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8" r:id="rId3"/>
    <p:sldId id="261" r:id="rId4"/>
    <p:sldId id="262" r:id="rId5"/>
    <p:sldId id="266" r:id="rId6"/>
    <p:sldId id="267" r:id="rId7"/>
    <p:sldId id="272" r:id="rId8"/>
    <p:sldId id="275" r:id="rId9"/>
    <p:sldId id="277" r:id="rId10"/>
    <p:sldId id="279" r:id="rId11"/>
    <p:sldId id="280" r:id="rId12"/>
    <p:sldId id="281" r:id="rId13"/>
    <p:sldId id="28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3" autoAdjust="0"/>
    <p:restoredTop sz="94660"/>
  </p:normalViewPr>
  <p:slideViewPr>
    <p:cSldViewPr snapToGrid="0">
      <p:cViewPr varScale="1">
        <p:scale>
          <a:sx n="88" d="100"/>
          <a:sy n="88" d="100"/>
        </p:scale>
        <p:origin x="92" y="4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38CC78-720D-41E2-9ECB-681FC7DAF627}" type="datetimeFigureOut">
              <a:rPr lang="en-US" smtClean="0"/>
              <a:t>7/22/2024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7BFEEA-43D0-4D96-AB75-997087D55D6C}" type="slidenum">
              <a:rPr lang="en-US" smtClean="0"/>
              <a:t>‹#›</a:t>
            </a:fld>
            <a:endParaRPr lang="en-US"/>
          </a:p>
        </p:txBody>
      </p:sp>
    </p:spTree>
    <p:extLst>
      <p:ext uri="{BB962C8B-B14F-4D97-AF65-F5344CB8AC3E}">
        <p14:creationId xmlns:p14="http://schemas.microsoft.com/office/powerpoint/2010/main" val="957205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57BFEEA-43D0-4D96-AB75-997087D55D6C}" type="slidenum">
              <a:rPr lang="en-US" smtClean="0"/>
              <a:t>4</a:t>
            </a:fld>
            <a:endParaRPr lang="en-US"/>
          </a:p>
        </p:txBody>
      </p:sp>
    </p:spTree>
    <p:extLst>
      <p:ext uri="{BB962C8B-B14F-4D97-AF65-F5344CB8AC3E}">
        <p14:creationId xmlns:p14="http://schemas.microsoft.com/office/powerpoint/2010/main" val="3014475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57BFEEA-43D0-4D96-AB75-997087D55D6C}" type="slidenum">
              <a:rPr lang="en-US" smtClean="0"/>
              <a:t>10</a:t>
            </a:fld>
            <a:endParaRPr lang="en-US"/>
          </a:p>
        </p:txBody>
      </p:sp>
    </p:spTree>
    <p:extLst>
      <p:ext uri="{BB962C8B-B14F-4D97-AF65-F5344CB8AC3E}">
        <p14:creationId xmlns:p14="http://schemas.microsoft.com/office/powerpoint/2010/main" val="31789597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CD0AA-F89F-B1A9-3E9D-9C29C5F4255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891E2FE-B386-E69C-049F-AB9CB0D1021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165C0EC-5132-1FD4-E42A-94C5208D143A}"/>
              </a:ext>
            </a:extLst>
          </p:cNvPr>
          <p:cNvSpPr>
            <a:spLocks noGrp="1"/>
          </p:cNvSpPr>
          <p:nvPr>
            <p:ph type="dt" sz="half" idx="10"/>
          </p:nvPr>
        </p:nvSpPr>
        <p:spPr/>
        <p:txBody>
          <a:bodyPr/>
          <a:lstStyle/>
          <a:p>
            <a:fld id="{19CA089B-0DB4-43AE-99F6-DEF950E1DC30}" type="datetime1">
              <a:rPr lang="en-US" smtClean="0"/>
              <a:t>7/22/2024</a:t>
            </a:fld>
            <a:endParaRPr lang="en-US"/>
          </a:p>
        </p:txBody>
      </p:sp>
      <p:sp>
        <p:nvSpPr>
          <p:cNvPr id="5" name="Footer Placeholder 4">
            <a:extLst>
              <a:ext uri="{FF2B5EF4-FFF2-40B4-BE49-F238E27FC236}">
                <a16:creationId xmlns:a16="http://schemas.microsoft.com/office/drawing/2014/main" id="{777AA541-04FD-E899-07EC-0D60EE50C8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4BD399-EF6F-A236-A3EB-6C85FEB6A865}"/>
              </a:ext>
            </a:extLst>
          </p:cNvPr>
          <p:cNvSpPr>
            <a:spLocks noGrp="1"/>
          </p:cNvSpPr>
          <p:nvPr>
            <p:ph type="sldNum" sz="quarter" idx="12"/>
          </p:nvPr>
        </p:nvSpPr>
        <p:spPr/>
        <p:txBody>
          <a:bodyPr/>
          <a:lstStyle/>
          <a:p>
            <a:fld id="{13D6250E-1570-4CA5-B0D7-3E34C187A8B6}" type="slidenum">
              <a:rPr lang="en-US" smtClean="0"/>
              <a:t>‹#›</a:t>
            </a:fld>
            <a:endParaRPr lang="en-US"/>
          </a:p>
        </p:txBody>
      </p:sp>
    </p:spTree>
    <p:extLst>
      <p:ext uri="{BB962C8B-B14F-4D97-AF65-F5344CB8AC3E}">
        <p14:creationId xmlns:p14="http://schemas.microsoft.com/office/powerpoint/2010/main" val="3690799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00338-FAFD-D14A-881A-2F58F179813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45B1201-9C17-9541-757E-BA2356207FB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E7B29C-A066-8648-D053-1F76EFD6EAB7}"/>
              </a:ext>
            </a:extLst>
          </p:cNvPr>
          <p:cNvSpPr>
            <a:spLocks noGrp="1"/>
          </p:cNvSpPr>
          <p:nvPr>
            <p:ph type="dt" sz="half" idx="10"/>
          </p:nvPr>
        </p:nvSpPr>
        <p:spPr/>
        <p:txBody>
          <a:bodyPr/>
          <a:lstStyle/>
          <a:p>
            <a:fld id="{3E08B38E-60C0-4A6F-8D04-53E8DE3669F2}" type="datetime1">
              <a:rPr lang="en-US" smtClean="0"/>
              <a:t>7/22/2024</a:t>
            </a:fld>
            <a:endParaRPr lang="en-US"/>
          </a:p>
        </p:txBody>
      </p:sp>
      <p:sp>
        <p:nvSpPr>
          <p:cNvPr id="5" name="Footer Placeholder 4">
            <a:extLst>
              <a:ext uri="{FF2B5EF4-FFF2-40B4-BE49-F238E27FC236}">
                <a16:creationId xmlns:a16="http://schemas.microsoft.com/office/drawing/2014/main" id="{37A40902-1B02-B030-A81C-2A9512122F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524542-CB0B-E194-CBEF-E7480DD38C24}"/>
              </a:ext>
            </a:extLst>
          </p:cNvPr>
          <p:cNvSpPr>
            <a:spLocks noGrp="1"/>
          </p:cNvSpPr>
          <p:nvPr>
            <p:ph type="sldNum" sz="quarter" idx="12"/>
          </p:nvPr>
        </p:nvSpPr>
        <p:spPr/>
        <p:txBody>
          <a:bodyPr/>
          <a:lstStyle/>
          <a:p>
            <a:fld id="{13D6250E-1570-4CA5-B0D7-3E34C187A8B6}" type="slidenum">
              <a:rPr lang="en-US" smtClean="0"/>
              <a:t>‹#›</a:t>
            </a:fld>
            <a:endParaRPr lang="en-US"/>
          </a:p>
        </p:txBody>
      </p:sp>
    </p:spTree>
    <p:extLst>
      <p:ext uri="{BB962C8B-B14F-4D97-AF65-F5344CB8AC3E}">
        <p14:creationId xmlns:p14="http://schemas.microsoft.com/office/powerpoint/2010/main" val="3189043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257945-9606-03FD-DD39-628BF10EC01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1D64C53-1F0B-0F8F-B936-96DEFEBEB56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1F1B38-3595-4373-5BDE-22C780EB9E33}"/>
              </a:ext>
            </a:extLst>
          </p:cNvPr>
          <p:cNvSpPr>
            <a:spLocks noGrp="1"/>
          </p:cNvSpPr>
          <p:nvPr>
            <p:ph type="dt" sz="half" idx="10"/>
          </p:nvPr>
        </p:nvSpPr>
        <p:spPr/>
        <p:txBody>
          <a:bodyPr/>
          <a:lstStyle/>
          <a:p>
            <a:fld id="{C40062A0-DEB2-4A5B-9BB1-C081825AD5CE}" type="datetime1">
              <a:rPr lang="en-US" smtClean="0"/>
              <a:t>7/22/2024</a:t>
            </a:fld>
            <a:endParaRPr lang="en-US"/>
          </a:p>
        </p:txBody>
      </p:sp>
      <p:sp>
        <p:nvSpPr>
          <p:cNvPr id="5" name="Footer Placeholder 4">
            <a:extLst>
              <a:ext uri="{FF2B5EF4-FFF2-40B4-BE49-F238E27FC236}">
                <a16:creationId xmlns:a16="http://schemas.microsoft.com/office/drawing/2014/main" id="{149C04D1-6A60-6FB0-62A1-9FAA7DEF15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122E8A-73EC-8B33-50BE-41536D151021}"/>
              </a:ext>
            </a:extLst>
          </p:cNvPr>
          <p:cNvSpPr>
            <a:spLocks noGrp="1"/>
          </p:cNvSpPr>
          <p:nvPr>
            <p:ph type="sldNum" sz="quarter" idx="12"/>
          </p:nvPr>
        </p:nvSpPr>
        <p:spPr/>
        <p:txBody>
          <a:bodyPr/>
          <a:lstStyle/>
          <a:p>
            <a:fld id="{13D6250E-1570-4CA5-B0D7-3E34C187A8B6}" type="slidenum">
              <a:rPr lang="en-US" smtClean="0"/>
              <a:t>‹#›</a:t>
            </a:fld>
            <a:endParaRPr lang="en-US"/>
          </a:p>
        </p:txBody>
      </p:sp>
    </p:spTree>
    <p:extLst>
      <p:ext uri="{BB962C8B-B14F-4D97-AF65-F5344CB8AC3E}">
        <p14:creationId xmlns:p14="http://schemas.microsoft.com/office/powerpoint/2010/main" val="3500139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D9740-CC72-2B20-9A38-4D429009A3D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5CFDB04-0E72-1C48-5975-7F92105FF6F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2B2A34-6990-1205-51F3-C0CF36B41C86}"/>
              </a:ext>
            </a:extLst>
          </p:cNvPr>
          <p:cNvSpPr>
            <a:spLocks noGrp="1"/>
          </p:cNvSpPr>
          <p:nvPr>
            <p:ph type="dt" sz="half" idx="10"/>
          </p:nvPr>
        </p:nvSpPr>
        <p:spPr/>
        <p:txBody>
          <a:bodyPr/>
          <a:lstStyle/>
          <a:p>
            <a:fld id="{DA56F97C-00ED-4561-8F1E-4BAE061C196F}" type="datetime1">
              <a:rPr lang="en-US" smtClean="0"/>
              <a:t>7/22/2024</a:t>
            </a:fld>
            <a:endParaRPr lang="en-US"/>
          </a:p>
        </p:txBody>
      </p:sp>
      <p:sp>
        <p:nvSpPr>
          <p:cNvPr id="5" name="Footer Placeholder 4">
            <a:extLst>
              <a:ext uri="{FF2B5EF4-FFF2-40B4-BE49-F238E27FC236}">
                <a16:creationId xmlns:a16="http://schemas.microsoft.com/office/drawing/2014/main" id="{FC09FAD0-FFFC-72EA-75FC-EE14196BAF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2D6796-FF95-E8CB-BB8E-45CE384481BD}"/>
              </a:ext>
            </a:extLst>
          </p:cNvPr>
          <p:cNvSpPr>
            <a:spLocks noGrp="1"/>
          </p:cNvSpPr>
          <p:nvPr>
            <p:ph type="sldNum" sz="quarter" idx="12"/>
          </p:nvPr>
        </p:nvSpPr>
        <p:spPr/>
        <p:txBody>
          <a:bodyPr/>
          <a:lstStyle/>
          <a:p>
            <a:fld id="{13D6250E-1570-4CA5-B0D7-3E34C187A8B6}" type="slidenum">
              <a:rPr lang="en-US" smtClean="0"/>
              <a:t>‹#›</a:t>
            </a:fld>
            <a:endParaRPr lang="en-US"/>
          </a:p>
        </p:txBody>
      </p:sp>
    </p:spTree>
    <p:extLst>
      <p:ext uri="{BB962C8B-B14F-4D97-AF65-F5344CB8AC3E}">
        <p14:creationId xmlns:p14="http://schemas.microsoft.com/office/powerpoint/2010/main" val="305973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127A5E-3E77-B429-BD2D-6AD2E8B019A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7CF4565-36D9-65D7-C170-BAEA24B8CEF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70C408C-6593-D1C0-62DE-5914BBA91C4E}"/>
              </a:ext>
            </a:extLst>
          </p:cNvPr>
          <p:cNvSpPr>
            <a:spLocks noGrp="1"/>
          </p:cNvSpPr>
          <p:nvPr>
            <p:ph type="dt" sz="half" idx="10"/>
          </p:nvPr>
        </p:nvSpPr>
        <p:spPr/>
        <p:txBody>
          <a:bodyPr/>
          <a:lstStyle/>
          <a:p>
            <a:fld id="{79C2671F-ED39-4D07-AA8E-D1B236046E27}" type="datetime1">
              <a:rPr lang="en-US" smtClean="0"/>
              <a:t>7/22/2024</a:t>
            </a:fld>
            <a:endParaRPr lang="en-US"/>
          </a:p>
        </p:txBody>
      </p:sp>
      <p:sp>
        <p:nvSpPr>
          <p:cNvPr id="5" name="Footer Placeholder 4">
            <a:extLst>
              <a:ext uri="{FF2B5EF4-FFF2-40B4-BE49-F238E27FC236}">
                <a16:creationId xmlns:a16="http://schemas.microsoft.com/office/drawing/2014/main" id="{060DA089-874F-DEA5-C4EB-006A8AF97C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1202E0-F15E-086F-5A81-D4D2EF356C92}"/>
              </a:ext>
            </a:extLst>
          </p:cNvPr>
          <p:cNvSpPr>
            <a:spLocks noGrp="1"/>
          </p:cNvSpPr>
          <p:nvPr>
            <p:ph type="sldNum" sz="quarter" idx="12"/>
          </p:nvPr>
        </p:nvSpPr>
        <p:spPr/>
        <p:txBody>
          <a:bodyPr/>
          <a:lstStyle/>
          <a:p>
            <a:fld id="{13D6250E-1570-4CA5-B0D7-3E34C187A8B6}" type="slidenum">
              <a:rPr lang="en-US" smtClean="0"/>
              <a:t>‹#›</a:t>
            </a:fld>
            <a:endParaRPr lang="en-US"/>
          </a:p>
        </p:txBody>
      </p:sp>
    </p:spTree>
    <p:extLst>
      <p:ext uri="{BB962C8B-B14F-4D97-AF65-F5344CB8AC3E}">
        <p14:creationId xmlns:p14="http://schemas.microsoft.com/office/powerpoint/2010/main" val="4188053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1818D-EBCA-3E2C-80B9-5644306375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5BF65B-808E-44FD-0415-CAF956A1CF4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5626D90-329F-B006-8E64-450F9AE305E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9ABD1E8-D419-E80E-9C65-4ABE88C6AEED}"/>
              </a:ext>
            </a:extLst>
          </p:cNvPr>
          <p:cNvSpPr>
            <a:spLocks noGrp="1"/>
          </p:cNvSpPr>
          <p:nvPr>
            <p:ph type="dt" sz="half" idx="10"/>
          </p:nvPr>
        </p:nvSpPr>
        <p:spPr/>
        <p:txBody>
          <a:bodyPr/>
          <a:lstStyle/>
          <a:p>
            <a:fld id="{641A5A9E-D9F0-4078-9925-C0869FC8FDE3}" type="datetime1">
              <a:rPr lang="en-US" smtClean="0"/>
              <a:t>7/22/2024</a:t>
            </a:fld>
            <a:endParaRPr lang="en-US"/>
          </a:p>
        </p:txBody>
      </p:sp>
      <p:sp>
        <p:nvSpPr>
          <p:cNvPr id="6" name="Footer Placeholder 5">
            <a:extLst>
              <a:ext uri="{FF2B5EF4-FFF2-40B4-BE49-F238E27FC236}">
                <a16:creationId xmlns:a16="http://schemas.microsoft.com/office/drawing/2014/main" id="{B7BF74C9-1C17-F7C7-B723-613C69946B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1E1C-DBB4-2B99-239E-0EFB2873E158}"/>
              </a:ext>
            </a:extLst>
          </p:cNvPr>
          <p:cNvSpPr>
            <a:spLocks noGrp="1"/>
          </p:cNvSpPr>
          <p:nvPr>
            <p:ph type="sldNum" sz="quarter" idx="12"/>
          </p:nvPr>
        </p:nvSpPr>
        <p:spPr/>
        <p:txBody>
          <a:bodyPr/>
          <a:lstStyle/>
          <a:p>
            <a:fld id="{13D6250E-1570-4CA5-B0D7-3E34C187A8B6}" type="slidenum">
              <a:rPr lang="en-US" smtClean="0"/>
              <a:t>‹#›</a:t>
            </a:fld>
            <a:endParaRPr lang="en-US"/>
          </a:p>
        </p:txBody>
      </p:sp>
    </p:spTree>
    <p:extLst>
      <p:ext uri="{BB962C8B-B14F-4D97-AF65-F5344CB8AC3E}">
        <p14:creationId xmlns:p14="http://schemas.microsoft.com/office/powerpoint/2010/main" val="975795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F9EFD-CE6D-620A-8C0F-51E5EBDA993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213C076-75FA-2BC0-5AC1-EA68CF380B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2E456E4-0399-3205-EF4C-4E106519105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6786DA4-19EC-F469-66A1-B59B1EDFC4B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2AE7EFB-7465-0C45-D122-F5BD51CFF7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D1B45C5-F130-1416-5CA7-2B83BDB6EE07}"/>
              </a:ext>
            </a:extLst>
          </p:cNvPr>
          <p:cNvSpPr>
            <a:spLocks noGrp="1"/>
          </p:cNvSpPr>
          <p:nvPr>
            <p:ph type="dt" sz="half" idx="10"/>
          </p:nvPr>
        </p:nvSpPr>
        <p:spPr/>
        <p:txBody>
          <a:bodyPr/>
          <a:lstStyle/>
          <a:p>
            <a:fld id="{588845ED-D61E-44CE-B696-55C628EB72B7}" type="datetime1">
              <a:rPr lang="en-US" smtClean="0"/>
              <a:t>7/22/2024</a:t>
            </a:fld>
            <a:endParaRPr lang="en-US"/>
          </a:p>
        </p:txBody>
      </p:sp>
      <p:sp>
        <p:nvSpPr>
          <p:cNvPr id="8" name="Footer Placeholder 7">
            <a:extLst>
              <a:ext uri="{FF2B5EF4-FFF2-40B4-BE49-F238E27FC236}">
                <a16:creationId xmlns:a16="http://schemas.microsoft.com/office/drawing/2014/main" id="{FB98099B-1068-E518-E3BF-6405618FF5F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ABC6668-5B80-8FB8-29AC-CB7164C20633}"/>
              </a:ext>
            </a:extLst>
          </p:cNvPr>
          <p:cNvSpPr>
            <a:spLocks noGrp="1"/>
          </p:cNvSpPr>
          <p:nvPr>
            <p:ph type="sldNum" sz="quarter" idx="12"/>
          </p:nvPr>
        </p:nvSpPr>
        <p:spPr/>
        <p:txBody>
          <a:bodyPr/>
          <a:lstStyle/>
          <a:p>
            <a:fld id="{13D6250E-1570-4CA5-B0D7-3E34C187A8B6}" type="slidenum">
              <a:rPr lang="en-US" smtClean="0"/>
              <a:t>‹#›</a:t>
            </a:fld>
            <a:endParaRPr lang="en-US"/>
          </a:p>
        </p:txBody>
      </p:sp>
    </p:spTree>
    <p:extLst>
      <p:ext uri="{BB962C8B-B14F-4D97-AF65-F5344CB8AC3E}">
        <p14:creationId xmlns:p14="http://schemas.microsoft.com/office/powerpoint/2010/main" val="2888466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3DF53-1D0E-E2EC-7648-6926FED00FC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EB45AF8-64B5-1B20-542E-0748B9524B57}"/>
              </a:ext>
            </a:extLst>
          </p:cNvPr>
          <p:cNvSpPr>
            <a:spLocks noGrp="1"/>
          </p:cNvSpPr>
          <p:nvPr>
            <p:ph type="dt" sz="half" idx="10"/>
          </p:nvPr>
        </p:nvSpPr>
        <p:spPr/>
        <p:txBody>
          <a:bodyPr/>
          <a:lstStyle/>
          <a:p>
            <a:fld id="{CC8FB500-D61B-4D28-9C37-E334F60E9CA6}" type="datetime1">
              <a:rPr lang="en-US" smtClean="0"/>
              <a:t>7/22/2024</a:t>
            </a:fld>
            <a:endParaRPr lang="en-US"/>
          </a:p>
        </p:txBody>
      </p:sp>
      <p:sp>
        <p:nvSpPr>
          <p:cNvPr id="4" name="Footer Placeholder 3">
            <a:extLst>
              <a:ext uri="{FF2B5EF4-FFF2-40B4-BE49-F238E27FC236}">
                <a16:creationId xmlns:a16="http://schemas.microsoft.com/office/drawing/2014/main" id="{DB5194A4-C4C3-8A58-3FF8-5FA59BEE6B8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654AAFB-5337-C742-D182-D26146982938}"/>
              </a:ext>
            </a:extLst>
          </p:cNvPr>
          <p:cNvSpPr>
            <a:spLocks noGrp="1"/>
          </p:cNvSpPr>
          <p:nvPr>
            <p:ph type="sldNum" sz="quarter" idx="12"/>
          </p:nvPr>
        </p:nvSpPr>
        <p:spPr/>
        <p:txBody>
          <a:bodyPr/>
          <a:lstStyle/>
          <a:p>
            <a:fld id="{13D6250E-1570-4CA5-B0D7-3E34C187A8B6}" type="slidenum">
              <a:rPr lang="en-US" smtClean="0"/>
              <a:t>‹#›</a:t>
            </a:fld>
            <a:endParaRPr lang="en-US"/>
          </a:p>
        </p:txBody>
      </p:sp>
    </p:spTree>
    <p:extLst>
      <p:ext uri="{BB962C8B-B14F-4D97-AF65-F5344CB8AC3E}">
        <p14:creationId xmlns:p14="http://schemas.microsoft.com/office/powerpoint/2010/main" val="2773432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92E6EA-4503-981B-516D-5BC3667AF012}"/>
              </a:ext>
            </a:extLst>
          </p:cNvPr>
          <p:cNvSpPr>
            <a:spLocks noGrp="1"/>
          </p:cNvSpPr>
          <p:nvPr>
            <p:ph type="dt" sz="half" idx="10"/>
          </p:nvPr>
        </p:nvSpPr>
        <p:spPr/>
        <p:txBody>
          <a:bodyPr/>
          <a:lstStyle/>
          <a:p>
            <a:fld id="{CCCBEF4B-0039-4264-8218-C9163BD64D3A}" type="datetime1">
              <a:rPr lang="en-US" smtClean="0"/>
              <a:t>7/22/2024</a:t>
            </a:fld>
            <a:endParaRPr lang="en-US"/>
          </a:p>
        </p:txBody>
      </p:sp>
      <p:sp>
        <p:nvSpPr>
          <p:cNvPr id="3" name="Footer Placeholder 2">
            <a:extLst>
              <a:ext uri="{FF2B5EF4-FFF2-40B4-BE49-F238E27FC236}">
                <a16:creationId xmlns:a16="http://schemas.microsoft.com/office/drawing/2014/main" id="{F0549017-3678-4B6B-F86B-FCDC8BBABCF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7E7E66E-3005-7B77-82CA-718610DFF096}"/>
              </a:ext>
            </a:extLst>
          </p:cNvPr>
          <p:cNvSpPr>
            <a:spLocks noGrp="1"/>
          </p:cNvSpPr>
          <p:nvPr>
            <p:ph type="sldNum" sz="quarter" idx="12"/>
          </p:nvPr>
        </p:nvSpPr>
        <p:spPr/>
        <p:txBody>
          <a:bodyPr/>
          <a:lstStyle/>
          <a:p>
            <a:fld id="{13D6250E-1570-4CA5-B0D7-3E34C187A8B6}" type="slidenum">
              <a:rPr lang="en-US" smtClean="0"/>
              <a:t>‹#›</a:t>
            </a:fld>
            <a:endParaRPr lang="en-US"/>
          </a:p>
        </p:txBody>
      </p:sp>
    </p:spTree>
    <p:extLst>
      <p:ext uri="{BB962C8B-B14F-4D97-AF65-F5344CB8AC3E}">
        <p14:creationId xmlns:p14="http://schemas.microsoft.com/office/powerpoint/2010/main" val="2287833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979A2-980C-21CA-184F-84A60A2D78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1285E86-11FE-3D33-AC2A-06547E3024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65664D8-C1C3-B039-6F6D-F62DACA062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43DF08-44DF-7F68-3935-AB8FCED2F7DD}"/>
              </a:ext>
            </a:extLst>
          </p:cNvPr>
          <p:cNvSpPr>
            <a:spLocks noGrp="1"/>
          </p:cNvSpPr>
          <p:nvPr>
            <p:ph type="dt" sz="half" idx="10"/>
          </p:nvPr>
        </p:nvSpPr>
        <p:spPr/>
        <p:txBody>
          <a:bodyPr/>
          <a:lstStyle/>
          <a:p>
            <a:fld id="{3D809A62-E8BC-47D6-8F81-3358A0EF7906}" type="datetime1">
              <a:rPr lang="en-US" smtClean="0"/>
              <a:t>7/22/2024</a:t>
            </a:fld>
            <a:endParaRPr lang="en-US"/>
          </a:p>
        </p:txBody>
      </p:sp>
      <p:sp>
        <p:nvSpPr>
          <p:cNvPr id="6" name="Footer Placeholder 5">
            <a:extLst>
              <a:ext uri="{FF2B5EF4-FFF2-40B4-BE49-F238E27FC236}">
                <a16:creationId xmlns:a16="http://schemas.microsoft.com/office/drawing/2014/main" id="{6EF0222F-D22C-AB68-1EF5-6BEC1DA05D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607266-C882-DFB8-EDDB-79C42ED3276C}"/>
              </a:ext>
            </a:extLst>
          </p:cNvPr>
          <p:cNvSpPr>
            <a:spLocks noGrp="1"/>
          </p:cNvSpPr>
          <p:nvPr>
            <p:ph type="sldNum" sz="quarter" idx="12"/>
          </p:nvPr>
        </p:nvSpPr>
        <p:spPr/>
        <p:txBody>
          <a:bodyPr/>
          <a:lstStyle/>
          <a:p>
            <a:fld id="{13D6250E-1570-4CA5-B0D7-3E34C187A8B6}" type="slidenum">
              <a:rPr lang="en-US" smtClean="0"/>
              <a:t>‹#›</a:t>
            </a:fld>
            <a:endParaRPr lang="en-US"/>
          </a:p>
        </p:txBody>
      </p:sp>
    </p:spTree>
    <p:extLst>
      <p:ext uri="{BB962C8B-B14F-4D97-AF65-F5344CB8AC3E}">
        <p14:creationId xmlns:p14="http://schemas.microsoft.com/office/powerpoint/2010/main" val="2770571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816EE-6802-A9A8-F05E-3FE53C425F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1E29785-2BDB-DF7D-2B6F-9E677EF6B7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58C6218-5AFA-59FA-9724-613F78FC22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673AFD-C457-3A54-F929-CFE270F02F63}"/>
              </a:ext>
            </a:extLst>
          </p:cNvPr>
          <p:cNvSpPr>
            <a:spLocks noGrp="1"/>
          </p:cNvSpPr>
          <p:nvPr>
            <p:ph type="dt" sz="half" idx="10"/>
          </p:nvPr>
        </p:nvSpPr>
        <p:spPr/>
        <p:txBody>
          <a:bodyPr/>
          <a:lstStyle/>
          <a:p>
            <a:fld id="{78ACC064-02DF-489B-8665-A7CE582A4303}" type="datetime1">
              <a:rPr lang="en-US" smtClean="0"/>
              <a:t>7/22/2024</a:t>
            </a:fld>
            <a:endParaRPr lang="en-US"/>
          </a:p>
        </p:txBody>
      </p:sp>
      <p:sp>
        <p:nvSpPr>
          <p:cNvPr id="6" name="Footer Placeholder 5">
            <a:extLst>
              <a:ext uri="{FF2B5EF4-FFF2-40B4-BE49-F238E27FC236}">
                <a16:creationId xmlns:a16="http://schemas.microsoft.com/office/drawing/2014/main" id="{2A6595E7-684A-8FFD-7BE5-B79F9C66DF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F286DB-34F9-40C2-0479-4B7B9D63FAC6}"/>
              </a:ext>
            </a:extLst>
          </p:cNvPr>
          <p:cNvSpPr>
            <a:spLocks noGrp="1"/>
          </p:cNvSpPr>
          <p:nvPr>
            <p:ph type="sldNum" sz="quarter" idx="12"/>
          </p:nvPr>
        </p:nvSpPr>
        <p:spPr/>
        <p:txBody>
          <a:bodyPr/>
          <a:lstStyle/>
          <a:p>
            <a:fld id="{13D6250E-1570-4CA5-B0D7-3E34C187A8B6}" type="slidenum">
              <a:rPr lang="en-US" smtClean="0"/>
              <a:t>‹#›</a:t>
            </a:fld>
            <a:endParaRPr lang="en-US"/>
          </a:p>
        </p:txBody>
      </p:sp>
    </p:spTree>
    <p:extLst>
      <p:ext uri="{BB962C8B-B14F-4D97-AF65-F5344CB8AC3E}">
        <p14:creationId xmlns:p14="http://schemas.microsoft.com/office/powerpoint/2010/main" val="40823030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4EAE16-901F-A445-FDA2-BCFB053312E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402EC56-43CB-7D4F-42AA-D6DE85A56B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BA11A6-A96C-E1B4-1539-676B50084C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33D9908-6A75-417F-A8AD-E35B734529E7}" type="datetime1">
              <a:rPr lang="en-US" smtClean="0"/>
              <a:t>7/22/2024</a:t>
            </a:fld>
            <a:endParaRPr lang="en-US"/>
          </a:p>
        </p:txBody>
      </p:sp>
      <p:sp>
        <p:nvSpPr>
          <p:cNvPr id="5" name="Footer Placeholder 4">
            <a:extLst>
              <a:ext uri="{FF2B5EF4-FFF2-40B4-BE49-F238E27FC236}">
                <a16:creationId xmlns:a16="http://schemas.microsoft.com/office/drawing/2014/main" id="{7BD18FCC-A8B3-6E92-C862-D015247D9E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FE7FFAA-5DB1-33BA-8718-8214E33685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3D6250E-1570-4CA5-B0D7-3E34C187A8B6}" type="slidenum">
              <a:rPr lang="en-US" smtClean="0"/>
              <a:t>‹#›</a:t>
            </a:fld>
            <a:endParaRPr lang="en-US"/>
          </a:p>
        </p:txBody>
      </p:sp>
    </p:spTree>
    <p:extLst>
      <p:ext uri="{BB962C8B-B14F-4D97-AF65-F5344CB8AC3E}">
        <p14:creationId xmlns:p14="http://schemas.microsoft.com/office/powerpoint/2010/main" val="27764455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3A09D-29DA-B2DC-CEAB-5B8829C6E3B9}"/>
              </a:ext>
            </a:extLst>
          </p:cNvPr>
          <p:cNvSpPr>
            <a:spLocks noGrp="1"/>
          </p:cNvSpPr>
          <p:nvPr>
            <p:ph type="ctrTitle"/>
          </p:nvPr>
        </p:nvSpPr>
        <p:spPr/>
        <p:txBody>
          <a:bodyPr>
            <a:normAutofit/>
          </a:bodyPr>
          <a:lstStyle/>
          <a:p>
            <a:r>
              <a:rPr lang="en-US" dirty="0"/>
              <a:t>Key Concepts in Chapter 12</a:t>
            </a:r>
          </a:p>
        </p:txBody>
      </p:sp>
      <p:sp>
        <p:nvSpPr>
          <p:cNvPr id="3" name="Subtitle 2">
            <a:extLst>
              <a:ext uri="{FF2B5EF4-FFF2-40B4-BE49-F238E27FC236}">
                <a16:creationId xmlns:a16="http://schemas.microsoft.com/office/drawing/2014/main" id="{24B70CAD-364B-C9C3-33A3-D8A2782B7DC2}"/>
              </a:ext>
            </a:extLst>
          </p:cNvPr>
          <p:cNvSpPr>
            <a:spLocks noGrp="1"/>
          </p:cNvSpPr>
          <p:nvPr>
            <p:ph type="subTitle" idx="1"/>
          </p:nvPr>
        </p:nvSpPr>
        <p:spPr/>
        <p:txBody>
          <a:bodyPr/>
          <a:lstStyle/>
          <a:p>
            <a:r>
              <a:rPr lang="en-US" i="1" dirty="0"/>
              <a:t>Enterprise Network Infrastructure and Security </a:t>
            </a:r>
            <a:r>
              <a:rPr lang="en-US" dirty="0"/>
              <a:t>© Prospect Press</a:t>
            </a:r>
            <a:br>
              <a:rPr lang="en-US" dirty="0"/>
            </a:br>
            <a:r>
              <a:rPr lang="en-US" dirty="0"/>
              <a:t>Thomas Case</a:t>
            </a:r>
          </a:p>
        </p:txBody>
      </p:sp>
      <p:sp>
        <p:nvSpPr>
          <p:cNvPr id="7" name="Slide Number Placeholder 6">
            <a:extLst>
              <a:ext uri="{FF2B5EF4-FFF2-40B4-BE49-F238E27FC236}">
                <a16:creationId xmlns:a16="http://schemas.microsoft.com/office/drawing/2014/main" id="{7E31A1D5-E529-F8A7-1A8D-781676DAA9C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183325-546E-40C0-8158-A2D7D7EAEC36}" type="slidenum">
              <a:rPr kumimoji="0" lang="en-US" sz="12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65334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8DF8541-1034-BF4D-F5E1-966DB82BA788}"/>
              </a:ext>
              <a:ext uri="{C183D7F6-B498-43B3-948B-1728B52AA6E4}">
                <adec:decorative xmlns:adec="http://schemas.microsoft.com/office/drawing/2017/decorative" val="0"/>
              </a:ext>
            </a:extLst>
          </p:cNvPr>
          <p:cNvSpPr>
            <a:spLocks noGrp="1"/>
          </p:cNvSpPr>
          <p:nvPr>
            <p:ph type="sldNum" sz="quarter" idx="12"/>
          </p:nvPr>
        </p:nvSpPr>
        <p:spPr/>
        <p:txBody>
          <a:bodyPr/>
          <a:lstStyle/>
          <a:p>
            <a:fld id="{13D6250E-1570-4CA5-B0D7-3E34C187A8B6}" type="slidenum">
              <a:rPr lang="en-US" smtClean="0"/>
              <a:t>10</a:t>
            </a:fld>
            <a:endParaRPr lang="en-US"/>
          </a:p>
        </p:txBody>
      </p:sp>
      <p:sp>
        <p:nvSpPr>
          <p:cNvPr id="2" name="Title 1">
            <a:extLst>
              <a:ext uri="{FF2B5EF4-FFF2-40B4-BE49-F238E27FC236}">
                <a16:creationId xmlns:a16="http://schemas.microsoft.com/office/drawing/2014/main" id="{DF6B9260-3063-F27A-C574-EA4766658F70}"/>
              </a:ext>
            </a:extLst>
          </p:cNvPr>
          <p:cNvSpPr>
            <a:spLocks noGrp="1"/>
          </p:cNvSpPr>
          <p:nvPr>
            <p:ph type="title"/>
          </p:nvPr>
        </p:nvSpPr>
        <p:spPr/>
        <p:txBody>
          <a:bodyPr/>
          <a:lstStyle/>
          <a:p>
            <a:r>
              <a:rPr lang="en-US" dirty="0"/>
              <a:t>Data Security Defenses</a:t>
            </a:r>
          </a:p>
        </p:txBody>
      </p:sp>
      <p:sp>
        <p:nvSpPr>
          <p:cNvPr id="5" name="TextBox 4">
            <a:extLst>
              <a:ext uri="{FF2B5EF4-FFF2-40B4-BE49-F238E27FC236}">
                <a16:creationId xmlns:a16="http://schemas.microsoft.com/office/drawing/2014/main" id="{E4B70334-9F1E-EC50-B105-7EDE9E78A637}"/>
              </a:ext>
            </a:extLst>
          </p:cNvPr>
          <p:cNvSpPr txBox="1"/>
          <p:nvPr/>
        </p:nvSpPr>
        <p:spPr>
          <a:xfrm>
            <a:off x="540048" y="1411490"/>
            <a:ext cx="10684366" cy="923330"/>
          </a:xfrm>
          <a:prstGeom prst="rect">
            <a:avLst/>
          </a:prstGeom>
          <a:noFill/>
        </p:spPr>
        <p:txBody>
          <a:bodyPr wrap="square" rtlCol="0">
            <a:spAutoFit/>
          </a:bodyPr>
          <a:lstStyle/>
          <a:p>
            <a:r>
              <a:rPr lang="en-US" dirty="0"/>
              <a:t>Encryption is used to protect data at rest (DAR) and data in motion (DIM).  Businesses are increasingly storing encryption keys in CPU registers and enclaves, rather than RAM, to prevent attackers from exploiting data in use (DIU). </a:t>
            </a:r>
          </a:p>
        </p:txBody>
      </p:sp>
      <p:sp>
        <p:nvSpPr>
          <p:cNvPr id="6" name="TextBox 5">
            <a:extLst>
              <a:ext uri="{FF2B5EF4-FFF2-40B4-BE49-F238E27FC236}">
                <a16:creationId xmlns:a16="http://schemas.microsoft.com/office/drawing/2014/main" id="{4D7A0082-E08C-9C92-DE29-5068F25815D1}"/>
              </a:ext>
            </a:extLst>
          </p:cNvPr>
          <p:cNvSpPr txBox="1"/>
          <p:nvPr/>
        </p:nvSpPr>
        <p:spPr>
          <a:xfrm>
            <a:off x="530842" y="2413337"/>
            <a:ext cx="10684366" cy="1477328"/>
          </a:xfrm>
          <a:prstGeom prst="rect">
            <a:avLst/>
          </a:prstGeom>
          <a:noFill/>
        </p:spPr>
        <p:txBody>
          <a:bodyPr wrap="square" rtlCol="0">
            <a:spAutoFit/>
          </a:bodyPr>
          <a:lstStyle/>
          <a:p>
            <a:r>
              <a:rPr lang="en-US" i="1" dirty="0"/>
              <a:t>Data erasure </a:t>
            </a:r>
            <a:r>
              <a:rPr lang="en-US" dirty="0"/>
              <a:t>(aka </a:t>
            </a:r>
            <a:r>
              <a:rPr lang="en-US" i="1" dirty="0"/>
              <a:t>data clearing</a:t>
            </a:r>
            <a:r>
              <a:rPr lang="en-US" dirty="0"/>
              <a:t>, </a:t>
            </a:r>
            <a:r>
              <a:rPr lang="en-US" i="1" dirty="0"/>
              <a:t>data destruction</a:t>
            </a:r>
            <a:r>
              <a:rPr lang="en-US" dirty="0"/>
              <a:t>, or </a:t>
            </a:r>
            <a:r>
              <a:rPr lang="en-US" i="1" dirty="0"/>
              <a:t>data wiping</a:t>
            </a:r>
            <a:r>
              <a:rPr lang="en-US" dirty="0"/>
              <a:t>) is a software-based method of overwriting all electronic data on a hard disk drive or other digital media; it performs an irreversible process that uses 0’s and 1’s to overwrite data on all storage sectors. The goal is to destroy data stored on the medium and to make it impossible to recover the original contents using data recovery software or services. The process enables the medium to be safely reused or disposed of without revealing its original stored contents. </a:t>
            </a:r>
          </a:p>
        </p:txBody>
      </p:sp>
      <p:sp>
        <p:nvSpPr>
          <p:cNvPr id="7" name="TextBox 6">
            <a:extLst>
              <a:ext uri="{FF2B5EF4-FFF2-40B4-BE49-F238E27FC236}">
                <a16:creationId xmlns:a16="http://schemas.microsoft.com/office/drawing/2014/main" id="{12689879-A165-37C9-28B7-B375E4FB408E}"/>
              </a:ext>
            </a:extLst>
          </p:cNvPr>
          <p:cNvSpPr txBox="1"/>
          <p:nvPr/>
        </p:nvSpPr>
        <p:spPr>
          <a:xfrm>
            <a:off x="530842" y="3969182"/>
            <a:ext cx="10794831" cy="646331"/>
          </a:xfrm>
          <a:prstGeom prst="rect">
            <a:avLst/>
          </a:prstGeom>
          <a:noFill/>
        </p:spPr>
        <p:txBody>
          <a:bodyPr wrap="square" rtlCol="0">
            <a:spAutoFit/>
          </a:bodyPr>
          <a:lstStyle/>
          <a:p>
            <a:r>
              <a:rPr lang="en-US" b="1" dirty="0"/>
              <a:t>Data masking </a:t>
            </a:r>
            <a:r>
              <a:rPr lang="en-US" dirty="0"/>
              <a:t>secures sensitive data by replacing it with a “mask" that is similar in structure and format but has a different, usually bogus, value. </a:t>
            </a:r>
          </a:p>
        </p:txBody>
      </p:sp>
      <p:sp>
        <p:nvSpPr>
          <p:cNvPr id="8" name="TextBox 7">
            <a:extLst>
              <a:ext uri="{FF2B5EF4-FFF2-40B4-BE49-F238E27FC236}">
                <a16:creationId xmlns:a16="http://schemas.microsoft.com/office/drawing/2014/main" id="{D130DDB1-9736-9D78-E662-9DC7A43D07AA}"/>
              </a:ext>
            </a:extLst>
          </p:cNvPr>
          <p:cNvSpPr txBox="1"/>
          <p:nvPr/>
        </p:nvSpPr>
        <p:spPr>
          <a:xfrm>
            <a:off x="540048" y="4694030"/>
            <a:ext cx="10530943" cy="646331"/>
          </a:xfrm>
          <a:prstGeom prst="rect">
            <a:avLst/>
          </a:prstGeom>
          <a:noFill/>
        </p:spPr>
        <p:txBody>
          <a:bodyPr wrap="square" rtlCol="0">
            <a:spAutoFit/>
          </a:bodyPr>
          <a:lstStyle/>
          <a:p>
            <a:r>
              <a:rPr lang="en-US" i="1" dirty="0"/>
              <a:t>Column-based encryption </a:t>
            </a:r>
            <a:r>
              <a:rPr lang="en-US" dirty="0"/>
              <a:t>changes</a:t>
            </a:r>
            <a:r>
              <a:rPr lang="en-US" i="1" dirty="0"/>
              <a:t> </a:t>
            </a:r>
            <a:r>
              <a:rPr lang="en-US" dirty="0"/>
              <a:t>sensitive data in specific columns of database tables to ciphertext that is unreadable without the decryption key.</a:t>
            </a:r>
          </a:p>
        </p:txBody>
      </p:sp>
      <p:sp>
        <p:nvSpPr>
          <p:cNvPr id="9" name="TextBox 8">
            <a:extLst>
              <a:ext uri="{FF2B5EF4-FFF2-40B4-BE49-F238E27FC236}">
                <a16:creationId xmlns:a16="http://schemas.microsoft.com/office/drawing/2014/main" id="{A1CBA3B2-2639-44FD-06C7-282A7B5A2306}"/>
              </a:ext>
            </a:extLst>
          </p:cNvPr>
          <p:cNvSpPr txBox="1"/>
          <p:nvPr/>
        </p:nvSpPr>
        <p:spPr>
          <a:xfrm>
            <a:off x="540048" y="5386690"/>
            <a:ext cx="10512532" cy="923330"/>
          </a:xfrm>
          <a:prstGeom prst="rect">
            <a:avLst/>
          </a:prstGeom>
          <a:noFill/>
        </p:spPr>
        <p:txBody>
          <a:bodyPr wrap="square" rtlCol="0">
            <a:spAutoFit/>
          </a:bodyPr>
          <a:lstStyle/>
          <a:p>
            <a:r>
              <a:rPr lang="en-US" b="1" dirty="0"/>
              <a:t>Data redaction </a:t>
            </a:r>
            <a:r>
              <a:rPr lang="en-US" dirty="0"/>
              <a:t>is a data masking technique that enables data owners to mask (redact) data by removing or substituting all or part of the field (column) value in a table row; this is widely used to protect sensitive PII such as Social Security or account numbers. A redacted SSN might be “999.99.999” or “###.##.####.”</a:t>
            </a:r>
          </a:p>
        </p:txBody>
      </p:sp>
    </p:spTree>
    <p:extLst>
      <p:ext uri="{BB962C8B-B14F-4D97-AF65-F5344CB8AC3E}">
        <p14:creationId xmlns:p14="http://schemas.microsoft.com/office/powerpoint/2010/main" val="13823248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EE4B054-C591-8DD0-14C9-2920CA302587}"/>
              </a:ext>
              <a:ext uri="{C183D7F6-B498-43B3-948B-1728B52AA6E4}">
                <adec:decorative xmlns:adec="http://schemas.microsoft.com/office/drawing/2017/decorative" val="0"/>
              </a:ext>
            </a:extLst>
          </p:cNvPr>
          <p:cNvSpPr>
            <a:spLocks noGrp="1"/>
          </p:cNvSpPr>
          <p:nvPr>
            <p:ph type="sldNum" sz="quarter" idx="12"/>
          </p:nvPr>
        </p:nvSpPr>
        <p:spPr/>
        <p:txBody>
          <a:bodyPr/>
          <a:lstStyle/>
          <a:p>
            <a:fld id="{13D6250E-1570-4CA5-B0D7-3E34C187A8B6}" type="slidenum">
              <a:rPr lang="en-US" smtClean="0"/>
              <a:t>11</a:t>
            </a:fld>
            <a:endParaRPr lang="en-US"/>
          </a:p>
        </p:txBody>
      </p:sp>
      <p:sp>
        <p:nvSpPr>
          <p:cNvPr id="2" name="Title 1">
            <a:extLst>
              <a:ext uri="{FF2B5EF4-FFF2-40B4-BE49-F238E27FC236}">
                <a16:creationId xmlns:a16="http://schemas.microsoft.com/office/drawing/2014/main" id="{22584434-4C26-258A-ED46-99E7BB9DB1F4}"/>
              </a:ext>
            </a:extLst>
          </p:cNvPr>
          <p:cNvSpPr>
            <a:spLocks noGrp="1"/>
          </p:cNvSpPr>
          <p:nvPr>
            <p:ph type="title"/>
          </p:nvPr>
        </p:nvSpPr>
        <p:spPr/>
        <p:txBody>
          <a:bodyPr/>
          <a:lstStyle/>
          <a:p>
            <a:r>
              <a:rPr lang="en-US" dirty="0"/>
              <a:t>Database and Data Center Controls</a:t>
            </a:r>
          </a:p>
        </p:txBody>
      </p:sp>
      <p:sp>
        <p:nvSpPr>
          <p:cNvPr id="4" name="TextBox 3">
            <a:extLst>
              <a:ext uri="{FF2B5EF4-FFF2-40B4-BE49-F238E27FC236}">
                <a16:creationId xmlns:a16="http://schemas.microsoft.com/office/drawing/2014/main" id="{EB017142-60B8-CEA5-E8D7-9E6757A08041}"/>
              </a:ext>
            </a:extLst>
          </p:cNvPr>
          <p:cNvSpPr txBox="1"/>
          <p:nvPr/>
        </p:nvSpPr>
        <p:spPr>
          <a:xfrm>
            <a:off x="304801" y="1564913"/>
            <a:ext cx="5098785" cy="2308324"/>
          </a:xfrm>
          <a:prstGeom prst="rect">
            <a:avLst/>
          </a:prstGeom>
          <a:noFill/>
        </p:spPr>
        <p:txBody>
          <a:bodyPr wrap="square" rtlCol="0">
            <a:spAutoFit/>
          </a:bodyPr>
          <a:lstStyle/>
          <a:p>
            <a:r>
              <a:rPr lang="en-US" dirty="0"/>
              <a:t>Authentication, authorization, and various database access controls are used to protect databases. </a:t>
            </a:r>
          </a:p>
          <a:p>
            <a:endParaRPr lang="en-US" dirty="0"/>
          </a:p>
          <a:p>
            <a:r>
              <a:rPr lang="en-US" dirty="0"/>
              <a:t>RBAC and ABAC are commonly used to protect ES databases and other databases that include PII, sensitive data, and data that is crucial for business operations.</a:t>
            </a:r>
          </a:p>
        </p:txBody>
      </p:sp>
      <p:sp>
        <p:nvSpPr>
          <p:cNvPr id="5" name="TextBox 4">
            <a:extLst>
              <a:ext uri="{FF2B5EF4-FFF2-40B4-BE49-F238E27FC236}">
                <a16:creationId xmlns:a16="http://schemas.microsoft.com/office/drawing/2014/main" id="{226E50D7-EA4C-C5AC-7C54-E7F436A23E7C}"/>
              </a:ext>
            </a:extLst>
          </p:cNvPr>
          <p:cNvSpPr txBox="1"/>
          <p:nvPr/>
        </p:nvSpPr>
        <p:spPr>
          <a:xfrm>
            <a:off x="254780" y="4366592"/>
            <a:ext cx="11402384" cy="2308324"/>
          </a:xfrm>
          <a:prstGeom prst="rect">
            <a:avLst/>
          </a:prstGeom>
          <a:noFill/>
        </p:spPr>
        <p:txBody>
          <a:bodyPr wrap="square" rtlCol="0">
            <a:spAutoFit/>
          </a:bodyPr>
          <a:lstStyle/>
          <a:p>
            <a:r>
              <a:rPr lang="en-US" dirty="0"/>
              <a:t>Database management systems (DBMSs) include </a:t>
            </a:r>
            <a:r>
              <a:rPr lang="en-US" b="1" dirty="0"/>
              <a:t>database access controls </a:t>
            </a:r>
            <a:r>
              <a:rPr lang="en-US" dirty="0"/>
              <a:t>(</a:t>
            </a:r>
            <a:r>
              <a:rPr lang="en-US" i="1" dirty="0"/>
              <a:t>DB access controls</a:t>
            </a:r>
            <a:r>
              <a:rPr lang="en-US" dirty="0"/>
              <a:t>) that restrict database access to authorized user groups and individuals; these restrictions are controlled by database administrators (DBAs) and are used to minimize the likelihood of data breaches.</a:t>
            </a:r>
          </a:p>
          <a:p>
            <a:endParaRPr lang="en-US" dirty="0"/>
          </a:p>
          <a:p>
            <a:r>
              <a:rPr lang="en-US" dirty="0"/>
              <a:t>DB access control involves creating user accounts with varying levels of access and use privileges and controlling the database/DBMS login process to ensure that only authorized users can access to sensitive information. A DBMS can be configured to keep track of all operations performed by individual users while they are logged into the database.</a:t>
            </a:r>
          </a:p>
        </p:txBody>
      </p:sp>
      <p:pic>
        <p:nvPicPr>
          <p:cNvPr id="7" name="Picture 6" descr="Figure 12-19 illustrates as wide range of database and data center controls including encryption, DB access control, authentication, data access control, physical access, host access, SQL attack prevention, data redaction and masking, DML and DDL auditing, file system encryption, data file encryption, data encryption, and key management.">
            <a:extLst>
              <a:ext uri="{FF2B5EF4-FFF2-40B4-BE49-F238E27FC236}">
                <a16:creationId xmlns:a16="http://schemas.microsoft.com/office/drawing/2014/main" id="{FEB8988E-7094-F698-A9E1-0B99FD9A4ABE}"/>
              </a:ext>
            </a:extLst>
          </p:cNvPr>
          <p:cNvPicPr>
            <a:picLocks noChangeAspect="1"/>
          </p:cNvPicPr>
          <p:nvPr/>
        </p:nvPicPr>
        <p:blipFill>
          <a:blip r:embed="rId2"/>
          <a:stretch>
            <a:fillRect/>
          </a:stretch>
        </p:blipFill>
        <p:spPr>
          <a:xfrm>
            <a:off x="5863770" y="1337246"/>
            <a:ext cx="6023429" cy="2824841"/>
          </a:xfrm>
          <a:prstGeom prst="rect">
            <a:avLst/>
          </a:prstGeom>
        </p:spPr>
      </p:pic>
    </p:spTree>
    <p:extLst>
      <p:ext uri="{BB962C8B-B14F-4D97-AF65-F5344CB8AC3E}">
        <p14:creationId xmlns:p14="http://schemas.microsoft.com/office/powerpoint/2010/main" val="29273089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E4E8FE3-4A0E-BECB-B9CE-DFB2C8F30EFB}"/>
              </a:ext>
              <a:ext uri="{C183D7F6-B498-43B3-948B-1728B52AA6E4}">
                <adec:decorative xmlns:adec="http://schemas.microsoft.com/office/drawing/2017/decorative" val="0"/>
              </a:ext>
            </a:extLst>
          </p:cNvPr>
          <p:cNvSpPr>
            <a:spLocks noGrp="1"/>
          </p:cNvSpPr>
          <p:nvPr>
            <p:ph type="sldNum" sz="quarter" idx="12"/>
          </p:nvPr>
        </p:nvSpPr>
        <p:spPr/>
        <p:txBody>
          <a:bodyPr/>
          <a:lstStyle/>
          <a:p>
            <a:fld id="{13D6250E-1570-4CA5-B0D7-3E34C187A8B6}" type="slidenum">
              <a:rPr lang="en-US" smtClean="0"/>
              <a:t>12</a:t>
            </a:fld>
            <a:endParaRPr lang="en-US"/>
          </a:p>
        </p:txBody>
      </p:sp>
      <p:sp>
        <p:nvSpPr>
          <p:cNvPr id="2" name="Title 1">
            <a:extLst>
              <a:ext uri="{FF2B5EF4-FFF2-40B4-BE49-F238E27FC236}">
                <a16:creationId xmlns:a16="http://schemas.microsoft.com/office/drawing/2014/main" id="{BCC892FF-12CC-55FA-9F9C-C97F7EE052DC}"/>
              </a:ext>
            </a:extLst>
          </p:cNvPr>
          <p:cNvSpPr>
            <a:spLocks noGrp="1"/>
          </p:cNvSpPr>
          <p:nvPr>
            <p:ph type="title"/>
          </p:nvPr>
        </p:nvSpPr>
        <p:spPr/>
        <p:txBody>
          <a:bodyPr/>
          <a:lstStyle/>
          <a:p>
            <a:r>
              <a:rPr lang="en-US" dirty="0"/>
              <a:t>Hashing</a:t>
            </a:r>
          </a:p>
        </p:txBody>
      </p:sp>
      <p:sp>
        <p:nvSpPr>
          <p:cNvPr id="4" name="TextBox 3">
            <a:extLst>
              <a:ext uri="{FF2B5EF4-FFF2-40B4-BE49-F238E27FC236}">
                <a16:creationId xmlns:a16="http://schemas.microsoft.com/office/drawing/2014/main" id="{3ABE6A26-B1B1-BD2B-C197-4D00B4EBC8D0}"/>
              </a:ext>
            </a:extLst>
          </p:cNvPr>
          <p:cNvSpPr txBox="1"/>
          <p:nvPr/>
        </p:nvSpPr>
        <p:spPr>
          <a:xfrm>
            <a:off x="399857" y="1498317"/>
            <a:ext cx="7758305" cy="1200329"/>
          </a:xfrm>
          <a:prstGeom prst="rect">
            <a:avLst/>
          </a:prstGeom>
          <a:noFill/>
        </p:spPr>
        <p:txBody>
          <a:bodyPr wrap="square" rtlCol="0">
            <a:spAutoFit/>
          </a:bodyPr>
          <a:lstStyle/>
          <a:p>
            <a:r>
              <a:rPr lang="en-US" dirty="0"/>
              <a:t>Hashing is widely used to protect database or network login credentials; </a:t>
            </a:r>
            <a:r>
              <a:rPr lang="en-US" b="1" dirty="0"/>
              <a:t>hashing</a:t>
            </a:r>
            <a:r>
              <a:rPr lang="en-US" dirty="0"/>
              <a:t> uses algorithms that transform an input string into a ciphertext string, called a </a:t>
            </a:r>
            <a:r>
              <a:rPr lang="en-US" i="1" dirty="0"/>
              <a:t>hash value</a:t>
            </a:r>
            <a:r>
              <a:rPr lang="en-US" dirty="0"/>
              <a:t>, that is shorter than the original. SHA-1, SHA-2, and MD5 are popular cryptographic hashes. </a:t>
            </a:r>
          </a:p>
        </p:txBody>
      </p:sp>
      <p:pic>
        <p:nvPicPr>
          <p:cNvPr id="6" name="Picture 5" descr="Figure 12-20 illustrates a plaintext document being converted to hash text (ciphertext) by the SHA-2 hash function.">
            <a:extLst>
              <a:ext uri="{FF2B5EF4-FFF2-40B4-BE49-F238E27FC236}">
                <a16:creationId xmlns:a16="http://schemas.microsoft.com/office/drawing/2014/main" id="{73512D32-9E3A-22D0-3309-2FA0ECCE8B67}"/>
              </a:ext>
            </a:extLst>
          </p:cNvPr>
          <p:cNvPicPr>
            <a:picLocks noChangeAspect="1"/>
          </p:cNvPicPr>
          <p:nvPr/>
        </p:nvPicPr>
        <p:blipFill>
          <a:blip r:embed="rId2"/>
          <a:stretch>
            <a:fillRect/>
          </a:stretch>
        </p:blipFill>
        <p:spPr>
          <a:xfrm>
            <a:off x="8322471" y="911252"/>
            <a:ext cx="3331526" cy="1877934"/>
          </a:xfrm>
          <a:prstGeom prst="rect">
            <a:avLst/>
          </a:prstGeom>
        </p:spPr>
      </p:pic>
      <p:sp>
        <p:nvSpPr>
          <p:cNvPr id="7" name="TextBox 6">
            <a:extLst>
              <a:ext uri="{FF2B5EF4-FFF2-40B4-BE49-F238E27FC236}">
                <a16:creationId xmlns:a16="http://schemas.microsoft.com/office/drawing/2014/main" id="{C03FB42A-AF7D-5FCE-EA9E-E237514CBC90}"/>
              </a:ext>
            </a:extLst>
          </p:cNvPr>
          <p:cNvSpPr txBox="1"/>
          <p:nvPr/>
        </p:nvSpPr>
        <p:spPr>
          <a:xfrm>
            <a:off x="399857" y="2749445"/>
            <a:ext cx="11505754" cy="646331"/>
          </a:xfrm>
          <a:prstGeom prst="rect">
            <a:avLst/>
          </a:prstGeom>
          <a:noFill/>
        </p:spPr>
        <p:txBody>
          <a:bodyPr wrap="square" rtlCol="0">
            <a:spAutoFit/>
          </a:bodyPr>
          <a:lstStyle/>
          <a:p>
            <a:r>
              <a:rPr lang="en-US" dirty="0"/>
              <a:t>In cybersecurity, hash functions are used to create hash values where there is no intention of converting them back to the original plaintext. </a:t>
            </a:r>
          </a:p>
        </p:txBody>
      </p:sp>
      <p:pic>
        <p:nvPicPr>
          <p:cNvPr id="10" name="Picture 9" descr="Figure 12-21 illustrates how hashing can be applied to a password associated with a user account to protect login credentials. When the user provides a username and password at login, the hashed password is retrieved from a database and is compared to the hashed password created by the hash function from the password provided by the user. If the two hashed passwords match, access is granted.">
            <a:extLst>
              <a:ext uri="{FF2B5EF4-FFF2-40B4-BE49-F238E27FC236}">
                <a16:creationId xmlns:a16="http://schemas.microsoft.com/office/drawing/2014/main" id="{BEECE10B-1949-AAD7-314B-FF6E3016B4E6}"/>
              </a:ext>
            </a:extLst>
          </p:cNvPr>
          <p:cNvPicPr>
            <a:picLocks noChangeAspect="1"/>
          </p:cNvPicPr>
          <p:nvPr/>
        </p:nvPicPr>
        <p:blipFill>
          <a:blip r:embed="rId3"/>
          <a:stretch>
            <a:fillRect/>
          </a:stretch>
        </p:blipFill>
        <p:spPr>
          <a:xfrm>
            <a:off x="459239" y="3446575"/>
            <a:ext cx="5564607" cy="2005478"/>
          </a:xfrm>
          <a:prstGeom prst="rect">
            <a:avLst/>
          </a:prstGeom>
        </p:spPr>
      </p:pic>
      <p:sp>
        <p:nvSpPr>
          <p:cNvPr id="14" name="TextBox 13">
            <a:extLst>
              <a:ext uri="{FF2B5EF4-FFF2-40B4-BE49-F238E27FC236}">
                <a16:creationId xmlns:a16="http://schemas.microsoft.com/office/drawing/2014/main" id="{8C699D82-A58A-9265-AEB4-24B7B28D05E0}"/>
              </a:ext>
              <a:ext uri="{C183D7F6-B498-43B3-948B-1728B52AA6E4}">
                <adec:decorative xmlns:adec="http://schemas.microsoft.com/office/drawing/2017/decorative" val="0"/>
              </a:ext>
            </a:extLst>
          </p:cNvPr>
          <p:cNvSpPr txBox="1"/>
          <p:nvPr/>
        </p:nvSpPr>
        <p:spPr>
          <a:xfrm>
            <a:off x="459241" y="5491013"/>
            <a:ext cx="5941560" cy="923330"/>
          </a:xfrm>
          <a:prstGeom prst="rect">
            <a:avLst/>
          </a:prstGeom>
          <a:noFill/>
        </p:spPr>
        <p:txBody>
          <a:bodyPr wrap="square" rtlCol="0">
            <a:spAutoFit/>
          </a:bodyPr>
          <a:lstStyle/>
          <a:p>
            <a:r>
              <a:rPr lang="en-US" dirty="0"/>
              <a:t>Hashing is also used to protect blockchain databases. In a blockchain, each block of transactions data is hashed and includes a hash of the previous block.</a:t>
            </a:r>
          </a:p>
        </p:txBody>
      </p:sp>
      <p:pic>
        <p:nvPicPr>
          <p:cNvPr id="13" name="Picture 12" descr="Figure 12-22 show that each block in a blockchain database includes the hash of the previous block.">
            <a:extLst>
              <a:ext uri="{FF2B5EF4-FFF2-40B4-BE49-F238E27FC236}">
                <a16:creationId xmlns:a16="http://schemas.microsoft.com/office/drawing/2014/main" id="{5EEE3B44-2110-7C21-A662-BDECAFAAAAC0}"/>
              </a:ext>
            </a:extLst>
          </p:cNvPr>
          <p:cNvPicPr>
            <a:picLocks noChangeAspect="1"/>
          </p:cNvPicPr>
          <p:nvPr/>
        </p:nvPicPr>
        <p:blipFill>
          <a:blip r:embed="rId4"/>
          <a:stretch>
            <a:fillRect/>
          </a:stretch>
        </p:blipFill>
        <p:spPr>
          <a:xfrm>
            <a:off x="6389642" y="4013541"/>
            <a:ext cx="5564608" cy="2216137"/>
          </a:xfrm>
          <a:prstGeom prst="rect">
            <a:avLst/>
          </a:prstGeom>
        </p:spPr>
      </p:pic>
    </p:spTree>
    <p:extLst>
      <p:ext uri="{BB962C8B-B14F-4D97-AF65-F5344CB8AC3E}">
        <p14:creationId xmlns:p14="http://schemas.microsoft.com/office/powerpoint/2010/main" val="1322974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C7AB9AD-88EE-C1F6-6840-FCA3F0F8EEE8}"/>
              </a:ext>
              <a:ext uri="{C183D7F6-B498-43B3-948B-1728B52AA6E4}">
                <adec:decorative xmlns:adec="http://schemas.microsoft.com/office/drawing/2017/decorative" val="0"/>
              </a:ext>
            </a:extLst>
          </p:cNvPr>
          <p:cNvSpPr>
            <a:spLocks noGrp="1"/>
          </p:cNvSpPr>
          <p:nvPr>
            <p:ph type="sldNum" sz="quarter" idx="12"/>
          </p:nvPr>
        </p:nvSpPr>
        <p:spPr/>
        <p:txBody>
          <a:bodyPr/>
          <a:lstStyle/>
          <a:p>
            <a:fld id="{13D6250E-1570-4CA5-B0D7-3E34C187A8B6}" type="slidenum">
              <a:rPr lang="en-US" smtClean="0"/>
              <a:t>13</a:t>
            </a:fld>
            <a:endParaRPr lang="en-US"/>
          </a:p>
        </p:txBody>
      </p:sp>
      <p:sp>
        <p:nvSpPr>
          <p:cNvPr id="2" name="Title 1">
            <a:extLst>
              <a:ext uri="{FF2B5EF4-FFF2-40B4-BE49-F238E27FC236}">
                <a16:creationId xmlns:a16="http://schemas.microsoft.com/office/drawing/2014/main" id="{5FB55928-CE8E-792D-4B2A-8ECBA49C331B}"/>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4B2B83E7-405A-1AFF-0937-CF541B9139A0}"/>
              </a:ext>
            </a:extLst>
          </p:cNvPr>
          <p:cNvSpPr>
            <a:spLocks noGrp="1"/>
          </p:cNvSpPr>
          <p:nvPr>
            <p:ph idx="1"/>
          </p:nvPr>
        </p:nvSpPr>
        <p:spPr>
          <a:xfrm>
            <a:off x="838200" y="1411490"/>
            <a:ext cx="10515600" cy="4765473"/>
          </a:xfrm>
        </p:spPr>
        <p:txBody>
          <a:bodyPr>
            <a:normAutofit fontScale="47500" lnSpcReduction="20000"/>
          </a:bodyPr>
          <a:lstStyle/>
          <a:p>
            <a:r>
              <a:rPr lang="en-US" sz="3800" dirty="0"/>
              <a:t>The various forms of malware are endpoint security threats.</a:t>
            </a:r>
          </a:p>
          <a:p>
            <a:r>
              <a:rPr lang="en-US" sz="3800" dirty="0"/>
              <a:t>VAM, browser isolation, sandboxing, application control, EPP, EDR, XDR, endpoint encryption, and HIDS are used to secure endpoints.</a:t>
            </a:r>
          </a:p>
          <a:p>
            <a:r>
              <a:rPr lang="en-US" sz="3800" dirty="0"/>
              <a:t>Security risk levels are used to prioritize applications and traffic generated by high-risk applications are monitored for anomalies.</a:t>
            </a:r>
          </a:p>
          <a:p>
            <a:r>
              <a:rPr lang="en-US" sz="3800" dirty="0"/>
              <a:t>Application user controls, data handling controls, whitelisting, and blacklisting are used to secure network applications.</a:t>
            </a:r>
          </a:p>
          <a:p>
            <a:r>
              <a:rPr lang="en-US" sz="3800" dirty="0"/>
              <a:t>Variations in ES deployment, ES interorganizational links, and integration of different ES systems create security challenges that often require specialized security technologies such as </a:t>
            </a:r>
            <a:r>
              <a:rPr lang="en-US" sz="3800" dirty="0" err="1"/>
              <a:t>SAProuter</a:t>
            </a:r>
            <a:r>
              <a:rPr lang="en-US" sz="3800" dirty="0"/>
              <a:t>, SAP Web dispatcher, and SNC.</a:t>
            </a:r>
          </a:p>
          <a:p>
            <a:r>
              <a:rPr lang="en-US" sz="3800" dirty="0"/>
              <a:t>RBAC and ABAC is often combined to protect ESs and other crucial applications.</a:t>
            </a:r>
          </a:p>
          <a:p>
            <a:r>
              <a:rPr lang="en-US" sz="3800" dirty="0"/>
              <a:t>Secure coding practices contribute to minimizing exploitable vulnerabilities in application code.</a:t>
            </a:r>
          </a:p>
          <a:p>
            <a:r>
              <a:rPr lang="en-US" sz="3800" dirty="0"/>
              <a:t>Enterprise data faces both technical and non-technical threats that can result in data theft, exfiltration, modification, or destruction.</a:t>
            </a:r>
          </a:p>
          <a:p>
            <a:r>
              <a:rPr lang="en-US" sz="3800" dirty="0"/>
              <a:t>Data masking, data redaction, column-based encryption, and DB access controls are used to protect sensitive data in corporate databases.</a:t>
            </a:r>
          </a:p>
          <a:p>
            <a:r>
              <a:rPr lang="en-US" sz="3800" dirty="0"/>
              <a:t>Hashing is widely used to protect database and login credentials and blockchain databases.</a:t>
            </a:r>
          </a:p>
          <a:p>
            <a:endParaRPr lang="en-US" dirty="0"/>
          </a:p>
          <a:p>
            <a:endParaRPr lang="en-US" dirty="0"/>
          </a:p>
        </p:txBody>
      </p:sp>
    </p:spTree>
    <p:extLst>
      <p:ext uri="{BB962C8B-B14F-4D97-AF65-F5344CB8AC3E}">
        <p14:creationId xmlns:p14="http://schemas.microsoft.com/office/powerpoint/2010/main" val="766383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814DE37-C485-C9B1-346E-893B2E93B6CF}"/>
              </a:ext>
              <a:ext uri="{C183D7F6-B498-43B3-948B-1728B52AA6E4}">
                <adec:decorative xmlns:adec="http://schemas.microsoft.com/office/drawing/2017/decorative" val="0"/>
              </a:ext>
            </a:extLst>
          </p:cNvPr>
          <p:cNvSpPr>
            <a:spLocks noGrp="1"/>
          </p:cNvSpPr>
          <p:nvPr>
            <p:ph type="sldNum" sz="quarter" idx="12"/>
          </p:nvPr>
        </p:nvSpPr>
        <p:spPr/>
        <p:txBody>
          <a:bodyPr/>
          <a:lstStyle/>
          <a:p>
            <a:fld id="{13D6250E-1570-4CA5-B0D7-3E34C187A8B6}" type="slidenum">
              <a:rPr lang="en-US" smtClean="0"/>
              <a:t>2</a:t>
            </a:fld>
            <a:endParaRPr lang="en-US"/>
          </a:p>
        </p:txBody>
      </p:sp>
      <p:sp>
        <p:nvSpPr>
          <p:cNvPr id="2" name="Title 1">
            <a:extLst>
              <a:ext uri="{FF2B5EF4-FFF2-40B4-BE49-F238E27FC236}">
                <a16:creationId xmlns:a16="http://schemas.microsoft.com/office/drawing/2014/main" id="{BF517BC4-F6F9-2D83-0E44-EF79E3420662}"/>
              </a:ext>
            </a:extLst>
          </p:cNvPr>
          <p:cNvSpPr>
            <a:spLocks noGrp="1"/>
          </p:cNvSpPr>
          <p:nvPr>
            <p:ph type="title"/>
          </p:nvPr>
        </p:nvSpPr>
        <p:spPr/>
        <p:txBody>
          <a:bodyPr/>
          <a:lstStyle/>
          <a:p>
            <a:r>
              <a:rPr lang="en-US" dirty="0"/>
              <a:t>Endpoint Threats</a:t>
            </a:r>
          </a:p>
        </p:txBody>
      </p:sp>
      <p:sp>
        <p:nvSpPr>
          <p:cNvPr id="4" name="TextBox 3">
            <a:extLst>
              <a:ext uri="{FF2B5EF4-FFF2-40B4-BE49-F238E27FC236}">
                <a16:creationId xmlns:a16="http://schemas.microsoft.com/office/drawing/2014/main" id="{DB669D85-3E12-DF9F-C295-758EEDAE26A1}"/>
              </a:ext>
            </a:extLst>
          </p:cNvPr>
          <p:cNvSpPr txBox="1"/>
          <p:nvPr/>
        </p:nvSpPr>
        <p:spPr>
          <a:xfrm>
            <a:off x="304800" y="1300234"/>
            <a:ext cx="4804229" cy="923330"/>
          </a:xfrm>
          <a:prstGeom prst="rect">
            <a:avLst/>
          </a:prstGeom>
          <a:noFill/>
        </p:spPr>
        <p:txBody>
          <a:bodyPr wrap="square" rtlCol="0">
            <a:spAutoFit/>
          </a:bodyPr>
          <a:lstStyle/>
          <a:p>
            <a:r>
              <a:rPr lang="en-US" dirty="0"/>
              <a:t>An </a:t>
            </a:r>
            <a:r>
              <a:rPr lang="en-US" b="1" dirty="0"/>
              <a:t>endpoint</a:t>
            </a:r>
            <a:r>
              <a:rPr lang="en-US" dirty="0"/>
              <a:t> is a device that connects to, or that communicates with, an enterprise network. </a:t>
            </a:r>
          </a:p>
        </p:txBody>
      </p:sp>
      <p:sp>
        <p:nvSpPr>
          <p:cNvPr id="6" name="TextBox 5">
            <a:extLst>
              <a:ext uri="{FF2B5EF4-FFF2-40B4-BE49-F238E27FC236}">
                <a16:creationId xmlns:a16="http://schemas.microsoft.com/office/drawing/2014/main" id="{AD9525E8-BB97-E71B-0A45-9FF216C87939}"/>
              </a:ext>
            </a:extLst>
          </p:cNvPr>
          <p:cNvSpPr txBox="1"/>
          <p:nvPr/>
        </p:nvSpPr>
        <p:spPr>
          <a:xfrm>
            <a:off x="210457" y="2223564"/>
            <a:ext cx="5210630" cy="1754326"/>
          </a:xfrm>
          <a:prstGeom prst="rect">
            <a:avLst/>
          </a:prstGeom>
          <a:noFill/>
        </p:spPr>
        <p:txBody>
          <a:bodyPr wrap="square" rtlCol="0">
            <a:spAutoFit/>
          </a:bodyPr>
          <a:lstStyle/>
          <a:p>
            <a:r>
              <a:rPr lang="en-US" dirty="0"/>
              <a:t>Malware is the most frequently acknowledged endpoint threat. According to Verizon’s </a:t>
            </a:r>
            <a:r>
              <a:rPr lang="en-US" i="1" dirty="0"/>
              <a:t>2022 Data Breach Investigations Report</a:t>
            </a:r>
            <a:r>
              <a:rPr lang="en-US" dirty="0"/>
              <a:t>, approximately 30% of data breaches were the result of malware being installed on endpoints. Ransomware attacks have spiked since 2020.</a:t>
            </a:r>
          </a:p>
        </p:txBody>
      </p:sp>
      <p:pic>
        <p:nvPicPr>
          <p:cNvPr id="8" name="Picture 7" descr="Figure 12-3 is a horizontal bar chart that identifies common endpoint security threats in descending order of relative frequency. Unknown malware is at the top; it is followed by zero-day exploits, fileless attacks, multi-stage attacks, ransomware, unpatched application exploits, and known malware.">
            <a:extLst>
              <a:ext uri="{FF2B5EF4-FFF2-40B4-BE49-F238E27FC236}">
                <a16:creationId xmlns:a16="http://schemas.microsoft.com/office/drawing/2014/main" id="{59EC7A6A-78EC-07CB-0956-6D817A137B30}"/>
              </a:ext>
            </a:extLst>
          </p:cNvPr>
          <p:cNvPicPr>
            <a:picLocks noChangeAspect="1"/>
          </p:cNvPicPr>
          <p:nvPr/>
        </p:nvPicPr>
        <p:blipFill>
          <a:blip r:embed="rId2"/>
          <a:stretch>
            <a:fillRect/>
          </a:stretch>
        </p:blipFill>
        <p:spPr>
          <a:xfrm>
            <a:off x="304800" y="3945833"/>
            <a:ext cx="4549151" cy="2775642"/>
          </a:xfrm>
          <a:prstGeom prst="rect">
            <a:avLst/>
          </a:prstGeom>
        </p:spPr>
      </p:pic>
      <p:pic>
        <p:nvPicPr>
          <p:cNvPr id="11" name="Picture 10" descr="This is a reproduction of Table 12-1 with rows for known and unknown malware. Each row includes a column that identifies examples of each type of malware and their security challenges.">
            <a:extLst>
              <a:ext uri="{FF2B5EF4-FFF2-40B4-BE49-F238E27FC236}">
                <a16:creationId xmlns:a16="http://schemas.microsoft.com/office/drawing/2014/main" id="{17317902-1DD5-80A1-5F44-A14497D75769}"/>
              </a:ext>
            </a:extLst>
          </p:cNvPr>
          <p:cNvPicPr>
            <a:picLocks noChangeAspect="1"/>
          </p:cNvPicPr>
          <p:nvPr/>
        </p:nvPicPr>
        <p:blipFill>
          <a:blip r:embed="rId3"/>
          <a:stretch>
            <a:fillRect/>
          </a:stretch>
        </p:blipFill>
        <p:spPr>
          <a:xfrm>
            <a:off x="5444822" y="116321"/>
            <a:ext cx="6442378" cy="1823170"/>
          </a:xfrm>
          <a:prstGeom prst="rect">
            <a:avLst/>
          </a:prstGeom>
        </p:spPr>
      </p:pic>
      <p:pic>
        <p:nvPicPr>
          <p:cNvPr id="7" name="Picture 6" descr="This is a reproduction of Table 12-2 that identifies and describes several additional malware threats to endpoints including malware ads, drive-by downloads, rogue USB drives, and macro and script attacks.">
            <a:extLst>
              <a:ext uri="{FF2B5EF4-FFF2-40B4-BE49-F238E27FC236}">
                <a16:creationId xmlns:a16="http://schemas.microsoft.com/office/drawing/2014/main" id="{08436F00-DF97-C7AE-4D5C-C196274BF1C3}"/>
              </a:ext>
            </a:extLst>
          </p:cNvPr>
          <p:cNvPicPr>
            <a:picLocks noChangeAspect="1"/>
          </p:cNvPicPr>
          <p:nvPr/>
        </p:nvPicPr>
        <p:blipFill>
          <a:blip r:embed="rId4"/>
          <a:stretch>
            <a:fillRect/>
          </a:stretch>
        </p:blipFill>
        <p:spPr>
          <a:xfrm>
            <a:off x="5444822" y="1977303"/>
            <a:ext cx="6442378" cy="3447178"/>
          </a:xfrm>
          <a:prstGeom prst="rect">
            <a:avLst/>
          </a:prstGeom>
        </p:spPr>
      </p:pic>
      <p:sp>
        <p:nvSpPr>
          <p:cNvPr id="10" name="TextBox 9">
            <a:extLst>
              <a:ext uri="{FF2B5EF4-FFF2-40B4-BE49-F238E27FC236}">
                <a16:creationId xmlns:a16="http://schemas.microsoft.com/office/drawing/2014/main" id="{92C4A9D4-59AC-3C68-F18B-86E12BEE325D}"/>
              </a:ext>
            </a:extLst>
          </p:cNvPr>
          <p:cNvSpPr txBox="1"/>
          <p:nvPr/>
        </p:nvSpPr>
        <p:spPr>
          <a:xfrm>
            <a:off x="5448239" y="5424481"/>
            <a:ext cx="6059714"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ptos" panose="02110004020202020204"/>
                <a:ea typeface="+mn-ea"/>
                <a:cs typeface="+mn-cs"/>
              </a:rPr>
              <a:t>Phishing and other social engineering attacks are widely to install malware on user devices. Today, most phishing and email-oriented attacks are </a:t>
            </a:r>
            <a:r>
              <a:rPr kumimoji="0" lang="en-US" sz="1800" b="0" i="1" u="none" strike="noStrike" kern="1200" cap="none" spc="0" normalizeH="0" baseline="0" noProof="0">
                <a:ln>
                  <a:noFill/>
                </a:ln>
                <a:solidFill>
                  <a:prstClr val="black"/>
                </a:solidFill>
                <a:effectLst/>
                <a:uLnTx/>
                <a:uFillTx/>
                <a:latin typeface="Aptos" panose="02110004020202020204"/>
                <a:ea typeface="+mn-ea"/>
                <a:cs typeface="+mn-cs"/>
              </a:rPr>
              <a:t>automated malware attacks </a:t>
            </a:r>
            <a:r>
              <a:rPr kumimoji="0" lang="en-US" sz="1800" b="0" i="0" u="none" strike="noStrike" kern="1200" cap="none" spc="0" normalizeH="0" baseline="0" noProof="0">
                <a:ln>
                  <a:noFill/>
                </a:ln>
                <a:solidFill>
                  <a:prstClr val="black"/>
                </a:solidFill>
                <a:effectLst/>
                <a:uLnTx/>
                <a:uFillTx/>
                <a:latin typeface="Aptos" panose="02110004020202020204"/>
                <a:ea typeface="+mn-ea"/>
                <a:cs typeface="+mn-cs"/>
              </a:rPr>
              <a:t>that involve multiple threat actors and botnets. </a:t>
            </a: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16989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F66FF93-6250-3153-C3D4-5DDB0844687A}"/>
              </a:ext>
              <a:ext uri="{C183D7F6-B498-43B3-948B-1728B52AA6E4}">
                <adec:decorative xmlns:adec="http://schemas.microsoft.com/office/drawing/2017/decorative" val="0"/>
              </a:ext>
            </a:extLst>
          </p:cNvPr>
          <p:cNvSpPr>
            <a:spLocks noGrp="1"/>
          </p:cNvSpPr>
          <p:nvPr>
            <p:ph type="sldNum" sz="quarter" idx="12"/>
          </p:nvPr>
        </p:nvSpPr>
        <p:spPr/>
        <p:txBody>
          <a:bodyPr/>
          <a:lstStyle/>
          <a:p>
            <a:fld id="{13D6250E-1570-4CA5-B0D7-3E34C187A8B6}" type="slidenum">
              <a:rPr lang="en-US" smtClean="0"/>
              <a:t>3</a:t>
            </a:fld>
            <a:endParaRPr lang="en-US"/>
          </a:p>
        </p:txBody>
      </p:sp>
      <p:sp>
        <p:nvSpPr>
          <p:cNvPr id="2" name="Title 1">
            <a:extLst>
              <a:ext uri="{FF2B5EF4-FFF2-40B4-BE49-F238E27FC236}">
                <a16:creationId xmlns:a16="http://schemas.microsoft.com/office/drawing/2014/main" id="{D8A2326A-0687-3557-5FC0-DF93B80230FB}"/>
              </a:ext>
            </a:extLst>
          </p:cNvPr>
          <p:cNvSpPr>
            <a:spLocks noGrp="1"/>
          </p:cNvSpPr>
          <p:nvPr>
            <p:ph type="title"/>
          </p:nvPr>
        </p:nvSpPr>
        <p:spPr/>
        <p:txBody>
          <a:bodyPr/>
          <a:lstStyle/>
          <a:p>
            <a:r>
              <a:rPr lang="en-US" dirty="0"/>
              <a:t>Combatting Endpoint Threats</a:t>
            </a:r>
          </a:p>
        </p:txBody>
      </p:sp>
      <p:sp>
        <p:nvSpPr>
          <p:cNvPr id="5" name="TextBox 4">
            <a:extLst>
              <a:ext uri="{FF2B5EF4-FFF2-40B4-BE49-F238E27FC236}">
                <a16:creationId xmlns:a16="http://schemas.microsoft.com/office/drawing/2014/main" id="{89A9C718-3EC6-97E5-D039-71AF84B5EB15}"/>
              </a:ext>
            </a:extLst>
          </p:cNvPr>
          <p:cNvSpPr txBox="1"/>
          <p:nvPr/>
        </p:nvSpPr>
        <p:spPr>
          <a:xfrm>
            <a:off x="411685" y="1450761"/>
            <a:ext cx="7191654" cy="923330"/>
          </a:xfrm>
          <a:prstGeom prst="rect">
            <a:avLst/>
          </a:prstGeom>
          <a:noFill/>
        </p:spPr>
        <p:txBody>
          <a:bodyPr wrap="square" rtlCol="0">
            <a:spAutoFit/>
          </a:bodyPr>
          <a:lstStyle/>
          <a:p>
            <a:r>
              <a:rPr lang="en-US" i="1" dirty="0"/>
              <a:t>Vulnerability assessment and management (VAM) </a:t>
            </a:r>
            <a:r>
              <a:rPr lang="en-US" dirty="0"/>
              <a:t>is key aspect of endpoint security; VAM tools scan network endpoints and devices on a frequent and regular basis.</a:t>
            </a:r>
          </a:p>
        </p:txBody>
      </p:sp>
      <p:sp>
        <p:nvSpPr>
          <p:cNvPr id="8" name="TextBox 7">
            <a:extLst>
              <a:ext uri="{FF2B5EF4-FFF2-40B4-BE49-F238E27FC236}">
                <a16:creationId xmlns:a16="http://schemas.microsoft.com/office/drawing/2014/main" id="{393CC3B3-4772-961A-C350-5B84E66A51CF}"/>
              </a:ext>
              <a:ext uri="{C183D7F6-B498-43B3-948B-1728B52AA6E4}">
                <adec:decorative xmlns:adec="http://schemas.microsoft.com/office/drawing/2017/decorative" val="0"/>
              </a:ext>
            </a:extLst>
          </p:cNvPr>
          <p:cNvSpPr txBox="1"/>
          <p:nvPr/>
        </p:nvSpPr>
        <p:spPr>
          <a:xfrm>
            <a:off x="411685" y="2444546"/>
            <a:ext cx="7191654" cy="2308324"/>
          </a:xfrm>
          <a:prstGeom prst="rect">
            <a:avLst/>
          </a:prstGeom>
          <a:noFill/>
        </p:spPr>
        <p:txBody>
          <a:bodyPr wrap="square" rtlCol="0">
            <a:spAutoFit/>
          </a:bodyPr>
          <a:lstStyle/>
          <a:p>
            <a:r>
              <a:rPr lang="en-US" b="1" dirty="0"/>
              <a:t>Browser isolation </a:t>
            </a:r>
            <a:r>
              <a:rPr lang="en-US" dirty="0"/>
              <a:t>keeps network user browsing activity secure by separating the process of loading web pages from the process of displaying web pages on user device screens; it is often part of zero trust security.</a:t>
            </a:r>
          </a:p>
          <a:p>
            <a:endParaRPr lang="en-US" dirty="0"/>
          </a:p>
          <a:p>
            <a:r>
              <a:rPr lang="en-US" b="1" dirty="0"/>
              <a:t>Sandboxing</a:t>
            </a:r>
            <a:r>
              <a:rPr lang="en-US" dirty="0"/>
              <a:t> involves running code in a safe, isolated environment on a network that mimics the corporate network to enable it to be observed and analyzed before it is allowed to run on an endpoint. </a:t>
            </a:r>
          </a:p>
        </p:txBody>
      </p:sp>
      <p:pic>
        <p:nvPicPr>
          <p:cNvPr id="7" name="Picture 6" descr="Figure 12-5 illustrates examples of endpoint security defenses including email gateway, network access control, antivirus, endpoint detection and response, cloud perimeter security, IoT security, URL filtering, application control, endpoint encryption, extended detection and response, and sandboxing.">
            <a:extLst>
              <a:ext uri="{FF2B5EF4-FFF2-40B4-BE49-F238E27FC236}">
                <a16:creationId xmlns:a16="http://schemas.microsoft.com/office/drawing/2014/main" id="{CF4F01BC-B392-C311-5C6B-FDAC5C076F2E}"/>
              </a:ext>
            </a:extLst>
          </p:cNvPr>
          <p:cNvPicPr>
            <a:picLocks noChangeAspect="1"/>
          </p:cNvPicPr>
          <p:nvPr/>
        </p:nvPicPr>
        <p:blipFill>
          <a:blip r:embed="rId2"/>
          <a:stretch>
            <a:fillRect/>
          </a:stretch>
        </p:blipFill>
        <p:spPr>
          <a:xfrm>
            <a:off x="8193314" y="136525"/>
            <a:ext cx="3659208" cy="2974966"/>
          </a:xfrm>
          <a:prstGeom prst="rect">
            <a:avLst/>
          </a:prstGeom>
        </p:spPr>
      </p:pic>
      <p:sp>
        <p:nvSpPr>
          <p:cNvPr id="10" name="TextBox 9">
            <a:extLst>
              <a:ext uri="{FF2B5EF4-FFF2-40B4-BE49-F238E27FC236}">
                <a16:creationId xmlns:a16="http://schemas.microsoft.com/office/drawing/2014/main" id="{40FC592F-9327-8CAA-C267-28D4720DA135}"/>
              </a:ext>
            </a:extLst>
          </p:cNvPr>
          <p:cNvSpPr txBox="1"/>
          <p:nvPr/>
        </p:nvSpPr>
        <p:spPr>
          <a:xfrm>
            <a:off x="411685" y="4823325"/>
            <a:ext cx="6954315" cy="923330"/>
          </a:xfrm>
          <a:prstGeom prst="rect">
            <a:avLst/>
          </a:prstGeom>
          <a:noFill/>
        </p:spPr>
        <p:txBody>
          <a:bodyPr wrap="square" rtlCol="0">
            <a:spAutoFit/>
          </a:bodyPr>
          <a:lstStyle/>
          <a:p>
            <a:r>
              <a:rPr lang="en-US" i="1" dirty="0"/>
              <a:t>Application control </a:t>
            </a:r>
            <a:r>
              <a:rPr lang="en-US" dirty="0"/>
              <a:t>is also used to protect endpoints from potentially harmful code; it  blocks or restricts unauthorized applications from executing or executing in ways that put data at risk.</a:t>
            </a:r>
          </a:p>
        </p:txBody>
      </p:sp>
      <p:sp>
        <p:nvSpPr>
          <p:cNvPr id="6" name="TextBox 5">
            <a:extLst>
              <a:ext uri="{FF2B5EF4-FFF2-40B4-BE49-F238E27FC236}">
                <a16:creationId xmlns:a16="http://schemas.microsoft.com/office/drawing/2014/main" id="{3003942F-3D38-E982-674D-4FE9C8343DDA}"/>
              </a:ext>
            </a:extLst>
          </p:cNvPr>
          <p:cNvSpPr txBox="1"/>
          <p:nvPr/>
        </p:nvSpPr>
        <p:spPr>
          <a:xfrm>
            <a:off x="355600" y="5824368"/>
            <a:ext cx="6894285"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Endpoint encryption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uses encryption to protect data at network endpoints and to ensure that only authorized personnel can access the data. </a:t>
            </a:r>
          </a:p>
        </p:txBody>
      </p:sp>
      <p:sp>
        <p:nvSpPr>
          <p:cNvPr id="11" name="TextBox 10">
            <a:extLst>
              <a:ext uri="{FF2B5EF4-FFF2-40B4-BE49-F238E27FC236}">
                <a16:creationId xmlns:a16="http://schemas.microsoft.com/office/drawing/2014/main" id="{340D9075-3C32-7073-58BB-40652E7C2D05}"/>
              </a:ext>
            </a:extLst>
          </p:cNvPr>
          <p:cNvSpPr txBox="1"/>
          <p:nvPr/>
        </p:nvSpPr>
        <p:spPr>
          <a:xfrm>
            <a:off x="7611961" y="3181221"/>
            <a:ext cx="4580039"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host-based IDS (HIDS)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tracks changes made to system configurations, registry settings, and log files and generates alerts when anomalous or unauthorized activity is identified; it is often used in conjunction with IPSs. </a:t>
            </a:r>
          </a:p>
        </p:txBody>
      </p:sp>
      <p:pic>
        <p:nvPicPr>
          <p:cNvPr id="12" name="Picture 11" descr="Figure 12-7 illustrates the difference between network-based IDS/IPS and host-based IDS/IPS. Here, a router is protected by network-based and three servers are protected by host-based.">
            <a:extLst>
              <a:ext uri="{FF2B5EF4-FFF2-40B4-BE49-F238E27FC236}">
                <a16:creationId xmlns:a16="http://schemas.microsoft.com/office/drawing/2014/main" id="{36705C30-2D42-19C7-47A7-30AA53F8C6BF}"/>
              </a:ext>
            </a:extLst>
          </p:cNvPr>
          <p:cNvPicPr>
            <a:picLocks noChangeAspect="1"/>
          </p:cNvPicPr>
          <p:nvPr/>
        </p:nvPicPr>
        <p:blipFill>
          <a:blip r:embed="rId3"/>
          <a:stretch>
            <a:fillRect/>
          </a:stretch>
        </p:blipFill>
        <p:spPr>
          <a:xfrm>
            <a:off x="8367487" y="4746582"/>
            <a:ext cx="2599840" cy="1974894"/>
          </a:xfrm>
          <a:prstGeom prst="rect">
            <a:avLst/>
          </a:prstGeom>
        </p:spPr>
      </p:pic>
    </p:spTree>
    <p:extLst>
      <p:ext uri="{BB962C8B-B14F-4D97-AF65-F5344CB8AC3E}">
        <p14:creationId xmlns:p14="http://schemas.microsoft.com/office/powerpoint/2010/main" val="20821866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5DAB46D-959C-409E-EEC6-10AC9928F0F3}"/>
              </a:ext>
              <a:ext uri="{C183D7F6-B498-43B3-948B-1728B52AA6E4}">
                <adec:decorative xmlns:adec="http://schemas.microsoft.com/office/drawing/2017/decorative" val="0"/>
              </a:ext>
            </a:extLst>
          </p:cNvPr>
          <p:cNvSpPr>
            <a:spLocks noGrp="1"/>
          </p:cNvSpPr>
          <p:nvPr>
            <p:ph type="sldNum" sz="quarter" idx="12"/>
          </p:nvPr>
        </p:nvSpPr>
        <p:spPr/>
        <p:txBody>
          <a:bodyPr/>
          <a:lstStyle/>
          <a:p>
            <a:fld id="{13D6250E-1570-4CA5-B0D7-3E34C187A8B6}" type="slidenum">
              <a:rPr lang="en-US" smtClean="0"/>
              <a:t>4</a:t>
            </a:fld>
            <a:endParaRPr lang="en-US"/>
          </a:p>
        </p:txBody>
      </p:sp>
      <p:sp>
        <p:nvSpPr>
          <p:cNvPr id="2" name="Title 1">
            <a:extLst>
              <a:ext uri="{FF2B5EF4-FFF2-40B4-BE49-F238E27FC236}">
                <a16:creationId xmlns:a16="http://schemas.microsoft.com/office/drawing/2014/main" id="{93A2F6A3-8E5B-39F4-40C2-67ABA623C0BB}"/>
              </a:ext>
            </a:extLst>
          </p:cNvPr>
          <p:cNvSpPr>
            <a:spLocks noGrp="1"/>
          </p:cNvSpPr>
          <p:nvPr>
            <p:ph type="title"/>
          </p:nvPr>
        </p:nvSpPr>
        <p:spPr/>
        <p:txBody>
          <a:bodyPr>
            <a:normAutofit/>
          </a:bodyPr>
          <a:lstStyle/>
          <a:p>
            <a:r>
              <a:rPr lang="en-US" sz="3200" dirty="0"/>
              <a:t>EPP, EDR, XDR </a:t>
            </a:r>
            <a:br>
              <a:rPr lang="en-US" sz="3200" dirty="0"/>
            </a:br>
            <a:r>
              <a:rPr lang="en-US" sz="3200" dirty="0"/>
              <a:t>&amp; Best Practices</a:t>
            </a:r>
          </a:p>
        </p:txBody>
      </p:sp>
      <p:sp>
        <p:nvSpPr>
          <p:cNvPr id="4" name="TextBox 3">
            <a:extLst>
              <a:ext uri="{FF2B5EF4-FFF2-40B4-BE49-F238E27FC236}">
                <a16:creationId xmlns:a16="http://schemas.microsoft.com/office/drawing/2014/main" id="{E07394CE-0DCE-9A8F-03F8-18F6AC323BFB}"/>
              </a:ext>
            </a:extLst>
          </p:cNvPr>
          <p:cNvSpPr txBox="1"/>
          <p:nvPr/>
        </p:nvSpPr>
        <p:spPr>
          <a:xfrm>
            <a:off x="166915" y="1442174"/>
            <a:ext cx="5830096" cy="1477328"/>
          </a:xfrm>
          <a:prstGeom prst="rect">
            <a:avLst/>
          </a:prstGeom>
          <a:noFill/>
        </p:spPr>
        <p:txBody>
          <a:bodyPr wrap="square" rtlCol="0">
            <a:spAutoFit/>
          </a:bodyPr>
          <a:lstStyle/>
          <a:p>
            <a:r>
              <a:rPr lang="en-US" dirty="0"/>
              <a:t>An </a:t>
            </a:r>
            <a:r>
              <a:rPr lang="en-US" b="1" dirty="0"/>
              <a:t>endpoint protection platform (EPP) </a:t>
            </a:r>
            <a:r>
              <a:rPr lang="en-US" dirty="0"/>
              <a:t>is an integrated suite of endpoint protection technologies (such as antivirus, data encryption, data loss prevention, and intrusion prevention) that detect and stop a variety of endpoint threats.</a:t>
            </a:r>
          </a:p>
        </p:txBody>
      </p:sp>
      <p:sp>
        <p:nvSpPr>
          <p:cNvPr id="5" name="TextBox 4">
            <a:extLst>
              <a:ext uri="{FF2B5EF4-FFF2-40B4-BE49-F238E27FC236}">
                <a16:creationId xmlns:a16="http://schemas.microsoft.com/office/drawing/2014/main" id="{7D68BCB5-7752-B498-88A0-F50FF0462180}"/>
              </a:ext>
            </a:extLst>
          </p:cNvPr>
          <p:cNvSpPr txBox="1"/>
          <p:nvPr/>
        </p:nvSpPr>
        <p:spPr>
          <a:xfrm>
            <a:off x="166915" y="3093004"/>
            <a:ext cx="5830095" cy="1200329"/>
          </a:xfrm>
          <a:prstGeom prst="rect">
            <a:avLst/>
          </a:prstGeom>
          <a:noFill/>
        </p:spPr>
        <p:txBody>
          <a:bodyPr wrap="square" rtlCol="0">
            <a:spAutoFit/>
          </a:bodyPr>
          <a:lstStyle/>
          <a:p>
            <a:r>
              <a:rPr lang="en-US" b="1" dirty="0"/>
              <a:t>Endpoint detection and response (EDR) </a:t>
            </a:r>
            <a:r>
              <a:rPr lang="en-US" dirty="0"/>
              <a:t>is an EPP-like endpoint security solution that continuously monitors endpoints to detect and respond to cyberthreats like ransomware and malware. </a:t>
            </a:r>
          </a:p>
        </p:txBody>
      </p:sp>
      <p:pic>
        <p:nvPicPr>
          <p:cNvPr id="7" name="Picture 6" descr="This is a reproduction of Table 12-3 that includes a side-by-side comparison of EPP and EDR; four characteristics of each are listed in the two columns.">
            <a:extLst>
              <a:ext uri="{FF2B5EF4-FFF2-40B4-BE49-F238E27FC236}">
                <a16:creationId xmlns:a16="http://schemas.microsoft.com/office/drawing/2014/main" id="{F694B255-4F32-632A-5117-D8992E7C4207}"/>
              </a:ext>
            </a:extLst>
          </p:cNvPr>
          <p:cNvPicPr>
            <a:picLocks noChangeAspect="1"/>
          </p:cNvPicPr>
          <p:nvPr/>
        </p:nvPicPr>
        <p:blipFill>
          <a:blip r:embed="rId3"/>
          <a:stretch>
            <a:fillRect/>
          </a:stretch>
        </p:blipFill>
        <p:spPr>
          <a:xfrm>
            <a:off x="449942" y="5648957"/>
            <a:ext cx="4994498" cy="1209043"/>
          </a:xfrm>
          <a:prstGeom prst="rect">
            <a:avLst/>
          </a:prstGeom>
        </p:spPr>
      </p:pic>
      <p:sp>
        <p:nvSpPr>
          <p:cNvPr id="8" name="TextBox 7">
            <a:extLst>
              <a:ext uri="{FF2B5EF4-FFF2-40B4-BE49-F238E27FC236}">
                <a16:creationId xmlns:a16="http://schemas.microsoft.com/office/drawing/2014/main" id="{86FE0769-16E9-2EE6-0EE1-E40BD495612D}"/>
              </a:ext>
            </a:extLst>
          </p:cNvPr>
          <p:cNvSpPr txBox="1"/>
          <p:nvPr/>
        </p:nvSpPr>
        <p:spPr>
          <a:xfrm>
            <a:off x="166915" y="4466835"/>
            <a:ext cx="5830095" cy="1200329"/>
          </a:xfrm>
          <a:prstGeom prst="rect">
            <a:avLst/>
          </a:prstGeom>
          <a:noFill/>
        </p:spPr>
        <p:txBody>
          <a:bodyPr wrap="square" rtlCol="0">
            <a:spAutoFit/>
          </a:bodyPr>
          <a:lstStyle/>
          <a:p>
            <a:r>
              <a:rPr lang="en-US" b="1" dirty="0"/>
              <a:t>Extended detection and response (XDR) </a:t>
            </a:r>
            <a:r>
              <a:rPr lang="en-US" dirty="0"/>
              <a:t>is more comprehensive and sophisticated than EDR; it extends EDR capabilities to other security control points, including email, servers, clouds, and external networks. </a:t>
            </a:r>
          </a:p>
        </p:txBody>
      </p:sp>
      <p:pic>
        <p:nvPicPr>
          <p:cNvPr id="10" name="Picture 9" descr="Figure 12-6 is a high-level depiction of XDR. It illustrates than an XDR system draws data from several sources including third-parties, threat intelligence sources, the cloud, network analysis sources, and endpoint.  The dat is used for overall visibility of network elements, threat hunting, incidence response management, and real-time endpoint protection.">
            <a:extLst>
              <a:ext uri="{FF2B5EF4-FFF2-40B4-BE49-F238E27FC236}">
                <a16:creationId xmlns:a16="http://schemas.microsoft.com/office/drawing/2014/main" id="{09651854-7387-340C-EAFF-1F835A42AF8E}"/>
              </a:ext>
            </a:extLst>
          </p:cNvPr>
          <p:cNvPicPr>
            <a:picLocks noChangeAspect="1"/>
          </p:cNvPicPr>
          <p:nvPr/>
        </p:nvPicPr>
        <p:blipFill>
          <a:blip r:embed="rId4"/>
          <a:stretch>
            <a:fillRect/>
          </a:stretch>
        </p:blipFill>
        <p:spPr>
          <a:xfrm>
            <a:off x="6437086" y="86754"/>
            <a:ext cx="5392907" cy="2827424"/>
          </a:xfrm>
          <a:prstGeom prst="rect">
            <a:avLst/>
          </a:prstGeom>
        </p:spPr>
      </p:pic>
      <p:pic>
        <p:nvPicPr>
          <p:cNvPr id="6" name="Picture 5" descr="This is the first part of Table 12-4. It identifies and briefly describes five endpoint security best practices including user training, strong password requirements, endpoint monitoring, encrypted configuration files, and least privilege access.">
            <a:extLst>
              <a:ext uri="{FF2B5EF4-FFF2-40B4-BE49-F238E27FC236}">
                <a16:creationId xmlns:a16="http://schemas.microsoft.com/office/drawing/2014/main" id="{D94BEBA7-ADFC-F127-02CB-7D2168C643F5}"/>
              </a:ext>
            </a:extLst>
          </p:cNvPr>
          <p:cNvPicPr>
            <a:picLocks noChangeAspect="1"/>
          </p:cNvPicPr>
          <p:nvPr/>
        </p:nvPicPr>
        <p:blipFill>
          <a:blip r:embed="rId5"/>
          <a:stretch>
            <a:fillRect/>
          </a:stretch>
        </p:blipFill>
        <p:spPr>
          <a:xfrm>
            <a:off x="6487886" y="2951452"/>
            <a:ext cx="4590554" cy="1683811"/>
          </a:xfrm>
          <a:prstGeom prst="rect">
            <a:avLst/>
          </a:prstGeom>
        </p:spPr>
      </p:pic>
      <p:pic>
        <p:nvPicPr>
          <p:cNvPr id="9" name="Picture 8" descr="This is the second part of Table 12-5. It identifies and briefly describes nine additional endpoint security best practices including continuous endpoint scans, missing device remediation, patch automation, MFA. granular application control, network segmentation, USB port regulation, infected endpoint isolation or removal, and zero trust security.">
            <a:extLst>
              <a:ext uri="{FF2B5EF4-FFF2-40B4-BE49-F238E27FC236}">
                <a16:creationId xmlns:a16="http://schemas.microsoft.com/office/drawing/2014/main" id="{644FF63E-E4BD-9B08-00E0-2E66DD782F91}"/>
              </a:ext>
            </a:extLst>
          </p:cNvPr>
          <p:cNvPicPr>
            <a:picLocks noChangeAspect="1"/>
          </p:cNvPicPr>
          <p:nvPr/>
        </p:nvPicPr>
        <p:blipFill>
          <a:blip r:embed="rId6"/>
          <a:stretch>
            <a:fillRect/>
          </a:stretch>
        </p:blipFill>
        <p:spPr>
          <a:xfrm>
            <a:off x="6487886" y="4693495"/>
            <a:ext cx="4653259" cy="1947338"/>
          </a:xfrm>
          <a:prstGeom prst="rect">
            <a:avLst/>
          </a:prstGeom>
        </p:spPr>
      </p:pic>
    </p:spTree>
    <p:extLst>
      <p:ext uri="{BB962C8B-B14F-4D97-AF65-F5344CB8AC3E}">
        <p14:creationId xmlns:p14="http://schemas.microsoft.com/office/powerpoint/2010/main" val="36166742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AA875CE-2609-ECAE-5BD1-8350160AF14E}"/>
              </a:ext>
              <a:ext uri="{C183D7F6-B498-43B3-948B-1728B52AA6E4}">
                <adec:decorative xmlns:adec="http://schemas.microsoft.com/office/drawing/2017/decorative" val="0"/>
              </a:ext>
            </a:extLst>
          </p:cNvPr>
          <p:cNvSpPr>
            <a:spLocks noGrp="1"/>
          </p:cNvSpPr>
          <p:nvPr>
            <p:ph type="sldNum" sz="quarter" idx="12"/>
          </p:nvPr>
        </p:nvSpPr>
        <p:spPr/>
        <p:txBody>
          <a:bodyPr/>
          <a:lstStyle/>
          <a:p>
            <a:fld id="{13D6250E-1570-4CA5-B0D7-3E34C187A8B6}" type="slidenum">
              <a:rPr lang="en-US" smtClean="0"/>
              <a:t>5</a:t>
            </a:fld>
            <a:endParaRPr lang="en-US"/>
          </a:p>
        </p:txBody>
      </p:sp>
      <p:sp>
        <p:nvSpPr>
          <p:cNvPr id="2" name="Title 1">
            <a:extLst>
              <a:ext uri="{FF2B5EF4-FFF2-40B4-BE49-F238E27FC236}">
                <a16:creationId xmlns:a16="http://schemas.microsoft.com/office/drawing/2014/main" id="{58BB4B84-8CB0-4B4D-7D9D-C75D3920F468}"/>
              </a:ext>
            </a:extLst>
          </p:cNvPr>
          <p:cNvSpPr>
            <a:spLocks noGrp="1"/>
          </p:cNvSpPr>
          <p:nvPr>
            <p:ph type="title"/>
          </p:nvPr>
        </p:nvSpPr>
        <p:spPr/>
        <p:txBody>
          <a:bodyPr/>
          <a:lstStyle/>
          <a:p>
            <a:r>
              <a:rPr lang="en-US" dirty="0"/>
              <a:t>Application Controls</a:t>
            </a:r>
          </a:p>
        </p:txBody>
      </p:sp>
      <p:sp>
        <p:nvSpPr>
          <p:cNvPr id="4" name="TextBox 3">
            <a:extLst>
              <a:ext uri="{FF2B5EF4-FFF2-40B4-BE49-F238E27FC236}">
                <a16:creationId xmlns:a16="http://schemas.microsoft.com/office/drawing/2014/main" id="{A30BC29D-94EF-D0E0-8D1E-CC7F4CFFCD8F}"/>
              </a:ext>
            </a:extLst>
          </p:cNvPr>
          <p:cNvSpPr txBox="1"/>
          <p:nvPr/>
        </p:nvSpPr>
        <p:spPr>
          <a:xfrm>
            <a:off x="435721" y="1366163"/>
            <a:ext cx="4375619" cy="5355312"/>
          </a:xfrm>
          <a:prstGeom prst="rect">
            <a:avLst/>
          </a:prstGeom>
          <a:noFill/>
        </p:spPr>
        <p:txBody>
          <a:bodyPr wrap="square" rtlCol="0">
            <a:spAutoFit/>
          </a:bodyPr>
          <a:lstStyle/>
          <a:p>
            <a:r>
              <a:rPr lang="en-US" dirty="0"/>
              <a:t>Application control helps ensure that harmful or malicious code is not executed on network devices and that only non-malicious applications are allowed to run on an enterprise network or its endpoints. </a:t>
            </a:r>
          </a:p>
          <a:p>
            <a:endParaRPr lang="en-US" dirty="0"/>
          </a:p>
          <a:p>
            <a:r>
              <a:rPr lang="en-US" dirty="0"/>
              <a:t>An overarching purpose of application control is to secure the data that is utilized by or transmitted between network applications, and it uses  whitelisting and blacklisting to authorize or block/restrict, respectively, the execution of applications or files. </a:t>
            </a:r>
          </a:p>
          <a:p>
            <a:endParaRPr lang="en-US" i="1" dirty="0"/>
          </a:p>
          <a:p>
            <a:r>
              <a:rPr lang="en-US" i="1" dirty="0"/>
              <a:t>Whitelisting</a:t>
            </a:r>
            <a:r>
              <a:rPr lang="en-US" dirty="0"/>
              <a:t> allows some programs to run but blocks all others without explicit permission from administrators. </a:t>
            </a:r>
            <a:r>
              <a:rPr lang="en-US" i="1" dirty="0"/>
              <a:t>Blacklisting</a:t>
            </a:r>
            <a:r>
              <a:rPr lang="en-US" dirty="0"/>
              <a:t> blocks specific programs but allows all others to run.</a:t>
            </a:r>
          </a:p>
        </p:txBody>
      </p:sp>
      <p:sp>
        <p:nvSpPr>
          <p:cNvPr id="9" name="TextBox 8">
            <a:extLst>
              <a:ext uri="{FF2B5EF4-FFF2-40B4-BE49-F238E27FC236}">
                <a16:creationId xmlns:a16="http://schemas.microsoft.com/office/drawing/2014/main" id="{A4042323-4D33-B710-3797-7038B214AF42}"/>
              </a:ext>
              <a:ext uri="{C183D7F6-B498-43B3-948B-1728B52AA6E4}">
                <adec:decorative xmlns:adec="http://schemas.microsoft.com/office/drawing/2017/decorative" val="0"/>
              </a:ext>
            </a:extLst>
          </p:cNvPr>
          <p:cNvSpPr txBox="1"/>
          <p:nvPr/>
        </p:nvSpPr>
        <p:spPr>
          <a:xfrm>
            <a:off x="5052596" y="1366163"/>
            <a:ext cx="6614533" cy="1200329"/>
          </a:xfrm>
          <a:prstGeom prst="rect">
            <a:avLst/>
          </a:prstGeom>
          <a:noFill/>
        </p:spPr>
        <p:txBody>
          <a:bodyPr wrap="square" rtlCol="0">
            <a:spAutoFit/>
          </a:bodyPr>
          <a:lstStyle/>
          <a:p>
            <a:r>
              <a:rPr lang="en-US" dirty="0"/>
              <a:t>Some security-oriented application controls seek to ensure that only authorized users are allowed to run an application; others strive to ensure that data that the application processes comes from the correct sources and has not been tampered with. </a:t>
            </a:r>
          </a:p>
        </p:txBody>
      </p:sp>
      <p:pic>
        <p:nvPicPr>
          <p:cNvPr id="6" name="Picture 5" descr="Table 12-5 includes rows for identification, authentication, and authorization. Each row includes a column that describes that type of application user control.">
            <a:extLst>
              <a:ext uri="{FF2B5EF4-FFF2-40B4-BE49-F238E27FC236}">
                <a16:creationId xmlns:a16="http://schemas.microsoft.com/office/drawing/2014/main" id="{98A170A9-677B-F0E7-B186-1752D7AC6B12}"/>
              </a:ext>
            </a:extLst>
          </p:cNvPr>
          <p:cNvPicPr>
            <a:picLocks noChangeAspect="1"/>
          </p:cNvPicPr>
          <p:nvPr/>
        </p:nvPicPr>
        <p:blipFill>
          <a:blip r:embed="rId2"/>
          <a:stretch>
            <a:fillRect/>
          </a:stretch>
        </p:blipFill>
        <p:spPr>
          <a:xfrm>
            <a:off x="4925912" y="2687739"/>
            <a:ext cx="7079880" cy="1483807"/>
          </a:xfrm>
          <a:prstGeom prst="rect">
            <a:avLst/>
          </a:prstGeom>
        </p:spPr>
      </p:pic>
      <p:pic>
        <p:nvPicPr>
          <p:cNvPr id="8" name="Picture 7" descr="Table 12-6 identifies completeness checks, validity checks, input controls, and forensic control as data handling application controls. Each row includes a description of that type of data handling application control.">
            <a:extLst>
              <a:ext uri="{FF2B5EF4-FFF2-40B4-BE49-F238E27FC236}">
                <a16:creationId xmlns:a16="http://schemas.microsoft.com/office/drawing/2014/main" id="{27FE1131-369D-F83F-B54F-21DD7ADEC71A}"/>
              </a:ext>
            </a:extLst>
          </p:cNvPr>
          <p:cNvPicPr>
            <a:picLocks noChangeAspect="1"/>
          </p:cNvPicPr>
          <p:nvPr/>
        </p:nvPicPr>
        <p:blipFill>
          <a:blip r:embed="rId3"/>
          <a:stretch>
            <a:fillRect/>
          </a:stretch>
        </p:blipFill>
        <p:spPr>
          <a:xfrm>
            <a:off x="4981945" y="4292793"/>
            <a:ext cx="7069014" cy="1605822"/>
          </a:xfrm>
          <a:prstGeom prst="rect">
            <a:avLst/>
          </a:prstGeom>
        </p:spPr>
      </p:pic>
    </p:spTree>
    <p:extLst>
      <p:ext uri="{BB962C8B-B14F-4D97-AF65-F5344CB8AC3E}">
        <p14:creationId xmlns:p14="http://schemas.microsoft.com/office/powerpoint/2010/main" val="994449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AE2354A-02A3-7A9B-83EC-C5123D8C9442}"/>
              </a:ext>
              <a:ext uri="{C183D7F6-B498-43B3-948B-1728B52AA6E4}">
                <adec:decorative xmlns:adec="http://schemas.microsoft.com/office/drawing/2017/decorative" val="0"/>
              </a:ext>
            </a:extLst>
          </p:cNvPr>
          <p:cNvSpPr>
            <a:spLocks noGrp="1"/>
          </p:cNvSpPr>
          <p:nvPr>
            <p:ph type="sldNum" sz="quarter" idx="12"/>
          </p:nvPr>
        </p:nvSpPr>
        <p:spPr/>
        <p:txBody>
          <a:bodyPr/>
          <a:lstStyle/>
          <a:p>
            <a:fld id="{13D6250E-1570-4CA5-B0D7-3E34C187A8B6}" type="slidenum">
              <a:rPr lang="en-US" smtClean="0"/>
              <a:t>6</a:t>
            </a:fld>
            <a:endParaRPr lang="en-US"/>
          </a:p>
        </p:txBody>
      </p:sp>
      <p:sp>
        <p:nvSpPr>
          <p:cNvPr id="2" name="Title 1">
            <a:extLst>
              <a:ext uri="{FF2B5EF4-FFF2-40B4-BE49-F238E27FC236}">
                <a16:creationId xmlns:a16="http://schemas.microsoft.com/office/drawing/2014/main" id="{FDBA38AE-E23F-8540-CB6D-D5AC21E35545}"/>
              </a:ext>
            </a:extLst>
          </p:cNvPr>
          <p:cNvSpPr>
            <a:spLocks noGrp="1"/>
          </p:cNvSpPr>
          <p:nvPr>
            <p:ph type="title"/>
          </p:nvPr>
        </p:nvSpPr>
        <p:spPr/>
        <p:txBody>
          <a:bodyPr>
            <a:normAutofit/>
          </a:bodyPr>
          <a:lstStyle/>
          <a:p>
            <a:r>
              <a:rPr lang="en-US" sz="3200" dirty="0"/>
              <a:t>ES Security Issues</a:t>
            </a:r>
            <a:br>
              <a:rPr lang="en-US" sz="3200" dirty="0"/>
            </a:br>
            <a:r>
              <a:rPr lang="en-US" sz="3200" dirty="0"/>
              <a:t>&amp; Controls</a:t>
            </a:r>
          </a:p>
        </p:txBody>
      </p:sp>
      <p:sp>
        <p:nvSpPr>
          <p:cNvPr id="5" name="TextBox 4">
            <a:extLst>
              <a:ext uri="{FF2B5EF4-FFF2-40B4-BE49-F238E27FC236}">
                <a16:creationId xmlns:a16="http://schemas.microsoft.com/office/drawing/2014/main" id="{39AB1403-20F9-53F0-C028-5BF90EFC2861}"/>
              </a:ext>
            </a:extLst>
          </p:cNvPr>
          <p:cNvSpPr txBox="1"/>
          <p:nvPr/>
        </p:nvSpPr>
        <p:spPr>
          <a:xfrm>
            <a:off x="188685" y="1426369"/>
            <a:ext cx="6022406" cy="1477328"/>
          </a:xfrm>
          <a:prstGeom prst="rect">
            <a:avLst/>
          </a:prstGeom>
          <a:noFill/>
        </p:spPr>
        <p:txBody>
          <a:bodyPr wrap="square" rtlCol="0">
            <a:spAutoFit/>
          </a:bodyPr>
          <a:lstStyle/>
          <a:p>
            <a:r>
              <a:rPr lang="en-US" dirty="0"/>
              <a:t>Because they store and process some of the business’s most valuable and sensitive data, ES applications are security risks; these risks are amplified because most ES applications are boundary-spanning and complex and because they interact with other crucial applications. </a:t>
            </a:r>
          </a:p>
        </p:txBody>
      </p:sp>
      <p:sp>
        <p:nvSpPr>
          <p:cNvPr id="10" name="TextBox 9">
            <a:extLst>
              <a:ext uri="{FF2B5EF4-FFF2-40B4-BE49-F238E27FC236}">
                <a16:creationId xmlns:a16="http://schemas.microsoft.com/office/drawing/2014/main" id="{F2FAF459-E653-50A4-D910-2B6E37B297E5}"/>
              </a:ext>
            </a:extLst>
          </p:cNvPr>
          <p:cNvSpPr txBox="1"/>
          <p:nvPr/>
        </p:nvSpPr>
        <p:spPr>
          <a:xfrm>
            <a:off x="188685" y="3030974"/>
            <a:ext cx="5328937" cy="923330"/>
          </a:xfrm>
          <a:prstGeom prst="rect">
            <a:avLst/>
          </a:prstGeom>
          <a:noFill/>
        </p:spPr>
        <p:txBody>
          <a:bodyPr wrap="square" rtlCol="0">
            <a:spAutoFit/>
          </a:bodyPr>
          <a:lstStyle/>
          <a:p>
            <a:r>
              <a:rPr lang="en-US" dirty="0"/>
              <a:t>Variations in ES deployment, ES interorganizational links, and integration of different ES systems create security challenges. </a:t>
            </a:r>
          </a:p>
        </p:txBody>
      </p:sp>
      <p:sp>
        <p:nvSpPr>
          <p:cNvPr id="8" name="TextBox 7">
            <a:extLst>
              <a:ext uri="{FF2B5EF4-FFF2-40B4-BE49-F238E27FC236}">
                <a16:creationId xmlns:a16="http://schemas.microsoft.com/office/drawing/2014/main" id="{12D16AE6-4970-E2DB-CD92-7CA7ADE9E3B6}"/>
              </a:ext>
            </a:extLst>
          </p:cNvPr>
          <p:cNvSpPr txBox="1"/>
          <p:nvPr/>
        </p:nvSpPr>
        <p:spPr>
          <a:xfrm>
            <a:off x="188685" y="4048026"/>
            <a:ext cx="5907315"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Firewalls are liberally deployed to protect ES applications from malware and malicious intrusion and ES data passed between business partners or integrated ES applications is usually encrypted.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With increasing ES reliance on cloud infrastructure, cloud security mechanisms are common, so are </a:t>
            </a:r>
            <a:r>
              <a:rPr kumimoji="0" lang="en-US" sz="1800" b="0" i="0" u="none" strike="noStrike" kern="1200" cap="none" spc="0" normalizeH="0" baseline="0" noProof="0" dirty="0" err="1">
                <a:ln>
                  <a:noFill/>
                </a:ln>
                <a:solidFill>
                  <a:prstClr val="black"/>
                </a:solidFill>
                <a:effectLst/>
                <a:uLnTx/>
                <a:uFillTx/>
                <a:latin typeface="Aptos" panose="02110004020202020204"/>
                <a:ea typeface="+mn-ea"/>
                <a:cs typeface="+mn-cs"/>
              </a:rPr>
              <a:t>DiD</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perimeter, internal network, and endpoint security controls. </a:t>
            </a:r>
          </a:p>
        </p:txBody>
      </p:sp>
      <p:sp>
        <p:nvSpPr>
          <p:cNvPr id="11" name="TextBox 10">
            <a:extLst>
              <a:ext uri="{FF2B5EF4-FFF2-40B4-BE49-F238E27FC236}">
                <a16:creationId xmlns:a16="http://schemas.microsoft.com/office/drawing/2014/main" id="{D3499568-BB53-EF46-6D9B-4AE124B847C6}"/>
              </a:ext>
            </a:extLst>
          </p:cNvPr>
          <p:cNvSpPr txBox="1"/>
          <p:nvPr/>
        </p:nvSpPr>
        <p:spPr>
          <a:xfrm>
            <a:off x="6495143" y="268514"/>
            <a:ext cx="5261429"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Specialized technologies, such as </a:t>
            </a:r>
            <a:r>
              <a:rPr kumimoji="0" lang="en-US" sz="1800" b="0" i="0" u="none" strike="noStrike" kern="1200" cap="none" spc="0" normalizeH="0" baseline="0" noProof="0" dirty="0" err="1">
                <a:ln>
                  <a:noFill/>
                </a:ln>
                <a:solidFill>
                  <a:prstClr val="black"/>
                </a:solidFill>
                <a:effectLst/>
                <a:uLnTx/>
                <a:uFillTx/>
                <a:latin typeface="Aptos" panose="02110004020202020204"/>
                <a:ea typeface="+mn-ea"/>
                <a:cs typeface="+mn-cs"/>
              </a:rPr>
              <a:t>SAProuter</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and SNC, provide additional ES defenses. Role- and attribute-based access controls are also common.</a:t>
            </a:r>
          </a:p>
        </p:txBody>
      </p:sp>
      <p:pic>
        <p:nvPicPr>
          <p:cNvPr id="12" name="Picture 11" descr="Figure 12-15 illustrates the deployment of SAProuter and SAP Web Dispatcher in a DMZ network that provides access to a private corporate network with SAP systems.">
            <a:extLst>
              <a:ext uri="{FF2B5EF4-FFF2-40B4-BE49-F238E27FC236}">
                <a16:creationId xmlns:a16="http://schemas.microsoft.com/office/drawing/2014/main" id="{6746F040-1AA9-9DD6-5258-040B37B4D5EA}"/>
              </a:ext>
            </a:extLst>
          </p:cNvPr>
          <p:cNvPicPr>
            <a:picLocks noChangeAspect="1"/>
          </p:cNvPicPr>
          <p:nvPr/>
        </p:nvPicPr>
        <p:blipFill>
          <a:blip r:embed="rId2"/>
          <a:stretch>
            <a:fillRect/>
          </a:stretch>
        </p:blipFill>
        <p:spPr>
          <a:xfrm>
            <a:off x="6589486" y="1315552"/>
            <a:ext cx="5094164" cy="3029748"/>
          </a:xfrm>
          <a:prstGeom prst="rect">
            <a:avLst/>
          </a:prstGeom>
        </p:spPr>
      </p:pic>
      <p:sp>
        <p:nvSpPr>
          <p:cNvPr id="13" name="TextBox 12">
            <a:extLst>
              <a:ext uri="{FF2B5EF4-FFF2-40B4-BE49-F238E27FC236}">
                <a16:creationId xmlns:a16="http://schemas.microsoft.com/office/drawing/2014/main" id="{A3175FE1-CD9B-27BC-7A61-B1FF393D53AF}"/>
              </a:ext>
            </a:extLst>
          </p:cNvPr>
          <p:cNvSpPr txBox="1"/>
          <p:nvPr/>
        </p:nvSpPr>
        <p:spPr>
          <a:xfrm>
            <a:off x="6429829" y="4388286"/>
            <a:ext cx="5762171"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Some businesses include </a:t>
            </a:r>
            <a:r>
              <a:rPr kumimoji="0" lang="en-US" sz="1800" b="0" i="1" u="none" strike="noStrike" kern="1200" cap="none" spc="0" normalizeH="0" baseline="0" noProof="0" dirty="0" err="1">
                <a:ln>
                  <a:noFill/>
                </a:ln>
                <a:solidFill>
                  <a:prstClr val="black"/>
                </a:solidFill>
                <a:effectLst/>
                <a:uLnTx/>
                <a:uFillTx/>
                <a:latin typeface="Aptos" panose="02110004020202020204"/>
                <a:ea typeface="+mn-ea"/>
                <a:cs typeface="+mn-cs"/>
              </a:rPr>
              <a:t>SAProuter</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in DMZ networks to enable business partners to connect to the SAP systems in their private networks.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SAP Web Dispatcher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may also be used as an entry point for HTTPS requests to SAP servers in the private network. SAP’s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Secure Network Communications (SNC)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provides end-to-end application security between two SNC-enabled communication partners or SAP system components. </a:t>
            </a:r>
          </a:p>
        </p:txBody>
      </p:sp>
    </p:spTree>
    <p:extLst>
      <p:ext uri="{BB962C8B-B14F-4D97-AF65-F5344CB8AC3E}">
        <p14:creationId xmlns:p14="http://schemas.microsoft.com/office/powerpoint/2010/main" val="2682131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2E5474F-EF4D-4910-99AE-F8BAA61FAA36}"/>
              </a:ext>
              <a:ext uri="{C183D7F6-B498-43B3-948B-1728B52AA6E4}">
                <adec:decorative xmlns:adec="http://schemas.microsoft.com/office/drawing/2017/decorative" val="0"/>
              </a:ext>
            </a:extLst>
          </p:cNvPr>
          <p:cNvSpPr>
            <a:spLocks noGrp="1"/>
          </p:cNvSpPr>
          <p:nvPr>
            <p:ph type="sldNum" sz="quarter" idx="12"/>
          </p:nvPr>
        </p:nvSpPr>
        <p:spPr/>
        <p:txBody>
          <a:bodyPr/>
          <a:lstStyle/>
          <a:p>
            <a:fld id="{13D6250E-1570-4CA5-B0D7-3E34C187A8B6}" type="slidenum">
              <a:rPr lang="en-US" smtClean="0"/>
              <a:t>7</a:t>
            </a:fld>
            <a:endParaRPr lang="en-US"/>
          </a:p>
        </p:txBody>
      </p:sp>
      <p:sp>
        <p:nvSpPr>
          <p:cNvPr id="2" name="Title 1">
            <a:extLst>
              <a:ext uri="{FF2B5EF4-FFF2-40B4-BE49-F238E27FC236}">
                <a16:creationId xmlns:a16="http://schemas.microsoft.com/office/drawing/2014/main" id="{B4771AAD-DFDD-1833-76F9-C2F7822A86D9}"/>
              </a:ext>
            </a:extLst>
          </p:cNvPr>
          <p:cNvSpPr>
            <a:spLocks noGrp="1"/>
          </p:cNvSpPr>
          <p:nvPr>
            <p:ph type="title"/>
          </p:nvPr>
        </p:nvSpPr>
        <p:spPr/>
        <p:txBody>
          <a:bodyPr>
            <a:normAutofit/>
          </a:bodyPr>
          <a:lstStyle/>
          <a:p>
            <a:r>
              <a:rPr lang="en-US" sz="3600" dirty="0"/>
              <a:t>RBAC and ABAC</a:t>
            </a:r>
          </a:p>
        </p:txBody>
      </p:sp>
      <p:sp>
        <p:nvSpPr>
          <p:cNvPr id="4" name="TextBox 3">
            <a:extLst>
              <a:ext uri="{FF2B5EF4-FFF2-40B4-BE49-F238E27FC236}">
                <a16:creationId xmlns:a16="http://schemas.microsoft.com/office/drawing/2014/main" id="{CD39C8D4-FDE4-7184-E758-2F4DB55BEB29}"/>
              </a:ext>
            </a:extLst>
          </p:cNvPr>
          <p:cNvSpPr txBox="1"/>
          <p:nvPr/>
        </p:nvSpPr>
        <p:spPr>
          <a:xfrm>
            <a:off x="490952" y="1454448"/>
            <a:ext cx="5002741" cy="1754326"/>
          </a:xfrm>
          <a:prstGeom prst="rect">
            <a:avLst/>
          </a:prstGeom>
          <a:noFill/>
        </p:spPr>
        <p:txBody>
          <a:bodyPr wrap="square" rtlCol="0">
            <a:spAutoFit/>
          </a:bodyPr>
          <a:lstStyle/>
          <a:p>
            <a:r>
              <a:rPr lang="en-US" i="1" dirty="0"/>
              <a:t>Identity and access management (IAM) </a:t>
            </a:r>
            <a:r>
              <a:rPr lang="en-US" dirty="0"/>
              <a:t>is a security defense in most business networks and many IAM systems and most large businesses use </a:t>
            </a:r>
            <a:r>
              <a:rPr lang="en-US" i="1" dirty="0"/>
              <a:t>role-based access control (RBAC) </a:t>
            </a:r>
            <a:r>
              <a:rPr lang="en-US" dirty="0"/>
              <a:t>to assign varying levels of access to their employees based on their job responsibilities.</a:t>
            </a:r>
          </a:p>
        </p:txBody>
      </p:sp>
      <p:sp>
        <p:nvSpPr>
          <p:cNvPr id="5" name="TextBox 4">
            <a:extLst>
              <a:ext uri="{FF2B5EF4-FFF2-40B4-BE49-F238E27FC236}">
                <a16:creationId xmlns:a16="http://schemas.microsoft.com/office/drawing/2014/main" id="{91626447-2A6E-78B7-8E70-A55B08298771}"/>
              </a:ext>
            </a:extLst>
          </p:cNvPr>
          <p:cNvSpPr txBox="1"/>
          <p:nvPr/>
        </p:nvSpPr>
        <p:spPr>
          <a:xfrm>
            <a:off x="441856" y="3307796"/>
            <a:ext cx="5312961" cy="3416320"/>
          </a:xfrm>
          <a:prstGeom prst="rect">
            <a:avLst/>
          </a:prstGeom>
          <a:noFill/>
        </p:spPr>
        <p:txBody>
          <a:bodyPr wrap="square" rtlCol="0">
            <a:spAutoFit/>
          </a:bodyPr>
          <a:lstStyle/>
          <a:p>
            <a:r>
              <a:rPr lang="en-US" b="1" dirty="0"/>
              <a:t>Role-based access control (RBAC) </a:t>
            </a:r>
            <a:r>
              <a:rPr lang="en-US" dirty="0"/>
              <a:t>is a method of restricting network access based on the roles of individual users within a business. </a:t>
            </a:r>
          </a:p>
          <a:p>
            <a:endParaRPr lang="en-US" dirty="0"/>
          </a:p>
          <a:p>
            <a:r>
              <a:rPr lang="en-US" dirty="0"/>
              <a:t>With RBAC, each individual user is assigned one or more roles, and privileges are assigned to each role. Basically, a “role” is a collection of user permissions.</a:t>
            </a:r>
          </a:p>
          <a:p>
            <a:endParaRPr lang="en-US" dirty="0"/>
          </a:p>
          <a:p>
            <a:r>
              <a:rPr lang="en-US" dirty="0"/>
              <a:t>Permissions enable access to objects (e.g., network data or resources) and the ability to perform specific actions (e.g., read, modify, create, delete). </a:t>
            </a:r>
          </a:p>
        </p:txBody>
      </p:sp>
      <p:pic>
        <p:nvPicPr>
          <p:cNvPr id="7" name="Picture 6" descr="Figure 12-16 illustrates role-based access control in which a user is assigned one or more roles in a pre-specified role hierarchy and permissions from a permission hierarchy that specifies the activities the user can perform and the objects the user can access.">
            <a:extLst>
              <a:ext uri="{FF2B5EF4-FFF2-40B4-BE49-F238E27FC236}">
                <a16:creationId xmlns:a16="http://schemas.microsoft.com/office/drawing/2014/main" id="{458B8519-817A-4487-35B5-392AE116F880}"/>
              </a:ext>
            </a:extLst>
          </p:cNvPr>
          <p:cNvPicPr>
            <a:picLocks noChangeAspect="1"/>
          </p:cNvPicPr>
          <p:nvPr/>
        </p:nvPicPr>
        <p:blipFill>
          <a:blip r:embed="rId2"/>
          <a:stretch>
            <a:fillRect/>
          </a:stretch>
        </p:blipFill>
        <p:spPr>
          <a:xfrm>
            <a:off x="5754817" y="149483"/>
            <a:ext cx="5094611" cy="2171121"/>
          </a:xfrm>
          <a:prstGeom prst="rect">
            <a:avLst/>
          </a:prstGeom>
        </p:spPr>
      </p:pic>
      <p:sp>
        <p:nvSpPr>
          <p:cNvPr id="6" name="TextBox 5">
            <a:extLst>
              <a:ext uri="{FF2B5EF4-FFF2-40B4-BE49-F238E27FC236}">
                <a16:creationId xmlns:a16="http://schemas.microsoft.com/office/drawing/2014/main" id="{01FD8DCB-8FCA-2AB7-3BEF-52E4CD2DC5AC}"/>
              </a:ext>
            </a:extLst>
          </p:cNvPr>
          <p:cNvSpPr txBox="1"/>
          <p:nvPr/>
        </p:nvSpPr>
        <p:spPr>
          <a:xfrm>
            <a:off x="5754817" y="2346557"/>
            <a:ext cx="6074326"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Attribute-based access control (ABAC)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evaluates the attributes (characteristics) of user attempts to access network resources instead of solely relying on roles.  With ABAC, access decisions are based on the attributes of the subject, resource, action, and environment involved in an access event.</a:t>
            </a:r>
            <a:endParaRPr lang="en-US" dirty="0"/>
          </a:p>
        </p:txBody>
      </p:sp>
      <p:pic>
        <p:nvPicPr>
          <p:cNvPr id="8" name="Picture 7" descr="Figure 12-17 illustrates an example of attribute-based access control. Here, the ABAC engine considers the user, the user's role, the user device's security posture, the user's region, the sensitivity of the resource being requested, the resource, and the resource's region, before granting access to the resource.">
            <a:extLst>
              <a:ext uri="{FF2B5EF4-FFF2-40B4-BE49-F238E27FC236}">
                <a16:creationId xmlns:a16="http://schemas.microsoft.com/office/drawing/2014/main" id="{C4334403-C42A-7B91-D83C-B2064B8CF8E3}"/>
              </a:ext>
            </a:extLst>
          </p:cNvPr>
          <p:cNvPicPr>
            <a:picLocks noChangeAspect="1"/>
          </p:cNvPicPr>
          <p:nvPr/>
        </p:nvPicPr>
        <p:blipFill>
          <a:blip r:embed="rId3"/>
          <a:stretch>
            <a:fillRect/>
          </a:stretch>
        </p:blipFill>
        <p:spPr>
          <a:xfrm>
            <a:off x="5836927" y="4126836"/>
            <a:ext cx="3223374" cy="2130361"/>
          </a:xfrm>
          <a:prstGeom prst="rect">
            <a:avLst/>
          </a:prstGeom>
        </p:spPr>
      </p:pic>
      <p:sp>
        <p:nvSpPr>
          <p:cNvPr id="11" name="TextBox 10">
            <a:extLst>
              <a:ext uri="{FF2B5EF4-FFF2-40B4-BE49-F238E27FC236}">
                <a16:creationId xmlns:a16="http://schemas.microsoft.com/office/drawing/2014/main" id="{196E6912-CF11-36FB-EEC3-7BC7F5CB1C85}"/>
              </a:ext>
            </a:extLst>
          </p:cNvPr>
          <p:cNvSpPr txBox="1"/>
          <p:nvPr/>
        </p:nvSpPr>
        <p:spPr>
          <a:xfrm>
            <a:off x="9225761" y="3889576"/>
            <a:ext cx="286450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ES applications often combine RBAC and ABAC.</a:t>
            </a:r>
          </a:p>
        </p:txBody>
      </p:sp>
      <p:sp>
        <p:nvSpPr>
          <p:cNvPr id="12" name="TextBox 11">
            <a:extLst>
              <a:ext uri="{FF2B5EF4-FFF2-40B4-BE49-F238E27FC236}">
                <a16:creationId xmlns:a16="http://schemas.microsoft.com/office/drawing/2014/main" id="{4E074168-0633-9839-1246-9CD60EF110ED}"/>
              </a:ext>
            </a:extLst>
          </p:cNvPr>
          <p:cNvSpPr txBox="1"/>
          <p:nvPr/>
        </p:nvSpPr>
        <p:spPr>
          <a:xfrm>
            <a:off x="9225761" y="4576071"/>
            <a:ext cx="2864505" cy="1477328"/>
          </a:xfrm>
          <a:prstGeom prst="rect">
            <a:avLst/>
          </a:prstGeom>
          <a:noFill/>
        </p:spPr>
        <p:txBody>
          <a:bodyPr wrap="square" rtlCol="0">
            <a:spAutoFit/>
          </a:bodyPr>
          <a:lstStyle/>
          <a:p>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Zero trust policy engines typically apply both RBAC and ABAC factors to users and devices to determine if they can be trusted.</a:t>
            </a:r>
            <a:endParaRPr lang="en-US" dirty="0"/>
          </a:p>
        </p:txBody>
      </p:sp>
    </p:spTree>
    <p:extLst>
      <p:ext uri="{BB962C8B-B14F-4D97-AF65-F5344CB8AC3E}">
        <p14:creationId xmlns:p14="http://schemas.microsoft.com/office/powerpoint/2010/main" val="30771898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3925667-EE11-3197-4E3E-0C6B559E0943}"/>
              </a:ext>
              <a:ext uri="{C183D7F6-B498-43B3-948B-1728B52AA6E4}">
                <adec:decorative xmlns:adec="http://schemas.microsoft.com/office/drawing/2017/decorative" val="0"/>
              </a:ext>
            </a:extLst>
          </p:cNvPr>
          <p:cNvSpPr>
            <a:spLocks noGrp="1"/>
          </p:cNvSpPr>
          <p:nvPr>
            <p:ph type="sldNum" sz="quarter" idx="12"/>
          </p:nvPr>
        </p:nvSpPr>
        <p:spPr/>
        <p:txBody>
          <a:bodyPr/>
          <a:lstStyle/>
          <a:p>
            <a:fld id="{13D6250E-1570-4CA5-B0D7-3E34C187A8B6}" type="slidenum">
              <a:rPr lang="en-US" smtClean="0"/>
              <a:t>8</a:t>
            </a:fld>
            <a:endParaRPr lang="en-US"/>
          </a:p>
        </p:txBody>
      </p:sp>
      <p:sp>
        <p:nvSpPr>
          <p:cNvPr id="2" name="Title 1">
            <a:extLst>
              <a:ext uri="{FF2B5EF4-FFF2-40B4-BE49-F238E27FC236}">
                <a16:creationId xmlns:a16="http://schemas.microsoft.com/office/drawing/2014/main" id="{B0F55B0D-F413-495B-30DD-3A47FF061302}"/>
              </a:ext>
            </a:extLst>
          </p:cNvPr>
          <p:cNvSpPr>
            <a:spLocks noGrp="1"/>
          </p:cNvSpPr>
          <p:nvPr>
            <p:ph type="title"/>
          </p:nvPr>
        </p:nvSpPr>
        <p:spPr/>
        <p:txBody>
          <a:bodyPr/>
          <a:lstStyle/>
          <a:p>
            <a:r>
              <a:rPr lang="en-US" dirty="0"/>
              <a:t>Se</a:t>
            </a:r>
            <a:r>
              <a:rPr lang="en-US" sz="4000" dirty="0"/>
              <a:t>cure Coding Practices</a:t>
            </a:r>
          </a:p>
        </p:txBody>
      </p:sp>
      <p:sp>
        <p:nvSpPr>
          <p:cNvPr id="4" name="TextBox 3">
            <a:extLst>
              <a:ext uri="{FF2B5EF4-FFF2-40B4-BE49-F238E27FC236}">
                <a16:creationId xmlns:a16="http://schemas.microsoft.com/office/drawing/2014/main" id="{4B7D5249-AE15-6F6D-9E45-1215EAD49542}"/>
              </a:ext>
            </a:extLst>
          </p:cNvPr>
          <p:cNvSpPr txBox="1"/>
          <p:nvPr/>
        </p:nvSpPr>
        <p:spPr>
          <a:xfrm>
            <a:off x="147286" y="1386942"/>
            <a:ext cx="5948713" cy="1564018"/>
          </a:xfrm>
          <a:prstGeom prst="rect">
            <a:avLst/>
          </a:prstGeom>
          <a:noFill/>
        </p:spPr>
        <p:txBody>
          <a:bodyPr wrap="square" rtlCol="0">
            <a:spAutoFit/>
          </a:bodyPr>
          <a:lstStyle/>
          <a:p>
            <a:pPr marL="0" marR="0">
              <a:lnSpc>
                <a:spcPct val="107000"/>
              </a:lnSpc>
              <a:spcBef>
                <a:spcPts val="0"/>
              </a:spcBef>
              <a:spcAft>
                <a:spcPts val="0"/>
              </a:spcAft>
            </a:pPr>
            <a:r>
              <a:rPr lang="en-US" sz="1800" dirty="0">
                <a:effectLst/>
                <a:ea typeface="Calibri" panose="020F0502020204030204" pitchFamily="34" charset="0"/>
                <a:cs typeface="Times New Roman" panose="02020603050405020304" pitchFamily="18" charset="0"/>
              </a:rPr>
              <a:t>Several secure coding standards and include the </a:t>
            </a:r>
            <a:r>
              <a:rPr lang="en-US" sz="1800" i="1" dirty="0">
                <a:effectLst/>
                <a:ea typeface="Calibri" panose="020F0502020204030204" pitchFamily="34" charset="0"/>
                <a:cs typeface="Times New Roman" panose="02020603050405020304" pitchFamily="18" charset="0"/>
              </a:rPr>
              <a:t>Open Web Application Security Project (OWASP) Secure Coding Practices</a:t>
            </a:r>
            <a:r>
              <a:rPr lang="en-US" sz="1800" dirty="0">
                <a:effectLst/>
                <a:ea typeface="Calibri" panose="020F0502020204030204" pitchFamily="34" charset="0"/>
                <a:cs typeface="Times New Roman" panose="02020603050405020304" pitchFamily="18" charset="0"/>
              </a:rPr>
              <a:t> and the </a:t>
            </a:r>
            <a:r>
              <a:rPr lang="en-US" sz="1800" i="1" dirty="0">
                <a:effectLst/>
                <a:ea typeface="Calibri" panose="020F0502020204030204" pitchFamily="34" charset="0"/>
                <a:cs typeface="Times New Roman" panose="02020603050405020304" pitchFamily="18" charset="0"/>
              </a:rPr>
              <a:t>Software Engineering Institute and Computer Emergency Response Team (SEI CERT) Coding Standards</a:t>
            </a:r>
            <a:r>
              <a:rPr lang="en-US" sz="1800" dirty="0">
                <a:effectLst/>
                <a:ea typeface="Calibri" panose="020F0502020204030204" pitchFamily="34" charset="0"/>
                <a:cs typeface="Times New Roman" panose="02020603050405020304" pitchFamily="18" charset="0"/>
              </a:rPr>
              <a:t>.</a:t>
            </a:r>
          </a:p>
        </p:txBody>
      </p:sp>
      <p:pic>
        <p:nvPicPr>
          <p:cNvPr id="7" name="Picture 6" descr="Table 12-11 identifies and briefly describes several OWASP secure coding practices including input validation, error handling, authentication and authorization, access control, encryption, session management, logging, code management, vulnerability management, quality assurance, application and web firewalls, and runtime monitoring.">
            <a:extLst>
              <a:ext uri="{FF2B5EF4-FFF2-40B4-BE49-F238E27FC236}">
                <a16:creationId xmlns:a16="http://schemas.microsoft.com/office/drawing/2014/main" id="{567A3784-0DCD-09CD-16F7-A62F1153646C}"/>
              </a:ext>
            </a:extLst>
          </p:cNvPr>
          <p:cNvPicPr>
            <a:picLocks noChangeAspect="1"/>
          </p:cNvPicPr>
          <p:nvPr/>
        </p:nvPicPr>
        <p:blipFill>
          <a:blip r:embed="rId2"/>
          <a:stretch>
            <a:fillRect/>
          </a:stretch>
        </p:blipFill>
        <p:spPr>
          <a:xfrm>
            <a:off x="449942" y="2849272"/>
            <a:ext cx="4465871" cy="3872203"/>
          </a:xfrm>
          <a:prstGeom prst="rect">
            <a:avLst/>
          </a:prstGeom>
        </p:spPr>
      </p:pic>
      <p:pic>
        <p:nvPicPr>
          <p:cNvPr id="6" name="Picture 5" descr="This is a reproduction of Table 12-12 that identifies and describes multiple examples of secure coding best practices including security by design, password management, default deny, error logging, threat modeling, secure configuration, cryptographic practices, input validation, sanitizing outputs, and defense in depth.">
            <a:extLst>
              <a:ext uri="{FF2B5EF4-FFF2-40B4-BE49-F238E27FC236}">
                <a16:creationId xmlns:a16="http://schemas.microsoft.com/office/drawing/2014/main" id="{CFCC6CCE-C367-6926-F62F-42F5534B32A6}"/>
              </a:ext>
            </a:extLst>
          </p:cNvPr>
          <p:cNvPicPr>
            <a:picLocks noChangeAspect="1"/>
          </p:cNvPicPr>
          <p:nvPr/>
        </p:nvPicPr>
        <p:blipFill>
          <a:blip r:embed="rId3"/>
          <a:stretch>
            <a:fillRect/>
          </a:stretch>
        </p:blipFill>
        <p:spPr>
          <a:xfrm>
            <a:off x="6262914" y="136525"/>
            <a:ext cx="5543388" cy="4736439"/>
          </a:xfrm>
          <a:prstGeom prst="rect">
            <a:avLst/>
          </a:prstGeom>
        </p:spPr>
      </p:pic>
      <p:sp>
        <p:nvSpPr>
          <p:cNvPr id="8" name="TextBox 7">
            <a:extLst>
              <a:ext uri="{FF2B5EF4-FFF2-40B4-BE49-F238E27FC236}">
                <a16:creationId xmlns:a16="http://schemas.microsoft.com/office/drawing/2014/main" id="{D018D5E4-3A8C-9E2C-4572-4EC9E1604EA9}"/>
              </a:ext>
            </a:extLst>
          </p:cNvPr>
          <p:cNvSpPr txBox="1"/>
          <p:nvPr/>
        </p:nvSpPr>
        <p:spPr>
          <a:xfrm>
            <a:off x="5224301" y="4967149"/>
            <a:ext cx="6772598"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Secure software is likely to continue to operate normally even when subject to malicious attacks. It contributes to network availability by minimizing the chances that supported applications will cause network disruptions. Cybersecurity experts estimate that approximately 90% of software security problems are caused by coding flaws or errors.</a:t>
            </a:r>
          </a:p>
        </p:txBody>
      </p:sp>
    </p:spTree>
    <p:extLst>
      <p:ext uri="{BB962C8B-B14F-4D97-AF65-F5344CB8AC3E}">
        <p14:creationId xmlns:p14="http://schemas.microsoft.com/office/powerpoint/2010/main" val="4003844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1918EBA-5322-F6CF-3473-804323463446}"/>
              </a:ext>
              <a:ext uri="{C183D7F6-B498-43B3-948B-1728B52AA6E4}">
                <adec:decorative xmlns:adec="http://schemas.microsoft.com/office/drawing/2017/decorative" val="0"/>
              </a:ext>
            </a:extLst>
          </p:cNvPr>
          <p:cNvSpPr>
            <a:spLocks noGrp="1"/>
          </p:cNvSpPr>
          <p:nvPr>
            <p:ph type="sldNum" sz="quarter" idx="12"/>
          </p:nvPr>
        </p:nvSpPr>
        <p:spPr/>
        <p:txBody>
          <a:bodyPr/>
          <a:lstStyle/>
          <a:p>
            <a:fld id="{13D6250E-1570-4CA5-B0D7-3E34C187A8B6}" type="slidenum">
              <a:rPr lang="en-US" smtClean="0"/>
              <a:t>9</a:t>
            </a:fld>
            <a:endParaRPr lang="en-US"/>
          </a:p>
        </p:txBody>
      </p:sp>
      <p:sp>
        <p:nvSpPr>
          <p:cNvPr id="2" name="Title 1">
            <a:extLst>
              <a:ext uri="{FF2B5EF4-FFF2-40B4-BE49-F238E27FC236}">
                <a16:creationId xmlns:a16="http://schemas.microsoft.com/office/drawing/2014/main" id="{76F484EC-EDE9-ED04-37C0-AC9FD2593F4F}"/>
              </a:ext>
            </a:extLst>
          </p:cNvPr>
          <p:cNvSpPr>
            <a:spLocks noGrp="1"/>
          </p:cNvSpPr>
          <p:nvPr>
            <p:ph type="title"/>
          </p:nvPr>
        </p:nvSpPr>
        <p:spPr/>
        <p:txBody>
          <a:bodyPr/>
          <a:lstStyle/>
          <a:p>
            <a:r>
              <a:rPr lang="en-US" dirty="0"/>
              <a:t>Data Threats</a:t>
            </a:r>
          </a:p>
        </p:txBody>
      </p:sp>
      <p:sp>
        <p:nvSpPr>
          <p:cNvPr id="4" name="TextBox 3">
            <a:extLst>
              <a:ext uri="{FF2B5EF4-FFF2-40B4-BE49-F238E27FC236}">
                <a16:creationId xmlns:a16="http://schemas.microsoft.com/office/drawing/2014/main" id="{124A7EEC-BACD-BB6E-5249-AD751D54BC27}"/>
              </a:ext>
            </a:extLst>
          </p:cNvPr>
          <p:cNvSpPr txBox="1"/>
          <p:nvPr/>
        </p:nvSpPr>
        <p:spPr>
          <a:xfrm>
            <a:off x="441858" y="1405353"/>
            <a:ext cx="4848161" cy="646331"/>
          </a:xfrm>
          <a:prstGeom prst="rect">
            <a:avLst/>
          </a:prstGeom>
          <a:noFill/>
        </p:spPr>
        <p:txBody>
          <a:bodyPr wrap="square" rtlCol="0">
            <a:spAutoFit/>
          </a:bodyPr>
          <a:lstStyle/>
          <a:p>
            <a:r>
              <a:rPr lang="en-US" dirty="0"/>
              <a:t>There are various ways to classify threats to enterprise network data and attack types</a:t>
            </a:r>
          </a:p>
        </p:txBody>
      </p:sp>
      <p:pic>
        <p:nvPicPr>
          <p:cNvPr id="6" name="Picture 5" descr="Table 12-13 identifies and describers hardware vulnerabilities, software threats, network risks, and cyberattacks as data threat categories.">
            <a:extLst>
              <a:ext uri="{FF2B5EF4-FFF2-40B4-BE49-F238E27FC236}">
                <a16:creationId xmlns:a16="http://schemas.microsoft.com/office/drawing/2014/main" id="{7FD07770-B62D-D224-4170-C6A3C09185A3}"/>
              </a:ext>
            </a:extLst>
          </p:cNvPr>
          <p:cNvPicPr>
            <a:picLocks noChangeAspect="1"/>
          </p:cNvPicPr>
          <p:nvPr/>
        </p:nvPicPr>
        <p:blipFill>
          <a:blip r:embed="rId2"/>
          <a:stretch>
            <a:fillRect/>
          </a:stretch>
        </p:blipFill>
        <p:spPr>
          <a:xfrm>
            <a:off x="269499" y="2051684"/>
            <a:ext cx="5310987" cy="2009907"/>
          </a:xfrm>
          <a:prstGeom prst="rect">
            <a:avLst/>
          </a:prstGeom>
        </p:spPr>
      </p:pic>
      <p:pic>
        <p:nvPicPr>
          <p:cNvPr id="9" name="Picture 8" descr="This is the first part of Table 12-14 that identifies and describes hacking, cracking, malware, and misuse as example of technical data threats.">
            <a:extLst>
              <a:ext uri="{FF2B5EF4-FFF2-40B4-BE49-F238E27FC236}">
                <a16:creationId xmlns:a16="http://schemas.microsoft.com/office/drawing/2014/main" id="{8C1BC0FF-6CF8-60DA-768E-65D4CB207D6E}"/>
              </a:ext>
            </a:extLst>
          </p:cNvPr>
          <p:cNvPicPr>
            <a:picLocks noChangeAspect="1"/>
          </p:cNvPicPr>
          <p:nvPr/>
        </p:nvPicPr>
        <p:blipFill>
          <a:blip r:embed="rId3"/>
          <a:stretch>
            <a:fillRect/>
          </a:stretch>
        </p:blipFill>
        <p:spPr>
          <a:xfrm>
            <a:off x="5877412" y="136525"/>
            <a:ext cx="5466376" cy="1901062"/>
          </a:xfrm>
          <a:prstGeom prst="rect">
            <a:avLst/>
          </a:prstGeom>
        </p:spPr>
      </p:pic>
      <p:pic>
        <p:nvPicPr>
          <p:cNvPr id="11" name="Picture 10" descr="This is the second part of Table 12-14 that identifies and describes errors, data leakage, cloud computing, mobile devices, availability attacks, advanced persistent threats, third-parties, and ransomware attacks as data threats.">
            <a:extLst>
              <a:ext uri="{FF2B5EF4-FFF2-40B4-BE49-F238E27FC236}">
                <a16:creationId xmlns:a16="http://schemas.microsoft.com/office/drawing/2014/main" id="{78D55049-82A0-3C41-A9D4-48130047FF83}"/>
              </a:ext>
            </a:extLst>
          </p:cNvPr>
          <p:cNvPicPr>
            <a:picLocks noChangeAspect="1"/>
          </p:cNvPicPr>
          <p:nvPr/>
        </p:nvPicPr>
        <p:blipFill>
          <a:blip r:embed="rId4"/>
          <a:stretch>
            <a:fillRect/>
          </a:stretch>
        </p:blipFill>
        <p:spPr>
          <a:xfrm>
            <a:off x="5877412" y="2051684"/>
            <a:ext cx="5476388" cy="3435906"/>
          </a:xfrm>
          <a:prstGeom prst="rect">
            <a:avLst/>
          </a:prstGeom>
        </p:spPr>
      </p:pic>
      <p:pic>
        <p:nvPicPr>
          <p:cNvPr id="5" name="Picture 4" descr="Table 12-15 identifies and briefly describes several examples of non-technical data threats including physical threats, environmental threats, insider threats, social media, social engineering, and dumpster diving.">
            <a:extLst>
              <a:ext uri="{FF2B5EF4-FFF2-40B4-BE49-F238E27FC236}">
                <a16:creationId xmlns:a16="http://schemas.microsoft.com/office/drawing/2014/main" id="{C3164313-4766-BB13-C4A7-D38EBFA85C31}"/>
              </a:ext>
            </a:extLst>
          </p:cNvPr>
          <p:cNvPicPr>
            <a:picLocks noChangeAspect="1"/>
          </p:cNvPicPr>
          <p:nvPr/>
        </p:nvPicPr>
        <p:blipFill>
          <a:blip r:embed="rId5"/>
          <a:stretch>
            <a:fillRect/>
          </a:stretch>
        </p:blipFill>
        <p:spPr>
          <a:xfrm>
            <a:off x="269499" y="4076234"/>
            <a:ext cx="5315314" cy="1901063"/>
          </a:xfrm>
          <a:prstGeom prst="rect">
            <a:avLst/>
          </a:prstGeom>
        </p:spPr>
      </p:pic>
      <p:sp>
        <p:nvSpPr>
          <p:cNvPr id="8" name="TextBox 7">
            <a:extLst>
              <a:ext uri="{FF2B5EF4-FFF2-40B4-BE49-F238E27FC236}">
                <a16:creationId xmlns:a16="http://schemas.microsoft.com/office/drawing/2014/main" id="{68290925-1175-2CFF-7987-1F9DFF562C90}"/>
              </a:ext>
            </a:extLst>
          </p:cNvPr>
          <p:cNvSpPr txBox="1"/>
          <p:nvPr/>
        </p:nvSpPr>
        <p:spPr>
          <a:xfrm>
            <a:off x="236713" y="5985472"/>
            <a:ext cx="5376558"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Data exfiltration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(also known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data leakage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is the unauthorized removal or movement of data from a device or network.</a:t>
            </a:r>
          </a:p>
        </p:txBody>
      </p:sp>
      <p:sp>
        <p:nvSpPr>
          <p:cNvPr id="12" name="TextBox 11">
            <a:extLst>
              <a:ext uri="{FF2B5EF4-FFF2-40B4-BE49-F238E27FC236}">
                <a16:creationId xmlns:a16="http://schemas.microsoft.com/office/drawing/2014/main" id="{013BCD87-07AC-34EE-BE52-64A332B86324}"/>
              </a:ext>
            </a:extLst>
          </p:cNvPr>
          <p:cNvSpPr txBox="1"/>
          <p:nvPr/>
        </p:nvSpPr>
        <p:spPr>
          <a:xfrm>
            <a:off x="5877412" y="5521146"/>
            <a:ext cx="5770302"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In a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data modification attack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the perpetrator edits or changes data in a database or computer system.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Data destruction attacks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involve the intentional destruction of data to paralyze business operations. </a:t>
            </a:r>
          </a:p>
        </p:txBody>
      </p:sp>
    </p:spTree>
    <p:extLst>
      <p:ext uri="{BB962C8B-B14F-4D97-AF65-F5344CB8AC3E}">
        <p14:creationId xmlns:p14="http://schemas.microsoft.com/office/powerpoint/2010/main" val="12498386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3118</TotalTime>
  <Words>1885</Words>
  <Application>Microsoft Office PowerPoint</Application>
  <PresentationFormat>Widescreen</PresentationFormat>
  <Paragraphs>93</Paragraphs>
  <Slides>13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vt:lpstr>
      <vt:lpstr>Aptos Display</vt:lpstr>
      <vt:lpstr>Arial</vt:lpstr>
      <vt:lpstr>Calibri</vt:lpstr>
      <vt:lpstr>Office Theme</vt:lpstr>
      <vt:lpstr>Key Concepts in Chapter 12</vt:lpstr>
      <vt:lpstr>Endpoint Threats</vt:lpstr>
      <vt:lpstr>Combatting Endpoint Threats</vt:lpstr>
      <vt:lpstr>EPP, EDR, XDR  &amp; Best Practices</vt:lpstr>
      <vt:lpstr>Application Controls</vt:lpstr>
      <vt:lpstr>ES Security Issues &amp; Controls</vt:lpstr>
      <vt:lpstr>RBAC and ABAC</vt:lpstr>
      <vt:lpstr>Secure Coding Practices</vt:lpstr>
      <vt:lpstr>Data Threats</vt:lpstr>
      <vt:lpstr>Data Security Defenses</vt:lpstr>
      <vt:lpstr>Database and Data Center Controls</vt:lpstr>
      <vt:lpstr>Hashing</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12: Protecting Endpoints, Applications, and Data</dc:title>
  <dc:creator>Tom Case</dc:creator>
  <cp:lastModifiedBy>Tom Case</cp:lastModifiedBy>
  <cp:revision>11</cp:revision>
  <dcterms:created xsi:type="dcterms:W3CDTF">2024-05-15T19:35:12Z</dcterms:created>
  <dcterms:modified xsi:type="dcterms:W3CDTF">2024-07-22T20:32:09Z</dcterms:modified>
</cp:coreProperties>
</file>