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61" r:id="rId4"/>
    <p:sldId id="263" r:id="rId5"/>
    <p:sldId id="265" r:id="rId6"/>
    <p:sldId id="267" r:id="rId7"/>
    <p:sldId id="268" r:id="rId8"/>
    <p:sldId id="270" r:id="rId9"/>
    <p:sldId id="273" r:id="rId10"/>
    <p:sldId id="274" r:id="rId11"/>
    <p:sldId id="276" r:id="rId12"/>
    <p:sldId id="277" r:id="rId13"/>
    <p:sldId id="27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9" autoAdjust="0"/>
    <p:restoredTop sz="94660"/>
  </p:normalViewPr>
  <p:slideViewPr>
    <p:cSldViewPr snapToGrid="0">
      <p:cViewPr varScale="1">
        <p:scale>
          <a:sx n="85" d="100"/>
          <a:sy n="85" d="100"/>
        </p:scale>
        <p:origin x="60" y="4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1C8E2C-487D-4A5D-A4EE-EEF632CA125D}" type="datetimeFigureOut">
              <a:rPr lang="en-US" smtClean="0"/>
              <a:t>7/19/2024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1D680E-1526-4400-A975-521CD8AAA360}" type="slidenum">
              <a:rPr lang="en-US" smtClean="0"/>
              <a:t>‹#›</a:t>
            </a:fld>
            <a:endParaRPr lang="en-US"/>
          </a:p>
        </p:txBody>
      </p:sp>
    </p:spTree>
    <p:extLst>
      <p:ext uri="{BB962C8B-B14F-4D97-AF65-F5344CB8AC3E}">
        <p14:creationId xmlns:p14="http://schemas.microsoft.com/office/powerpoint/2010/main" val="2685171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51D680E-1526-4400-A975-521CD8AAA360}" type="slidenum">
              <a:rPr lang="en-US" smtClean="0"/>
              <a:t>10</a:t>
            </a:fld>
            <a:endParaRPr lang="en-US"/>
          </a:p>
        </p:txBody>
      </p:sp>
    </p:spTree>
    <p:extLst>
      <p:ext uri="{BB962C8B-B14F-4D97-AF65-F5344CB8AC3E}">
        <p14:creationId xmlns:p14="http://schemas.microsoft.com/office/powerpoint/2010/main" val="381322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110E3-B91C-0303-3E1C-B5F8D019373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2EDC1B-450E-2A8C-33B3-42F63D792B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B1CC626-F148-E5BA-6BE4-5C26FF8957B5}"/>
              </a:ext>
            </a:extLst>
          </p:cNvPr>
          <p:cNvSpPr>
            <a:spLocks noGrp="1"/>
          </p:cNvSpPr>
          <p:nvPr>
            <p:ph type="dt" sz="half" idx="10"/>
          </p:nvPr>
        </p:nvSpPr>
        <p:spPr/>
        <p:txBody>
          <a:bodyPr/>
          <a:lstStyle/>
          <a:p>
            <a:fld id="{922B608D-093B-458F-B865-9C086D26556C}" type="datetime1">
              <a:rPr lang="en-US" smtClean="0"/>
              <a:t>7/19/2024</a:t>
            </a:fld>
            <a:endParaRPr lang="en-US"/>
          </a:p>
        </p:txBody>
      </p:sp>
      <p:sp>
        <p:nvSpPr>
          <p:cNvPr id="5" name="Footer Placeholder 4">
            <a:extLst>
              <a:ext uri="{FF2B5EF4-FFF2-40B4-BE49-F238E27FC236}">
                <a16:creationId xmlns:a16="http://schemas.microsoft.com/office/drawing/2014/main" id="{CE5F1C80-8647-0250-3520-406E84ED5B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9870E7-22FC-29DA-DD49-7FE2279DD79D}"/>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3761853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3B183-5B2D-4582-8EF7-31FB1963FE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1D7959-5415-AFA5-8CF3-B6A1E814C8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AEC4C91-71CE-1F4A-8078-C2A7F611544E}"/>
              </a:ext>
            </a:extLst>
          </p:cNvPr>
          <p:cNvSpPr>
            <a:spLocks noGrp="1"/>
          </p:cNvSpPr>
          <p:nvPr>
            <p:ph type="dt" sz="half" idx="10"/>
          </p:nvPr>
        </p:nvSpPr>
        <p:spPr/>
        <p:txBody>
          <a:bodyPr/>
          <a:lstStyle/>
          <a:p>
            <a:fld id="{C0BA8353-5236-4F5E-956A-99C031C3861C}" type="datetime1">
              <a:rPr lang="en-US" smtClean="0"/>
              <a:t>7/19/2024</a:t>
            </a:fld>
            <a:endParaRPr lang="en-US"/>
          </a:p>
        </p:txBody>
      </p:sp>
      <p:sp>
        <p:nvSpPr>
          <p:cNvPr id="5" name="Footer Placeholder 4">
            <a:extLst>
              <a:ext uri="{FF2B5EF4-FFF2-40B4-BE49-F238E27FC236}">
                <a16:creationId xmlns:a16="http://schemas.microsoft.com/office/drawing/2014/main" id="{E15FEBEE-9D56-A39C-C84C-0D4DAB8CD5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F5633D-1E3F-6A8B-BD83-049D6AEE40FC}"/>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358048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C00F1B0-D82E-669E-9300-E83EEC2B74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BB1AC3-C24C-4B9C-4CAD-F26F0E12C2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6EA344-E360-3923-6602-ACF10025BDD8}"/>
              </a:ext>
            </a:extLst>
          </p:cNvPr>
          <p:cNvSpPr>
            <a:spLocks noGrp="1"/>
          </p:cNvSpPr>
          <p:nvPr>
            <p:ph type="dt" sz="half" idx="10"/>
          </p:nvPr>
        </p:nvSpPr>
        <p:spPr/>
        <p:txBody>
          <a:bodyPr/>
          <a:lstStyle/>
          <a:p>
            <a:fld id="{E48A8FAB-DDD6-46F8-9DD4-95BF8954EDFB}" type="datetime1">
              <a:rPr lang="en-US" smtClean="0"/>
              <a:t>7/19/2024</a:t>
            </a:fld>
            <a:endParaRPr lang="en-US"/>
          </a:p>
        </p:txBody>
      </p:sp>
      <p:sp>
        <p:nvSpPr>
          <p:cNvPr id="5" name="Footer Placeholder 4">
            <a:extLst>
              <a:ext uri="{FF2B5EF4-FFF2-40B4-BE49-F238E27FC236}">
                <a16:creationId xmlns:a16="http://schemas.microsoft.com/office/drawing/2014/main" id="{C2D00DE0-7F0B-114C-7D61-A593FB4F20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654882-E98D-AE08-02F5-5B6138D08660}"/>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739693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6F719-0435-FA4D-59F3-395648C6E8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3CC2E0-02D8-3A84-3613-FDBC020845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587058-7824-D27E-5D41-C817B8DDF507}"/>
              </a:ext>
            </a:extLst>
          </p:cNvPr>
          <p:cNvSpPr>
            <a:spLocks noGrp="1"/>
          </p:cNvSpPr>
          <p:nvPr>
            <p:ph type="dt" sz="half" idx="10"/>
          </p:nvPr>
        </p:nvSpPr>
        <p:spPr/>
        <p:txBody>
          <a:bodyPr/>
          <a:lstStyle/>
          <a:p>
            <a:fld id="{9FAC155F-7CDB-415D-ACF7-D330E7B44F66}" type="datetime1">
              <a:rPr lang="en-US" smtClean="0"/>
              <a:t>7/19/2024</a:t>
            </a:fld>
            <a:endParaRPr lang="en-US"/>
          </a:p>
        </p:txBody>
      </p:sp>
      <p:sp>
        <p:nvSpPr>
          <p:cNvPr id="5" name="Footer Placeholder 4">
            <a:extLst>
              <a:ext uri="{FF2B5EF4-FFF2-40B4-BE49-F238E27FC236}">
                <a16:creationId xmlns:a16="http://schemas.microsoft.com/office/drawing/2014/main" id="{194D2884-843B-3F2E-D69B-586F51E0B2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6DA838-F798-FE7E-1141-DE9FD805CEDC}"/>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149616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42D0C-1F60-8228-B0DE-EDFC285CA3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EB115B-EB25-D91D-4759-0EAAE5F0209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EB6ED30-E704-5B07-E41E-83AFB3A13059}"/>
              </a:ext>
            </a:extLst>
          </p:cNvPr>
          <p:cNvSpPr>
            <a:spLocks noGrp="1"/>
          </p:cNvSpPr>
          <p:nvPr>
            <p:ph type="dt" sz="half" idx="10"/>
          </p:nvPr>
        </p:nvSpPr>
        <p:spPr/>
        <p:txBody>
          <a:bodyPr/>
          <a:lstStyle/>
          <a:p>
            <a:fld id="{337FE481-9EB7-4910-AB1D-C2B545A6D0DB}" type="datetime1">
              <a:rPr lang="en-US" smtClean="0"/>
              <a:t>7/19/2024</a:t>
            </a:fld>
            <a:endParaRPr lang="en-US"/>
          </a:p>
        </p:txBody>
      </p:sp>
      <p:sp>
        <p:nvSpPr>
          <p:cNvPr id="5" name="Footer Placeholder 4">
            <a:extLst>
              <a:ext uri="{FF2B5EF4-FFF2-40B4-BE49-F238E27FC236}">
                <a16:creationId xmlns:a16="http://schemas.microsoft.com/office/drawing/2014/main" id="{14CBDA9C-9091-F74C-A6E8-C61B345F8E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C17331-FE70-3473-18DF-DCE4309DE7E1}"/>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2541690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CF33A-A00E-F55F-E4BE-E6AD15D6A0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44C4A9-A732-4CD1-E3AA-EBFD58EF825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289A046-4CDF-21D5-C50E-A5661CC0583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CA40BC-7398-65E3-56F3-6DE4D437A161}"/>
              </a:ext>
            </a:extLst>
          </p:cNvPr>
          <p:cNvSpPr>
            <a:spLocks noGrp="1"/>
          </p:cNvSpPr>
          <p:nvPr>
            <p:ph type="dt" sz="half" idx="10"/>
          </p:nvPr>
        </p:nvSpPr>
        <p:spPr/>
        <p:txBody>
          <a:bodyPr/>
          <a:lstStyle/>
          <a:p>
            <a:fld id="{206AC1A9-91E2-44E1-B8C0-0DB7799A32A5}" type="datetime1">
              <a:rPr lang="en-US" smtClean="0"/>
              <a:t>7/19/2024</a:t>
            </a:fld>
            <a:endParaRPr lang="en-US"/>
          </a:p>
        </p:txBody>
      </p:sp>
      <p:sp>
        <p:nvSpPr>
          <p:cNvPr id="6" name="Footer Placeholder 5">
            <a:extLst>
              <a:ext uri="{FF2B5EF4-FFF2-40B4-BE49-F238E27FC236}">
                <a16:creationId xmlns:a16="http://schemas.microsoft.com/office/drawing/2014/main" id="{E5587192-13B6-D438-2D3E-6211FBC2C4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EA1419-178F-B17D-FE49-4A97ABCC49FD}"/>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1510586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B29B2-5CBF-DB66-DB71-F77C5E1827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0BEAAF-004A-5106-AAE7-9E5E9AB818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69C462F-6419-C293-D9A6-1F9176BCFA9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4591F36-8FB6-D4BD-0CC6-2E0CDC84A09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61EF05-5F99-A135-26C1-5DA0BA264E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0C906B-65F1-6CBF-82D6-13D6DE454F59}"/>
              </a:ext>
            </a:extLst>
          </p:cNvPr>
          <p:cNvSpPr>
            <a:spLocks noGrp="1"/>
          </p:cNvSpPr>
          <p:nvPr>
            <p:ph type="dt" sz="half" idx="10"/>
          </p:nvPr>
        </p:nvSpPr>
        <p:spPr/>
        <p:txBody>
          <a:bodyPr/>
          <a:lstStyle/>
          <a:p>
            <a:fld id="{9832739A-A17F-46F5-BA56-AB54ABBBDBF7}" type="datetime1">
              <a:rPr lang="en-US" smtClean="0"/>
              <a:t>7/19/2024</a:t>
            </a:fld>
            <a:endParaRPr lang="en-US"/>
          </a:p>
        </p:txBody>
      </p:sp>
      <p:sp>
        <p:nvSpPr>
          <p:cNvPr id="8" name="Footer Placeholder 7">
            <a:extLst>
              <a:ext uri="{FF2B5EF4-FFF2-40B4-BE49-F238E27FC236}">
                <a16:creationId xmlns:a16="http://schemas.microsoft.com/office/drawing/2014/main" id="{51566665-145E-7BEE-59DC-61A651FD49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329FD92-0FB2-4F5A-61DF-805C72A645D7}"/>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3092632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0F683-2F9D-BFA8-6C43-2C2961D29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AA3A659-C8E0-2F96-4441-7068CB117090}"/>
              </a:ext>
            </a:extLst>
          </p:cNvPr>
          <p:cNvSpPr>
            <a:spLocks noGrp="1"/>
          </p:cNvSpPr>
          <p:nvPr>
            <p:ph type="dt" sz="half" idx="10"/>
          </p:nvPr>
        </p:nvSpPr>
        <p:spPr/>
        <p:txBody>
          <a:bodyPr/>
          <a:lstStyle/>
          <a:p>
            <a:fld id="{72A68040-0AC3-4695-B2C0-C21536C63A96}" type="datetime1">
              <a:rPr lang="en-US" smtClean="0"/>
              <a:t>7/19/2024</a:t>
            </a:fld>
            <a:endParaRPr lang="en-US"/>
          </a:p>
        </p:txBody>
      </p:sp>
      <p:sp>
        <p:nvSpPr>
          <p:cNvPr id="4" name="Footer Placeholder 3">
            <a:extLst>
              <a:ext uri="{FF2B5EF4-FFF2-40B4-BE49-F238E27FC236}">
                <a16:creationId xmlns:a16="http://schemas.microsoft.com/office/drawing/2014/main" id="{CC53535E-D678-7F4D-27AA-A94BAF7169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162E7E2-EBA2-1536-C17A-C12507422BD7}"/>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2754303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F89D7A2-5919-25D6-F3E3-E4ECA232CE02}"/>
              </a:ext>
            </a:extLst>
          </p:cNvPr>
          <p:cNvSpPr>
            <a:spLocks noGrp="1"/>
          </p:cNvSpPr>
          <p:nvPr>
            <p:ph type="dt" sz="half" idx="10"/>
          </p:nvPr>
        </p:nvSpPr>
        <p:spPr/>
        <p:txBody>
          <a:bodyPr/>
          <a:lstStyle/>
          <a:p>
            <a:fld id="{6274017E-94F7-4C89-8326-4C54819EA7F3}" type="datetime1">
              <a:rPr lang="en-US" smtClean="0"/>
              <a:t>7/19/2024</a:t>
            </a:fld>
            <a:endParaRPr lang="en-US"/>
          </a:p>
        </p:txBody>
      </p:sp>
      <p:sp>
        <p:nvSpPr>
          <p:cNvPr id="3" name="Footer Placeholder 2">
            <a:extLst>
              <a:ext uri="{FF2B5EF4-FFF2-40B4-BE49-F238E27FC236}">
                <a16:creationId xmlns:a16="http://schemas.microsoft.com/office/drawing/2014/main" id="{DF03EB67-0606-87B9-2D88-B69ED41DB6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AA9A70-D415-FC56-99D6-A8799BE3CF23}"/>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3000472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A6B7B-61EE-6E80-0D11-EEFB5D01B4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E3E827-6CEA-4ECD-E841-41DA70346B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F9DD4E-97AE-AD00-0911-2ABCD163CC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39D489-80AF-BA38-09CE-C220B36E8CFA}"/>
              </a:ext>
            </a:extLst>
          </p:cNvPr>
          <p:cNvSpPr>
            <a:spLocks noGrp="1"/>
          </p:cNvSpPr>
          <p:nvPr>
            <p:ph type="dt" sz="half" idx="10"/>
          </p:nvPr>
        </p:nvSpPr>
        <p:spPr/>
        <p:txBody>
          <a:bodyPr/>
          <a:lstStyle/>
          <a:p>
            <a:fld id="{8F366E29-BDE5-4A25-B8DA-B1BA02373AC5}" type="datetime1">
              <a:rPr lang="en-US" smtClean="0"/>
              <a:t>7/19/2024</a:t>
            </a:fld>
            <a:endParaRPr lang="en-US"/>
          </a:p>
        </p:txBody>
      </p:sp>
      <p:sp>
        <p:nvSpPr>
          <p:cNvPr id="6" name="Footer Placeholder 5">
            <a:extLst>
              <a:ext uri="{FF2B5EF4-FFF2-40B4-BE49-F238E27FC236}">
                <a16:creationId xmlns:a16="http://schemas.microsoft.com/office/drawing/2014/main" id="{2B1EE3DD-FCA6-7FA4-B950-91C7DAAEF6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F3C05-B3C5-CB0A-3B9C-35DA7EFD005C}"/>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1233272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8088C-D8F6-1CAD-EAE7-F03D5BCEE5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995D5E1-BBC5-4A01-01B5-D489DEADBB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D60B4DE-2F24-C927-6947-2EEDF83345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CD861F-2A88-024F-F72B-415FAB909D89}"/>
              </a:ext>
            </a:extLst>
          </p:cNvPr>
          <p:cNvSpPr>
            <a:spLocks noGrp="1"/>
          </p:cNvSpPr>
          <p:nvPr>
            <p:ph type="dt" sz="half" idx="10"/>
          </p:nvPr>
        </p:nvSpPr>
        <p:spPr/>
        <p:txBody>
          <a:bodyPr/>
          <a:lstStyle/>
          <a:p>
            <a:fld id="{C0FB2F18-286A-4588-BCF1-878D91310260}" type="datetime1">
              <a:rPr lang="en-US" smtClean="0"/>
              <a:t>7/19/2024</a:t>
            </a:fld>
            <a:endParaRPr lang="en-US"/>
          </a:p>
        </p:txBody>
      </p:sp>
      <p:sp>
        <p:nvSpPr>
          <p:cNvPr id="6" name="Footer Placeholder 5">
            <a:extLst>
              <a:ext uri="{FF2B5EF4-FFF2-40B4-BE49-F238E27FC236}">
                <a16:creationId xmlns:a16="http://schemas.microsoft.com/office/drawing/2014/main" id="{FFFF5E5C-10C5-52C3-F37F-029BEF2B37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BC35F4-CA1E-6772-0676-17C9AF48E3BE}"/>
              </a:ext>
            </a:extLst>
          </p:cNvPr>
          <p:cNvSpPr>
            <a:spLocks noGrp="1"/>
          </p:cNvSpPr>
          <p:nvPr>
            <p:ph type="sldNum" sz="quarter" idx="12"/>
          </p:nvPr>
        </p:nvSpPr>
        <p:spPr/>
        <p:txBody>
          <a:bodyPr/>
          <a:lstStyle/>
          <a:p>
            <a:fld id="{115F0C3B-DA3A-4D2E-B414-4F7F0712D523}" type="slidenum">
              <a:rPr lang="en-US" smtClean="0"/>
              <a:t>‹#›</a:t>
            </a:fld>
            <a:endParaRPr lang="en-US"/>
          </a:p>
        </p:txBody>
      </p:sp>
    </p:spTree>
    <p:extLst>
      <p:ext uri="{BB962C8B-B14F-4D97-AF65-F5344CB8AC3E}">
        <p14:creationId xmlns:p14="http://schemas.microsoft.com/office/powerpoint/2010/main" val="1343829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A4ED0A1-68C6-2E2D-8074-30D83F7414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5B0E929-1624-818C-FD0A-CF53154F7B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8E576D-C047-CE82-A882-AEE8E48A23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A91479E-D675-426F-8D71-76289555AED2}" type="datetime1">
              <a:rPr lang="en-US" smtClean="0"/>
              <a:t>7/19/2024</a:t>
            </a:fld>
            <a:endParaRPr lang="en-US"/>
          </a:p>
        </p:txBody>
      </p:sp>
      <p:sp>
        <p:nvSpPr>
          <p:cNvPr id="5" name="Footer Placeholder 4">
            <a:extLst>
              <a:ext uri="{FF2B5EF4-FFF2-40B4-BE49-F238E27FC236}">
                <a16:creationId xmlns:a16="http://schemas.microsoft.com/office/drawing/2014/main" id="{5727AF32-BC59-E4DF-6DD1-7AD55BA5F6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F1C4BEB-CD52-46A8-2D3E-9AE104A5B2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15F0C3B-DA3A-4D2E-B414-4F7F0712D523}" type="slidenum">
              <a:rPr lang="en-US" smtClean="0"/>
              <a:t>‹#›</a:t>
            </a:fld>
            <a:endParaRPr lang="en-US"/>
          </a:p>
        </p:txBody>
      </p:sp>
    </p:spTree>
    <p:extLst>
      <p:ext uri="{BB962C8B-B14F-4D97-AF65-F5344CB8AC3E}">
        <p14:creationId xmlns:p14="http://schemas.microsoft.com/office/powerpoint/2010/main" val="4079209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10</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CBA9961-4BA9-257B-9CC0-751252CF89E6}"/>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10</a:t>
            </a:fld>
            <a:endParaRPr lang="en-US"/>
          </a:p>
        </p:txBody>
      </p:sp>
      <p:sp>
        <p:nvSpPr>
          <p:cNvPr id="2" name="Title 1">
            <a:extLst>
              <a:ext uri="{FF2B5EF4-FFF2-40B4-BE49-F238E27FC236}">
                <a16:creationId xmlns:a16="http://schemas.microsoft.com/office/drawing/2014/main" id="{F2B01B65-E74D-5182-E42B-B5CCF474E93B}"/>
              </a:ext>
            </a:extLst>
          </p:cNvPr>
          <p:cNvSpPr>
            <a:spLocks noGrp="1"/>
          </p:cNvSpPr>
          <p:nvPr>
            <p:ph type="title"/>
          </p:nvPr>
        </p:nvSpPr>
        <p:spPr/>
        <p:txBody>
          <a:bodyPr/>
          <a:lstStyle/>
          <a:p>
            <a:r>
              <a:rPr lang="en-US" dirty="0"/>
              <a:t>FCAPS</a:t>
            </a:r>
          </a:p>
        </p:txBody>
      </p:sp>
      <p:sp>
        <p:nvSpPr>
          <p:cNvPr id="4" name="TextBox 3">
            <a:extLst>
              <a:ext uri="{FF2B5EF4-FFF2-40B4-BE49-F238E27FC236}">
                <a16:creationId xmlns:a16="http://schemas.microsoft.com/office/drawing/2014/main" id="{C38492EB-5250-3742-D55A-0AECBF8CCBAF}"/>
              </a:ext>
            </a:extLst>
          </p:cNvPr>
          <p:cNvSpPr txBox="1"/>
          <p:nvPr/>
        </p:nvSpPr>
        <p:spPr>
          <a:xfrm>
            <a:off x="209863" y="1385822"/>
            <a:ext cx="5801194" cy="1477328"/>
          </a:xfrm>
          <a:prstGeom prst="rect">
            <a:avLst/>
          </a:prstGeom>
          <a:noFill/>
        </p:spPr>
        <p:txBody>
          <a:bodyPr wrap="square" rtlCol="0">
            <a:spAutoFit/>
          </a:bodyPr>
          <a:lstStyle/>
          <a:p>
            <a:r>
              <a:rPr lang="en-US" dirty="0"/>
              <a:t>The International Organization for Standardization (ISO) identifies five categories of network management tasks: Fault Management, Configuration Management, Accounting Management, Performance Management, and Security Management (FCAPS). </a:t>
            </a:r>
          </a:p>
        </p:txBody>
      </p:sp>
      <p:pic>
        <p:nvPicPr>
          <p:cNvPr id="6" name="Picture 5" descr="This is a reproduction of Table 10-13 that includes rows for fault management, configuration management, accounting management, performance management, and security management. Each row includes a column labeled Purpose that identifies the purpose of that type of network management and a column labeled Related Activities that identifies examples of activities associated with that type of network management.">
            <a:extLst>
              <a:ext uri="{FF2B5EF4-FFF2-40B4-BE49-F238E27FC236}">
                <a16:creationId xmlns:a16="http://schemas.microsoft.com/office/drawing/2014/main" id="{D80B8026-8B2E-AE85-6D6D-F30BA08A35BE}"/>
              </a:ext>
            </a:extLst>
          </p:cNvPr>
          <p:cNvPicPr>
            <a:picLocks noChangeAspect="1"/>
          </p:cNvPicPr>
          <p:nvPr/>
        </p:nvPicPr>
        <p:blipFill>
          <a:blip r:embed="rId3"/>
          <a:stretch>
            <a:fillRect/>
          </a:stretch>
        </p:blipFill>
        <p:spPr>
          <a:xfrm>
            <a:off x="209863" y="3086400"/>
            <a:ext cx="6037786" cy="2542926"/>
          </a:xfrm>
          <a:prstGeom prst="rect">
            <a:avLst/>
          </a:prstGeom>
        </p:spPr>
      </p:pic>
      <p:sp>
        <p:nvSpPr>
          <p:cNvPr id="5" name="TextBox 4">
            <a:extLst>
              <a:ext uri="{FF2B5EF4-FFF2-40B4-BE49-F238E27FC236}">
                <a16:creationId xmlns:a16="http://schemas.microsoft.com/office/drawing/2014/main" id="{56434156-BB6F-FD9A-7D07-564222CCB7D7}"/>
              </a:ext>
            </a:extLst>
          </p:cNvPr>
          <p:cNvSpPr txBox="1"/>
          <p:nvPr/>
        </p:nvSpPr>
        <p:spPr>
          <a:xfrm>
            <a:off x="6367570" y="691596"/>
            <a:ext cx="5553855"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FCAPS security management focuses on protecting the network as a whole and its individual devices against intentional or accidental abuse, unauthorized access, and communication loss. </a:t>
            </a:r>
          </a:p>
        </p:txBody>
      </p:sp>
      <p:pic>
        <p:nvPicPr>
          <p:cNvPr id="7" name="Picture 6" descr="This is a reproduction of Table 10-14 that includes rows for five types of FCAPS security management activities; authentication, authorization, network segmentation secure communication, and server hardening. Each row includes a column that describe that security management function.">
            <a:extLst>
              <a:ext uri="{FF2B5EF4-FFF2-40B4-BE49-F238E27FC236}">
                <a16:creationId xmlns:a16="http://schemas.microsoft.com/office/drawing/2014/main" id="{3B0B7249-9AFF-AB58-16A5-5ADB5F6B5011}"/>
              </a:ext>
            </a:extLst>
          </p:cNvPr>
          <p:cNvPicPr>
            <a:picLocks noChangeAspect="1"/>
          </p:cNvPicPr>
          <p:nvPr/>
        </p:nvPicPr>
        <p:blipFill>
          <a:blip r:embed="rId4"/>
          <a:stretch>
            <a:fillRect/>
          </a:stretch>
        </p:blipFill>
        <p:spPr>
          <a:xfrm>
            <a:off x="6490741" y="1941226"/>
            <a:ext cx="5612396" cy="4012650"/>
          </a:xfrm>
          <a:prstGeom prst="rect">
            <a:avLst/>
          </a:prstGeom>
        </p:spPr>
      </p:pic>
    </p:spTree>
    <p:extLst>
      <p:ext uri="{BB962C8B-B14F-4D97-AF65-F5344CB8AC3E}">
        <p14:creationId xmlns:p14="http://schemas.microsoft.com/office/powerpoint/2010/main" val="4218439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7242C-C538-5A61-855D-078BCDA42380}"/>
              </a:ext>
            </a:extLst>
          </p:cNvPr>
          <p:cNvSpPr>
            <a:spLocks noGrp="1"/>
          </p:cNvSpPr>
          <p:nvPr>
            <p:ph type="title"/>
          </p:nvPr>
        </p:nvSpPr>
        <p:spPr/>
        <p:txBody>
          <a:bodyPr/>
          <a:lstStyle/>
          <a:p>
            <a:r>
              <a:rPr lang="en-US" dirty="0"/>
              <a:t>Network Audits</a:t>
            </a:r>
          </a:p>
        </p:txBody>
      </p:sp>
      <p:sp>
        <p:nvSpPr>
          <p:cNvPr id="3" name="Slide Number Placeholder 2">
            <a:extLst>
              <a:ext uri="{FF2B5EF4-FFF2-40B4-BE49-F238E27FC236}">
                <a16:creationId xmlns:a16="http://schemas.microsoft.com/office/drawing/2014/main" id="{4E6633C2-85E7-DF61-7F4C-96CEB7F187F6}"/>
              </a:ext>
            </a:extLst>
          </p:cNvPr>
          <p:cNvSpPr>
            <a:spLocks noGrp="1"/>
          </p:cNvSpPr>
          <p:nvPr>
            <p:ph type="sldNum" sz="quarter" idx="12"/>
          </p:nvPr>
        </p:nvSpPr>
        <p:spPr/>
        <p:txBody>
          <a:bodyPr/>
          <a:lstStyle/>
          <a:p>
            <a:fld id="{115F0C3B-DA3A-4D2E-B414-4F7F0712D523}" type="slidenum">
              <a:rPr lang="en-US" smtClean="0"/>
              <a:t>11</a:t>
            </a:fld>
            <a:endParaRPr lang="en-US"/>
          </a:p>
        </p:txBody>
      </p:sp>
      <p:sp>
        <p:nvSpPr>
          <p:cNvPr id="4" name="TextBox 3">
            <a:extLst>
              <a:ext uri="{FF2B5EF4-FFF2-40B4-BE49-F238E27FC236}">
                <a16:creationId xmlns:a16="http://schemas.microsoft.com/office/drawing/2014/main" id="{0284AB33-D649-364B-0647-6992D3E5CCA9}"/>
              </a:ext>
            </a:extLst>
          </p:cNvPr>
          <p:cNvSpPr txBox="1"/>
          <p:nvPr/>
        </p:nvSpPr>
        <p:spPr>
          <a:xfrm>
            <a:off x="668511" y="1378407"/>
            <a:ext cx="10880592" cy="2308324"/>
          </a:xfrm>
          <a:prstGeom prst="rect">
            <a:avLst/>
          </a:prstGeom>
          <a:noFill/>
        </p:spPr>
        <p:txBody>
          <a:bodyPr wrap="square" rtlCol="0">
            <a:spAutoFit/>
          </a:bodyPr>
          <a:lstStyle/>
          <a:p>
            <a:r>
              <a:rPr lang="en-US" b="1" dirty="0"/>
              <a:t>Network auditing </a:t>
            </a:r>
            <a:r>
              <a:rPr lang="en-US" dirty="0"/>
              <a:t>involves gathering, analyzing, and studying data about a network. It is used to determine network health and the extent to which the network meets business and technical requirements for availability, performance, manageability, and security.</a:t>
            </a:r>
          </a:p>
          <a:p>
            <a:endParaRPr lang="en-US" dirty="0"/>
          </a:p>
          <a:p>
            <a:r>
              <a:rPr lang="en-US" dirty="0"/>
              <a:t>A network audit may be performed to assess the existing network during the network design process; it may also be performed after the deployment of a redesigned or new network to determine the achievement of design goals or to identify opportunities for optimization. Network auditing can provide insights into the effectiveness of network management/control practices or compliance with policies or regulations.</a:t>
            </a:r>
          </a:p>
        </p:txBody>
      </p:sp>
      <p:sp>
        <p:nvSpPr>
          <p:cNvPr id="5" name="TextBox 4">
            <a:extLst>
              <a:ext uri="{FF2B5EF4-FFF2-40B4-BE49-F238E27FC236}">
                <a16:creationId xmlns:a16="http://schemas.microsoft.com/office/drawing/2014/main" id="{42F28261-3A5F-A61D-B42A-CB260A54CC44}"/>
              </a:ext>
            </a:extLst>
          </p:cNvPr>
          <p:cNvSpPr txBox="1"/>
          <p:nvPr/>
        </p:nvSpPr>
        <p:spPr>
          <a:xfrm>
            <a:off x="668511" y="3777521"/>
            <a:ext cx="10880592" cy="2862322"/>
          </a:xfrm>
          <a:prstGeom prst="rect">
            <a:avLst/>
          </a:prstGeom>
          <a:noFill/>
        </p:spPr>
        <p:txBody>
          <a:bodyPr wrap="square" rtlCol="0">
            <a:spAutoFit/>
          </a:bodyPr>
          <a:lstStyle/>
          <a:p>
            <a:r>
              <a:rPr lang="en-US" b="1" i="1" dirty="0"/>
              <a:t>Network security audits </a:t>
            </a:r>
            <a:r>
              <a:rPr lang="en-US" dirty="0"/>
              <a:t>typically focus on:</a:t>
            </a:r>
          </a:p>
          <a:p>
            <a:endParaRPr lang="en-US" dirty="0"/>
          </a:p>
          <a:p>
            <a:r>
              <a:rPr lang="en-US" dirty="0"/>
              <a:t>• </a:t>
            </a:r>
            <a:r>
              <a:rPr lang="en-US" i="1" dirty="0"/>
              <a:t>Data security</a:t>
            </a:r>
            <a:r>
              <a:rPr lang="en-US" dirty="0"/>
              <a:t>. This considers both data in motion and data at rest, access controls that restrict who can view the data, personal data in data repositories, and processes used to anonymize personal data.</a:t>
            </a:r>
          </a:p>
          <a:p>
            <a:r>
              <a:rPr lang="en-US" dirty="0"/>
              <a:t>• </a:t>
            </a:r>
            <a:r>
              <a:rPr lang="en-US" i="1" dirty="0"/>
              <a:t>Access controls</a:t>
            </a:r>
            <a:r>
              <a:rPr lang="en-US" dirty="0"/>
              <a:t>. This focuses on authentication protocols and procedures, how new devices are added to the network, and access controls for wired and wireless connections. </a:t>
            </a:r>
          </a:p>
          <a:p>
            <a:r>
              <a:rPr lang="en-US" dirty="0"/>
              <a:t>•  </a:t>
            </a:r>
            <a:r>
              <a:rPr lang="en-US" i="1" dirty="0"/>
              <a:t>Physical security</a:t>
            </a:r>
            <a:r>
              <a:rPr lang="en-US" dirty="0"/>
              <a:t>. This examines how physical access to the network is secured and where additional physical security controls should be used.</a:t>
            </a:r>
          </a:p>
          <a:p>
            <a:r>
              <a:rPr lang="en-US" dirty="0"/>
              <a:t>• </a:t>
            </a:r>
            <a:r>
              <a:rPr lang="en-US" i="1" dirty="0"/>
              <a:t>Security and use policies</a:t>
            </a:r>
            <a:r>
              <a:rPr lang="en-US" dirty="0"/>
              <a:t>. This focuses on user password strength and change policies, bring your own device (BYOD) policies, and how security policies are enforced.</a:t>
            </a:r>
          </a:p>
        </p:txBody>
      </p:sp>
    </p:spTree>
    <p:extLst>
      <p:ext uri="{BB962C8B-B14F-4D97-AF65-F5344CB8AC3E}">
        <p14:creationId xmlns:p14="http://schemas.microsoft.com/office/powerpoint/2010/main" val="2429158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A092A82-E157-F07C-BE9C-C34F52F2FC65}"/>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12</a:t>
            </a:fld>
            <a:endParaRPr lang="en-US"/>
          </a:p>
        </p:txBody>
      </p:sp>
      <p:sp>
        <p:nvSpPr>
          <p:cNvPr id="2" name="Title 1">
            <a:extLst>
              <a:ext uri="{FF2B5EF4-FFF2-40B4-BE49-F238E27FC236}">
                <a16:creationId xmlns:a16="http://schemas.microsoft.com/office/drawing/2014/main" id="{5F48A728-8A6F-58B8-B666-B238C8E22FCC}"/>
              </a:ext>
            </a:extLst>
          </p:cNvPr>
          <p:cNvSpPr>
            <a:spLocks noGrp="1"/>
          </p:cNvSpPr>
          <p:nvPr>
            <p:ph type="title"/>
          </p:nvPr>
        </p:nvSpPr>
        <p:spPr/>
        <p:txBody>
          <a:bodyPr>
            <a:normAutofit/>
          </a:bodyPr>
          <a:lstStyle/>
          <a:p>
            <a:r>
              <a:rPr lang="en-US" sz="3600" dirty="0"/>
              <a:t>SDN, UEM and Network Management</a:t>
            </a:r>
          </a:p>
        </p:txBody>
      </p:sp>
      <p:sp>
        <p:nvSpPr>
          <p:cNvPr id="4" name="TextBox 3">
            <a:extLst>
              <a:ext uri="{FF2B5EF4-FFF2-40B4-BE49-F238E27FC236}">
                <a16:creationId xmlns:a16="http://schemas.microsoft.com/office/drawing/2014/main" id="{F45B53E1-DA27-F76D-65DF-0B6AED60E00D}"/>
              </a:ext>
            </a:extLst>
          </p:cNvPr>
          <p:cNvSpPr txBox="1"/>
          <p:nvPr/>
        </p:nvSpPr>
        <p:spPr>
          <a:xfrm>
            <a:off x="382249" y="1356610"/>
            <a:ext cx="7929797" cy="923330"/>
          </a:xfrm>
          <a:prstGeom prst="rect">
            <a:avLst/>
          </a:prstGeom>
          <a:noFill/>
        </p:spPr>
        <p:txBody>
          <a:bodyPr wrap="square" rtlCol="0">
            <a:spAutoFit/>
          </a:bodyPr>
          <a:lstStyle/>
          <a:p>
            <a:r>
              <a:rPr lang="en-US" i="1" dirty="0"/>
              <a:t>Software-defined networking (SDN)</a:t>
            </a:r>
            <a:r>
              <a:rPr lang="en-US" dirty="0"/>
              <a:t> focuses on making a network more flexible and easier to manage; it increases a network’s manageability by decoupling network control and forwarding functions. </a:t>
            </a:r>
          </a:p>
        </p:txBody>
      </p:sp>
      <p:sp>
        <p:nvSpPr>
          <p:cNvPr id="5" name="TextBox 4">
            <a:extLst>
              <a:ext uri="{FF2B5EF4-FFF2-40B4-BE49-F238E27FC236}">
                <a16:creationId xmlns:a16="http://schemas.microsoft.com/office/drawing/2014/main" id="{66BA91CB-93EA-AA1D-DFCD-2F63850CE606}"/>
              </a:ext>
            </a:extLst>
          </p:cNvPr>
          <p:cNvSpPr txBox="1"/>
          <p:nvPr/>
        </p:nvSpPr>
        <p:spPr>
          <a:xfrm>
            <a:off x="382249" y="2295239"/>
            <a:ext cx="8228351" cy="1200329"/>
          </a:xfrm>
          <a:prstGeom prst="rect">
            <a:avLst/>
          </a:prstGeom>
          <a:noFill/>
        </p:spPr>
        <p:txBody>
          <a:bodyPr wrap="square" rtlCol="0">
            <a:spAutoFit/>
          </a:bodyPr>
          <a:lstStyle/>
          <a:p>
            <a:r>
              <a:rPr lang="en-US" dirty="0"/>
              <a:t>Separating the control plane from the data plane enables network administrators to use SDN to centrally program and control the entire network; it is no longer necessary to rely on traditional distributed routing processes and protocols to provide end-to-end data transfers. </a:t>
            </a:r>
          </a:p>
        </p:txBody>
      </p:sp>
      <p:pic>
        <p:nvPicPr>
          <p:cNvPr id="7" name="Picture 6" descr="Figure 10-11 illustrates that software defined networking (SDN) architecture has three planes: application, control, and data. Network applications are located at the application plane; these communicate with controllers at the control plane. The controllers also communicate with forwarding devices at the data plane.">
            <a:extLst>
              <a:ext uri="{FF2B5EF4-FFF2-40B4-BE49-F238E27FC236}">
                <a16:creationId xmlns:a16="http://schemas.microsoft.com/office/drawing/2014/main" id="{954DF293-5470-C020-B5C8-D9FC04BF558F}"/>
              </a:ext>
            </a:extLst>
          </p:cNvPr>
          <p:cNvPicPr>
            <a:picLocks noChangeAspect="1"/>
          </p:cNvPicPr>
          <p:nvPr/>
        </p:nvPicPr>
        <p:blipFill>
          <a:blip r:embed="rId2"/>
          <a:stretch>
            <a:fillRect/>
          </a:stretch>
        </p:blipFill>
        <p:spPr>
          <a:xfrm>
            <a:off x="8487129" y="159053"/>
            <a:ext cx="3322622" cy="2643166"/>
          </a:xfrm>
          <a:prstGeom prst="rect">
            <a:avLst/>
          </a:prstGeom>
        </p:spPr>
      </p:pic>
      <p:sp>
        <p:nvSpPr>
          <p:cNvPr id="9" name="TextBox 8">
            <a:extLst>
              <a:ext uri="{FF2B5EF4-FFF2-40B4-BE49-F238E27FC236}">
                <a16:creationId xmlns:a16="http://schemas.microsoft.com/office/drawing/2014/main" id="{C7460476-270F-42BB-D308-6F1B928F4895}"/>
              </a:ext>
            </a:extLst>
          </p:cNvPr>
          <p:cNvSpPr txBox="1"/>
          <p:nvPr/>
        </p:nvSpPr>
        <p:spPr>
          <a:xfrm>
            <a:off x="382249" y="3540964"/>
            <a:ext cx="7659974" cy="646331"/>
          </a:xfrm>
          <a:prstGeom prst="rect">
            <a:avLst/>
          </a:prstGeom>
          <a:noFill/>
        </p:spPr>
        <p:txBody>
          <a:bodyPr wrap="square" rtlCol="0">
            <a:spAutoFit/>
          </a:bodyPr>
          <a:lstStyle/>
          <a:p>
            <a:r>
              <a:rPr lang="en-US" dirty="0"/>
              <a:t>SDN is widely considered a significant departure from traditional networking and network management for various reasons. </a:t>
            </a:r>
          </a:p>
        </p:txBody>
      </p:sp>
      <p:pic>
        <p:nvPicPr>
          <p:cNvPr id="11" name="Picture 10" descr="Table 10-16 includes rows for four differences of SDN and traditional networking and network management: increased control and flexibility; customizable network infrastructure; robust security; and IoT security. Each row includes a column that describes that difference.">
            <a:extLst>
              <a:ext uri="{FF2B5EF4-FFF2-40B4-BE49-F238E27FC236}">
                <a16:creationId xmlns:a16="http://schemas.microsoft.com/office/drawing/2014/main" id="{976E14E9-E09C-30C0-D863-094BC80CF821}"/>
              </a:ext>
            </a:extLst>
          </p:cNvPr>
          <p:cNvPicPr>
            <a:picLocks noChangeAspect="1"/>
          </p:cNvPicPr>
          <p:nvPr/>
        </p:nvPicPr>
        <p:blipFill>
          <a:blip r:embed="rId3"/>
          <a:stretch>
            <a:fillRect/>
          </a:stretch>
        </p:blipFill>
        <p:spPr>
          <a:xfrm>
            <a:off x="382249" y="4187295"/>
            <a:ext cx="7233376" cy="2432677"/>
          </a:xfrm>
          <a:prstGeom prst="rect">
            <a:avLst/>
          </a:prstGeom>
        </p:spPr>
      </p:pic>
      <p:sp>
        <p:nvSpPr>
          <p:cNvPr id="6" name="TextBox 5">
            <a:extLst>
              <a:ext uri="{FF2B5EF4-FFF2-40B4-BE49-F238E27FC236}">
                <a16:creationId xmlns:a16="http://schemas.microsoft.com/office/drawing/2014/main" id="{CA1C7E6A-EE2C-CBF6-E1B5-14E085C4E241}"/>
              </a:ext>
            </a:extLst>
          </p:cNvPr>
          <p:cNvSpPr txBox="1"/>
          <p:nvPr/>
        </p:nvSpPr>
        <p:spPr>
          <a:xfrm>
            <a:off x="8236471" y="3005628"/>
            <a:ext cx="3947410" cy="36933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Unified endpoint management (UEM)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encompasses the technologies used to manage and secure a wide range of employee devices and their operating systems from a single network management console. It combines tools for managing and securing desktop PCs and laptops with enterprise mobility management (EMM) tools, including mobile device management (MDM) and mobile application management (MAM) tools.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73051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E98AA-3296-8D70-D72B-2C140A32EC71}"/>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13</a:t>
            </a:fld>
            <a:endParaRPr lang="en-US" dirty="0"/>
          </a:p>
        </p:txBody>
      </p:sp>
      <p:sp>
        <p:nvSpPr>
          <p:cNvPr id="2" name="Title 1">
            <a:extLst>
              <a:ext uri="{FF2B5EF4-FFF2-40B4-BE49-F238E27FC236}">
                <a16:creationId xmlns:a16="http://schemas.microsoft.com/office/drawing/2014/main" id="{E104AB7A-F2F4-EA81-922D-89F694943EB4}"/>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04F5A97E-5124-E2A0-B87E-481137E7FCA6}"/>
              </a:ext>
            </a:extLst>
          </p:cNvPr>
          <p:cNvSpPr>
            <a:spLocks noGrp="1"/>
          </p:cNvSpPr>
          <p:nvPr>
            <p:ph idx="1"/>
          </p:nvPr>
        </p:nvSpPr>
        <p:spPr/>
        <p:txBody>
          <a:bodyPr>
            <a:normAutofit fontScale="62500" lnSpcReduction="20000"/>
          </a:bodyPr>
          <a:lstStyle/>
          <a:p>
            <a:r>
              <a:rPr lang="en-US" dirty="0"/>
              <a:t>Network design and management challenges result from technology advances and the ongoing evolution of enterprise networks.</a:t>
            </a:r>
          </a:p>
          <a:p>
            <a:r>
              <a:rPr lang="en-US" dirty="0"/>
              <a:t>The PPDIOO facilitate understanding of how network design and management contribute to the broader lifespan of a network and its components. </a:t>
            </a:r>
          </a:p>
          <a:p>
            <a:r>
              <a:rPr lang="en-US" dirty="0"/>
              <a:t>Modular enterprise architectures and the three-layer hierarchical model help designers visualize how enterprise networks are deployed.</a:t>
            </a:r>
          </a:p>
          <a:p>
            <a:r>
              <a:rPr lang="en-US" dirty="0"/>
              <a:t>The five steps in the network design process begin with identifying requirements and end with network implementation plans.</a:t>
            </a:r>
          </a:p>
          <a:p>
            <a:r>
              <a:rPr lang="en-US" dirty="0"/>
              <a:t>Common design goals include improved scalability, availability, security, and manageability, but tradeoffs and priorities are often necessary.</a:t>
            </a:r>
          </a:p>
          <a:p>
            <a:r>
              <a:rPr lang="en-US" dirty="0"/>
              <a:t>NM involves monitoring, managing, and operating a network using network management systems (NMSs) to communicate with managed devices. </a:t>
            </a:r>
          </a:p>
          <a:p>
            <a:r>
              <a:rPr lang="en-US" dirty="0"/>
              <a:t>FCAPS identifies five categories of NM activities specified by the ISO.</a:t>
            </a:r>
          </a:p>
          <a:p>
            <a:r>
              <a:rPr lang="en-US" dirty="0"/>
              <a:t>Network auditing is used to assess whether network design and management goals are being achieved.</a:t>
            </a:r>
          </a:p>
          <a:p>
            <a:r>
              <a:rPr lang="en-US" dirty="0"/>
              <a:t>SDN and UEM are increasing being used to improve network management and security.</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917861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28A26D3-401F-F524-D73C-3185ABD7437C}"/>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2</a:t>
            </a:fld>
            <a:endParaRPr lang="en-US"/>
          </a:p>
        </p:txBody>
      </p:sp>
      <p:sp>
        <p:nvSpPr>
          <p:cNvPr id="2" name="Title 1">
            <a:extLst>
              <a:ext uri="{FF2B5EF4-FFF2-40B4-BE49-F238E27FC236}">
                <a16:creationId xmlns:a16="http://schemas.microsoft.com/office/drawing/2014/main" id="{F258AFA4-7607-7B25-0E33-B4FE71686B63}"/>
              </a:ext>
            </a:extLst>
          </p:cNvPr>
          <p:cNvSpPr>
            <a:spLocks noGrp="1"/>
          </p:cNvSpPr>
          <p:nvPr>
            <p:ph type="title"/>
          </p:nvPr>
        </p:nvSpPr>
        <p:spPr/>
        <p:txBody>
          <a:bodyPr>
            <a:normAutofit/>
          </a:bodyPr>
          <a:lstStyle/>
          <a:p>
            <a:r>
              <a:rPr lang="en-US" sz="3600" dirty="0"/>
              <a:t>Network Design Realities &amp;</a:t>
            </a:r>
            <a:br>
              <a:rPr lang="en-US" sz="3600" dirty="0"/>
            </a:br>
            <a:r>
              <a:rPr lang="en-US" sz="3600" dirty="0"/>
              <a:t>Network Lifecycle Models</a:t>
            </a:r>
          </a:p>
        </p:txBody>
      </p:sp>
      <p:sp>
        <p:nvSpPr>
          <p:cNvPr id="4" name="TextBox 3">
            <a:extLst>
              <a:ext uri="{FF2B5EF4-FFF2-40B4-BE49-F238E27FC236}">
                <a16:creationId xmlns:a16="http://schemas.microsoft.com/office/drawing/2014/main" id="{3308A850-BAE0-7549-967B-3E5B99F34A4B}"/>
              </a:ext>
            </a:extLst>
          </p:cNvPr>
          <p:cNvSpPr txBox="1"/>
          <p:nvPr/>
        </p:nvSpPr>
        <p:spPr>
          <a:xfrm>
            <a:off x="224853" y="1502688"/>
            <a:ext cx="5576340" cy="5355312"/>
          </a:xfrm>
          <a:prstGeom prst="rect">
            <a:avLst/>
          </a:prstGeom>
          <a:noFill/>
        </p:spPr>
        <p:txBody>
          <a:bodyPr wrap="square" rtlCol="0">
            <a:spAutoFit/>
          </a:bodyPr>
          <a:lstStyle/>
          <a:p>
            <a:r>
              <a:rPr lang="en-US" dirty="0"/>
              <a:t>Network design realities include: </a:t>
            </a:r>
          </a:p>
          <a:p>
            <a:endParaRPr lang="en-US" dirty="0"/>
          </a:p>
          <a:p>
            <a:pPr marL="342900" indent="-342900">
              <a:buAutoNum type="arabicPeriod"/>
            </a:pPr>
            <a:r>
              <a:rPr lang="en-US" dirty="0"/>
              <a:t>Most design efforts involve redesigning an existing  network.  </a:t>
            </a:r>
          </a:p>
          <a:p>
            <a:pPr marL="342900" indent="-342900">
              <a:buAutoNum type="arabicPeriod"/>
            </a:pPr>
            <a:r>
              <a:rPr lang="en-US" dirty="0"/>
              <a:t>The network design process is usually progressive; new equipment and applications often coexist with older ones.</a:t>
            </a:r>
          </a:p>
          <a:p>
            <a:pPr marL="342900" indent="-342900">
              <a:buAutoNum type="arabicPeriod"/>
            </a:pPr>
            <a:r>
              <a:rPr lang="en-US" dirty="0"/>
              <a:t> Businesses typically want to leverage and not replace existing cabling or wireless infrastructure because doing so is expensive and time-consuming; they often prefer to replace switches, access points, routers, etc., with recent generation technologies.</a:t>
            </a:r>
          </a:p>
          <a:p>
            <a:pPr marL="342900" indent="-342900">
              <a:buAutoNum type="arabicPeriod"/>
            </a:pPr>
            <a:r>
              <a:rPr lang="en-US" dirty="0"/>
              <a:t> Network personnel often have preferences for specific technologies based on prior experiences. </a:t>
            </a:r>
          </a:p>
          <a:p>
            <a:pPr marL="342900" indent="-342900">
              <a:buAutoNum type="arabicPeriod"/>
            </a:pPr>
            <a:r>
              <a:rPr lang="en-US" dirty="0"/>
              <a:t>Some businesses lease (do not own) the network infrastructure they use and partner with third parties to deploy, maintain, and manage the networks.</a:t>
            </a:r>
          </a:p>
        </p:txBody>
      </p:sp>
      <p:sp>
        <p:nvSpPr>
          <p:cNvPr id="6" name="TextBox 5">
            <a:extLst>
              <a:ext uri="{FF2B5EF4-FFF2-40B4-BE49-F238E27FC236}">
                <a16:creationId xmlns:a16="http://schemas.microsoft.com/office/drawing/2014/main" id="{196BD2B4-3261-765C-BF02-9FD5169D5FDF}"/>
              </a:ext>
            </a:extLst>
          </p:cNvPr>
          <p:cNvSpPr txBox="1"/>
          <p:nvPr/>
        </p:nvSpPr>
        <p:spPr>
          <a:xfrm>
            <a:off x="6280880" y="365125"/>
            <a:ext cx="3822492"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Network life cycle models facilitate understanding of how network design and management contribute to the broader lifespan of networks and their components. </a:t>
            </a:r>
          </a:p>
        </p:txBody>
      </p:sp>
      <p:pic>
        <p:nvPicPr>
          <p:cNvPr id="7" name="Picture 6" descr="Figure 10-1 illustrates that the PPDIOO network lifecycle model consists of six steps: prepare, plan, design, implement, operate, and optimize. It also shows a return to the prepare step after the optimize step. Each of these steps is described in Table 10-1.">
            <a:extLst>
              <a:ext uri="{FF2B5EF4-FFF2-40B4-BE49-F238E27FC236}">
                <a16:creationId xmlns:a16="http://schemas.microsoft.com/office/drawing/2014/main" id="{20251F82-E2FA-9EBA-F910-EF33AAA5DC1B}"/>
              </a:ext>
            </a:extLst>
          </p:cNvPr>
          <p:cNvPicPr>
            <a:picLocks noChangeAspect="1"/>
          </p:cNvPicPr>
          <p:nvPr/>
        </p:nvPicPr>
        <p:blipFill>
          <a:blip r:embed="rId2"/>
          <a:stretch>
            <a:fillRect/>
          </a:stretch>
        </p:blipFill>
        <p:spPr>
          <a:xfrm>
            <a:off x="10200521" y="263831"/>
            <a:ext cx="1448735" cy="1679916"/>
          </a:xfrm>
          <a:prstGeom prst="rect">
            <a:avLst/>
          </a:prstGeom>
        </p:spPr>
      </p:pic>
      <p:pic>
        <p:nvPicPr>
          <p:cNvPr id="8" name="Picture 7" descr="This is a reproduction of the first half of Table 10-1. It includes rows for the first three steps of the PPDIOO network lifecycle model: prepare, plan, and design. Each row includes a column that describes the step.">
            <a:extLst>
              <a:ext uri="{FF2B5EF4-FFF2-40B4-BE49-F238E27FC236}">
                <a16:creationId xmlns:a16="http://schemas.microsoft.com/office/drawing/2014/main" id="{C6115296-FEF0-5FA2-0F93-B11ED8E142FC}"/>
              </a:ext>
            </a:extLst>
          </p:cNvPr>
          <p:cNvPicPr>
            <a:picLocks noChangeAspect="1"/>
          </p:cNvPicPr>
          <p:nvPr/>
        </p:nvPicPr>
        <p:blipFill>
          <a:blip r:embed="rId3"/>
          <a:stretch>
            <a:fillRect/>
          </a:stretch>
        </p:blipFill>
        <p:spPr>
          <a:xfrm>
            <a:off x="6430848" y="1969019"/>
            <a:ext cx="4947386" cy="2164481"/>
          </a:xfrm>
          <a:prstGeom prst="rect">
            <a:avLst/>
          </a:prstGeom>
        </p:spPr>
      </p:pic>
      <p:pic>
        <p:nvPicPr>
          <p:cNvPr id="9" name="Picture 8" descr="his is a reproduction of the second half of Table 10-1. It includes rows for the last three steps of the PPDIOO network lifecycle model: implement operate, optimize. Each row includes a column that describes the step.">
            <a:extLst>
              <a:ext uri="{FF2B5EF4-FFF2-40B4-BE49-F238E27FC236}">
                <a16:creationId xmlns:a16="http://schemas.microsoft.com/office/drawing/2014/main" id="{8999E172-004A-76C7-C381-9B5C180BC0EA}"/>
              </a:ext>
            </a:extLst>
          </p:cNvPr>
          <p:cNvPicPr>
            <a:picLocks noChangeAspect="1"/>
          </p:cNvPicPr>
          <p:nvPr/>
        </p:nvPicPr>
        <p:blipFill>
          <a:blip r:embed="rId4"/>
          <a:stretch>
            <a:fillRect/>
          </a:stretch>
        </p:blipFill>
        <p:spPr>
          <a:xfrm>
            <a:off x="6390991" y="4157583"/>
            <a:ext cx="4962809" cy="2218544"/>
          </a:xfrm>
          <a:prstGeom prst="rect">
            <a:avLst/>
          </a:prstGeom>
        </p:spPr>
      </p:pic>
    </p:spTree>
    <p:extLst>
      <p:ext uri="{BB962C8B-B14F-4D97-AF65-F5344CB8AC3E}">
        <p14:creationId xmlns:p14="http://schemas.microsoft.com/office/powerpoint/2010/main" val="1778021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FF79C3C-4AB5-C0F4-D859-C75E8BF39638}"/>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3</a:t>
            </a:fld>
            <a:endParaRPr lang="en-US"/>
          </a:p>
        </p:txBody>
      </p:sp>
      <p:sp>
        <p:nvSpPr>
          <p:cNvPr id="2" name="Title 1">
            <a:extLst>
              <a:ext uri="{FF2B5EF4-FFF2-40B4-BE49-F238E27FC236}">
                <a16:creationId xmlns:a16="http://schemas.microsoft.com/office/drawing/2014/main" id="{349B3951-9A4F-F99A-1FC7-3FB789819B3C}"/>
              </a:ext>
            </a:extLst>
          </p:cNvPr>
          <p:cNvSpPr>
            <a:spLocks noGrp="1"/>
          </p:cNvSpPr>
          <p:nvPr>
            <p:ph type="title"/>
          </p:nvPr>
        </p:nvSpPr>
        <p:spPr/>
        <p:txBody>
          <a:bodyPr>
            <a:normAutofit/>
          </a:bodyPr>
          <a:lstStyle/>
          <a:p>
            <a:r>
              <a:rPr lang="en-US" sz="3600" dirty="0"/>
              <a:t>Enterprise Architectures &amp;</a:t>
            </a:r>
            <a:br>
              <a:rPr lang="en-US" sz="3600" dirty="0"/>
            </a:br>
            <a:r>
              <a:rPr lang="en-US" sz="3600" dirty="0"/>
              <a:t>Network Design Steps</a:t>
            </a:r>
          </a:p>
        </p:txBody>
      </p:sp>
      <p:sp>
        <p:nvSpPr>
          <p:cNvPr id="4" name="TextBox 3">
            <a:extLst>
              <a:ext uri="{FF2B5EF4-FFF2-40B4-BE49-F238E27FC236}">
                <a16:creationId xmlns:a16="http://schemas.microsoft.com/office/drawing/2014/main" id="{AFB294E3-A0A7-8054-6399-1793D181AC35}"/>
              </a:ext>
            </a:extLst>
          </p:cNvPr>
          <p:cNvSpPr txBox="1"/>
          <p:nvPr/>
        </p:nvSpPr>
        <p:spPr>
          <a:xfrm>
            <a:off x="67456" y="1476531"/>
            <a:ext cx="6353331" cy="2031325"/>
          </a:xfrm>
          <a:prstGeom prst="rect">
            <a:avLst/>
          </a:prstGeom>
          <a:noFill/>
        </p:spPr>
        <p:txBody>
          <a:bodyPr wrap="square" rtlCol="0">
            <a:spAutoFit/>
          </a:bodyPr>
          <a:lstStyle/>
          <a:p>
            <a:r>
              <a:rPr lang="en-US" dirty="0"/>
              <a:t>Enterprise architectures divide enterprise networks into modular areas/parts that identify where different functions are supported and how they are logically or physically connected. </a:t>
            </a:r>
          </a:p>
          <a:p>
            <a:endParaRPr lang="en-US" dirty="0"/>
          </a:p>
          <a:p>
            <a:r>
              <a:rPr lang="en-US" dirty="0"/>
              <a:t>They enable designers to consider enterprise networks holistically and to  concentrate on designing a single module and/or its connections to other modules. </a:t>
            </a:r>
          </a:p>
        </p:txBody>
      </p:sp>
      <p:pic>
        <p:nvPicPr>
          <p:cNvPr id="6" name="Picture 5" descr="Figure 10-4 illustrates an example of a modular enterprise architecture diagram. It includes four main modules: Enterprise Campus, Enterprise Edge, Service Provider Edge and Remote Modules Examples of enterprise network component located in each main module are illustrated.">
            <a:extLst>
              <a:ext uri="{FF2B5EF4-FFF2-40B4-BE49-F238E27FC236}">
                <a16:creationId xmlns:a16="http://schemas.microsoft.com/office/drawing/2014/main" id="{D54B8BC4-7E0E-05BB-A619-898518BEDC07}"/>
              </a:ext>
            </a:extLst>
          </p:cNvPr>
          <p:cNvPicPr>
            <a:picLocks noChangeAspect="1"/>
          </p:cNvPicPr>
          <p:nvPr/>
        </p:nvPicPr>
        <p:blipFill>
          <a:blip r:embed="rId2"/>
          <a:stretch>
            <a:fillRect/>
          </a:stretch>
        </p:blipFill>
        <p:spPr>
          <a:xfrm>
            <a:off x="239342" y="3507856"/>
            <a:ext cx="4656862" cy="3260428"/>
          </a:xfrm>
          <a:prstGeom prst="rect">
            <a:avLst/>
          </a:prstGeom>
        </p:spPr>
      </p:pic>
      <p:sp>
        <p:nvSpPr>
          <p:cNvPr id="5" name="TextBox 4">
            <a:extLst>
              <a:ext uri="{FF2B5EF4-FFF2-40B4-BE49-F238E27FC236}">
                <a16:creationId xmlns:a16="http://schemas.microsoft.com/office/drawing/2014/main" id="{C08A9448-4C1C-25F7-6720-08D4F6188FDD}"/>
              </a:ext>
            </a:extLst>
          </p:cNvPr>
          <p:cNvSpPr txBox="1"/>
          <p:nvPr/>
        </p:nvSpPr>
        <p:spPr>
          <a:xfrm>
            <a:off x="6498236" y="383924"/>
            <a:ext cx="5119141" cy="62478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The network design process typically has five steps: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342900" marR="0" lvl="0"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Identify requirements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The process begins by identifying business and technical requirements for the network. </a:t>
            </a:r>
          </a:p>
          <a:p>
            <a:pPr marL="342900" marR="0" lvl="0"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Assess existing network</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Information about the existing network is gathered and analyzed during the second step.</a:t>
            </a:r>
          </a:p>
          <a:p>
            <a:pPr marL="342900" marR="0" lvl="0"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Design the network topology</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After steps 1 and 2, the designer begins mapping out the new network’s functional components and  identifying physical and logical topologies.  </a:t>
            </a:r>
          </a:p>
          <a:p>
            <a:pPr marL="342900" marR="0" lvl="0"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Select hardware, software, protocols and services</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This step determines which parts of the current network can be kept and what needs to be replaced or added. </a:t>
            </a:r>
          </a:p>
          <a:p>
            <a:pPr marL="342900" marR="0" lvl="0" indent="-342900" algn="l" defTabSz="914400" rtl="0" eaLnBrk="1" fontAlgn="auto" latinLnBrk="0" hangingPunct="1">
              <a:lnSpc>
                <a:spcPct val="100000"/>
              </a:lnSpc>
              <a:spcBef>
                <a:spcPts val="0"/>
              </a:spcBef>
              <a:spcAft>
                <a:spcPts val="1200"/>
              </a:spcAft>
              <a:buClrTx/>
              <a:buSzTx/>
              <a:buFont typeface="+mj-lt"/>
              <a:buAutoNum type="arabicPeriod"/>
              <a:tabLst/>
              <a:defRPr/>
            </a:pP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Develop an implementation plan</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This step entails creating a plan to acquire, deploy, configure, and test the network. </a:t>
            </a:r>
          </a:p>
        </p:txBody>
      </p:sp>
    </p:spTree>
    <p:extLst>
      <p:ext uri="{BB962C8B-B14F-4D97-AF65-F5344CB8AC3E}">
        <p14:creationId xmlns:p14="http://schemas.microsoft.com/office/powerpoint/2010/main" val="2476300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90947C7-BDAA-7175-7FC8-BC8B664E7356}"/>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4</a:t>
            </a:fld>
            <a:endParaRPr lang="en-US"/>
          </a:p>
        </p:txBody>
      </p:sp>
      <p:sp>
        <p:nvSpPr>
          <p:cNvPr id="2" name="Title 1">
            <a:extLst>
              <a:ext uri="{FF2B5EF4-FFF2-40B4-BE49-F238E27FC236}">
                <a16:creationId xmlns:a16="http://schemas.microsoft.com/office/drawing/2014/main" id="{4A3465ED-034A-AEB5-98ED-6C60FEEA87A6}"/>
              </a:ext>
            </a:extLst>
          </p:cNvPr>
          <p:cNvSpPr>
            <a:spLocks noGrp="1"/>
          </p:cNvSpPr>
          <p:nvPr>
            <p:ph type="title"/>
          </p:nvPr>
        </p:nvSpPr>
        <p:spPr/>
        <p:txBody>
          <a:bodyPr>
            <a:normAutofit/>
          </a:bodyPr>
          <a:lstStyle/>
          <a:p>
            <a:r>
              <a:rPr lang="en-US" sz="3600" dirty="0"/>
              <a:t>Requirements</a:t>
            </a:r>
            <a:br>
              <a:rPr lang="en-US" sz="3600" dirty="0"/>
            </a:br>
            <a:r>
              <a:rPr lang="en-US" sz="3600" dirty="0"/>
              <a:t>&amp; Goals</a:t>
            </a:r>
          </a:p>
        </p:txBody>
      </p:sp>
      <p:sp>
        <p:nvSpPr>
          <p:cNvPr id="4" name="TextBox 3">
            <a:extLst>
              <a:ext uri="{FF2B5EF4-FFF2-40B4-BE49-F238E27FC236}">
                <a16:creationId xmlns:a16="http://schemas.microsoft.com/office/drawing/2014/main" id="{8D4AE764-46CD-3FA6-5E84-3B078533E206}"/>
              </a:ext>
            </a:extLst>
          </p:cNvPr>
          <p:cNvSpPr txBox="1"/>
          <p:nvPr/>
        </p:nvSpPr>
        <p:spPr>
          <a:xfrm>
            <a:off x="157398" y="1521502"/>
            <a:ext cx="6041036" cy="3806170"/>
          </a:xfrm>
          <a:prstGeom prst="rect">
            <a:avLst/>
          </a:prstGeom>
          <a:noFill/>
        </p:spPr>
        <p:txBody>
          <a:bodyPr wrap="square" rtlCol="0">
            <a:spAutoFit/>
          </a:bodyPr>
          <a:lstStyle/>
          <a:p>
            <a:pPr marL="0" marR="0">
              <a:lnSpc>
                <a:spcPct val="107000"/>
              </a:lnSpc>
              <a:spcBef>
                <a:spcPts val="0"/>
              </a:spcBef>
              <a:spcAft>
                <a:spcPts val="800"/>
              </a:spcAft>
            </a:pPr>
            <a:r>
              <a:rPr lang="en-US" sz="2000" dirty="0">
                <a:effectLst/>
                <a:ea typeface="Calibri" panose="020F0502020204030204" pitchFamily="34" charset="0"/>
                <a:cs typeface="Calibri" panose="020F0502020204030204" pitchFamily="34" charset="0"/>
              </a:rPr>
              <a:t>A limited number of “must have” business requirements is typical such as:</a:t>
            </a:r>
            <a:endParaRPr lang="en-US"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Calibri" panose="020F0502020204030204" pitchFamily="34" charset="0"/>
              </a:rPr>
              <a:t>The network should be able to handle failed links, equipment failures, and overloaded traffic conditions.</a:t>
            </a:r>
            <a:endParaRPr lang="en-US"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Calibri" panose="020F0502020204030204" pitchFamily="34" charset="0"/>
              </a:rPr>
              <a:t>The network should reliably support applications.</a:t>
            </a:r>
            <a:endParaRPr lang="en-US"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Calibri" panose="020F0502020204030204" pitchFamily="34" charset="0"/>
              </a:rPr>
              <a:t>The network should be secure. </a:t>
            </a:r>
          </a:p>
          <a:p>
            <a:pPr marL="342900" marR="0" lvl="0" indent="-342900">
              <a:lnSpc>
                <a:spcPct val="107000"/>
              </a:lnSpc>
              <a:spcBef>
                <a:spcPts val="0"/>
              </a:spcBef>
              <a:spcAft>
                <a:spcPts val="0"/>
              </a:spcAft>
              <a:buFont typeface="Symbol" panose="05050102010706020507" pitchFamily="18" charset="2"/>
              <a:buChar char=""/>
            </a:pPr>
            <a:r>
              <a:rPr lang="en-US" sz="2000" dirty="0">
                <a:effectLst/>
                <a:ea typeface="Calibri" panose="020F0502020204030204" pitchFamily="34" charset="0"/>
                <a:cs typeface="Calibri" panose="020F0502020204030204" pitchFamily="34" charset="0"/>
              </a:rPr>
              <a:t>The network should be able to accommodate traffic growth, new locations, and new applications.</a:t>
            </a:r>
            <a:endParaRPr lang="en-US"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2000" dirty="0">
                <a:effectLst/>
                <a:ea typeface="Calibri" panose="020F0502020204030204" pitchFamily="34" charset="0"/>
                <a:cs typeface="Calibri" panose="020F0502020204030204" pitchFamily="34" charset="0"/>
              </a:rPr>
              <a:t>Network troubleshooting should be easy. </a:t>
            </a:r>
            <a:endParaRPr lang="en-US" dirty="0">
              <a:effectLst/>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430C0219-7DEE-A4F9-934E-DBD91E2870AE}"/>
              </a:ext>
              <a:ext uri="{C183D7F6-B498-43B3-948B-1728B52AA6E4}">
                <adec:decorative xmlns:adec="http://schemas.microsoft.com/office/drawing/2017/decorative" val="0"/>
              </a:ext>
            </a:extLst>
          </p:cNvPr>
          <p:cNvSpPr txBox="1"/>
          <p:nvPr/>
        </p:nvSpPr>
        <p:spPr>
          <a:xfrm>
            <a:off x="157398" y="5338583"/>
            <a:ext cx="5437734" cy="1200329"/>
          </a:xfrm>
          <a:prstGeom prst="rect">
            <a:avLst/>
          </a:prstGeom>
          <a:noFill/>
        </p:spPr>
        <p:txBody>
          <a:bodyPr wrap="square" rtlCol="0">
            <a:spAutoFit/>
          </a:bodyPr>
          <a:lstStyle/>
          <a:p>
            <a:r>
              <a:rPr lang="en-US" dirty="0"/>
              <a:t>Technical requirements include bandwidth requirements, performance requirements, security requirements, protocols that must be supported, and uptime requirements. </a:t>
            </a:r>
          </a:p>
        </p:txBody>
      </p:sp>
      <p:pic>
        <p:nvPicPr>
          <p:cNvPr id="6" name="Picture 5" descr="This is a reproduction of Table 104 that includes rows for 10 network performance goals: accuracy, capacity, delay, delay variation, efficiency, offered load, optimum utilization, response time, throughput, and utilization. Each row includes a brief definition of the goal.">
            <a:extLst>
              <a:ext uri="{FF2B5EF4-FFF2-40B4-BE49-F238E27FC236}">
                <a16:creationId xmlns:a16="http://schemas.microsoft.com/office/drawing/2014/main" id="{0C9A5FC0-C64F-1A16-0E76-C56CED186D29}"/>
              </a:ext>
            </a:extLst>
          </p:cNvPr>
          <p:cNvPicPr>
            <a:picLocks noChangeAspect="1"/>
          </p:cNvPicPr>
          <p:nvPr/>
        </p:nvPicPr>
        <p:blipFill>
          <a:blip r:embed="rId2"/>
          <a:stretch>
            <a:fillRect/>
          </a:stretch>
        </p:blipFill>
        <p:spPr>
          <a:xfrm>
            <a:off x="6573186" y="103871"/>
            <a:ext cx="5139128" cy="2926170"/>
          </a:xfrm>
          <a:prstGeom prst="rect">
            <a:avLst/>
          </a:prstGeom>
        </p:spPr>
      </p:pic>
      <p:sp>
        <p:nvSpPr>
          <p:cNvPr id="5" name="TextBox 4">
            <a:extLst>
              <a:ext uri="{FF2B5EF4-FFF2-40B4-BE49-F238E27FC236}">
                <a16:creationId xmlns:a16="http://schemas.microsoft.com/office/drawing/2014/main" id="{A6195FF9-C118-0AF5-934B-B6C739008679}"/>
              </a:ext>
            </a:extLst>
          </p:cNvPr>
          <p:cNvSpPr txBox="1"/>
          <p:nvPr/>
        </p:nvSpPr>
        <p:spPr>
          <a:xfrm>
            <a:off x="6258394" y="3110208"/>
            <a:ext cx="5768712" cy="923330"/>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Four goals are common to most network design projects: scalability, availability, security, and manageability; these are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fundamental network design goals</a:t>
            </a:r>
            <a:endParaRPr lang="en-US" dirty="0"/>
          </a:p>
        </p:txBody>
      </p:sp>
      <p:pic>
        <p:nvPicPr>
          <p:cNvPr id="8" name="Picture 7" descr="This is a reproduction of Table 10-5 that includes rows for four fundamental network design goals: scalability, availability, security, and manageability. Each row includes a column that describes the network design goal.">
            <a:extLst>
              <a:ext uri="{FF2B5EF4-FFF2-40B4-BE49-F238E27FC236}">
                <a16:creationId xmlns:a16="http://schemas.microsoft.com/office/drawing/2014/main" id="{65D9F244-7145-20C8-D5BF-F6E690E412AD}"/>
              </a:ext>
            </a:extLst>
          </p:cNvPr>
          <p:cNvPicPr>
            <a:picLocks noChangeAspect="1"/>
          </p:cNvPicPr>
          <p:nvPr/>
        </p:nvPicPr>
        <p:blipFill>
          <a:blip r:embed="rId3"/>
          <a:stretch>
            <a:fillRect/>
          </a:stretch>
        </p:blipFill>
        <p:spPr>
          <a:xfrm>
            <a:off x="6096000" y="4090471"/>
            <a:ext cx="6046174" cy="1697089"/>
          </a:xfrm>
          <a:prstGeom prst="rect">
            <a:avLst/>
          </a:prstGeom>
        </p:spPr>
      </p:pic>
      <p:sp>
        <p:nvSpPr>
          <p:cNvPr id="9" name="TextBox 8">
            <a:extLst>
              <a:ext uri="{FF2B5EF4-FFF2-40B4-BE49-F238E27FC236}">
                <a16:creationId xmlns:a16="http://schemas.microsoft.com/office/drawing/2014/main" id="{FB3AB389-EB1E-8E82-6437-522F71F52ED0}"/>
              </a:ext>
            </a:extLst>
          </p:cNvPr>
          <p:cNvSpPr txBox="1"/>
          <p:nvPr/>
        </p:nvSpPr>
        <p:spPr>
          <a:xfrm>
            <a:off x="6198434" y="5896462"/>
            <a:ext cx="4734393" cy="646331"/>
          </a:xfrm>
          <a:prstGeom prst="rect">
            <a:avLst/>
          </a:prstGeom>
          <a:noFill/>
        </p:spPr>
        <p:txBody>
          <a:bodyPr wrap="square" rtlCol="0">
            <a:spAutoFit/>
          </a:bodyPr>
          <a:lstStyle/>
          <a:p>
            <a:r>
              <a:rPr lang="en-US" dirty="0"/>
              <a:t>Usability, affordability, adaptability, and performance goals are also common. </a:t>
            </a:r>
          </a:p>
        </p:txBody>
      </p:sp>
    </p:spTree>
    <p:extLst>
      <p:ext uri="{BB962C8B-B14F-4D97-AF65-F5344CB8AC3E}">
        <p14:creationId xmlns:p14="http://schemas.microsoft.com/office/powerpoint/2010/main" val="3966388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FC9948F-8D58-68BC-7094-3026D76364FB}"/>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5</a:t>
            </a:fld>
            <a:endParaRPr lang="en-US"/>
          </a:p>
        </p:txBody>
      </p:sp>
      <p:sp>
        <p:nvSpPr>
          <p:cNvPr id="2" name="Title 1">
            <a:extLst>
              <a:ext uri="{FF2B5EF4-FFF2-40B4-BE49-F238E27FC236}">
                <a16:creationId xmlns:a16="http://schemas.microsoft.com/office/drawing/2014/main" id="{91A91F76-710A-F629-2CC1-A6C3C91533E1}"/>
              </a:ext>
            </a:extLst>
          </p:cNvPr>
          <p:cNvSpPr>
            <a:spLocks noGrp="1"/>
          </p:cNvSpPr>
          <p:nvPr>
            <p:ph type="title"/>
          </p:nvPr>
        </p:nvSpPr>
        <p:spPr/>
        <p:txBody>
          <a:bodyPr/>
          <a:lstStyle/>
          <a:p>
            <a:r>
              <a:rPr lang="en-US" dirty="0"/>
              <a:t>Tradeoffs and Priorities</a:t>
            </a:r>
          </a:p>
        </p:txBody>
      </p:sp>
      <p:sp>
        <p:nvSpPr>
          <p:cNvPr id="4" name="TextBox 3">
            <a:extLst>
              <a:ext uri="{FF2B5EF4-FFF2-40B4-BE49-F238E27FC236}">
                <a16:creationId xmlns:a16="http://schemas.microsoft.com/office/drawing/2014/main" id="{78547C2A-69AB-DB04-1197-3A46373B3FA1}"/>
              </a:ext>
            </a:extLst>
          </p:cNvPr>
          <p:cNvSpPr txBox="1"/>
          <p:nvPr/>
        </p:nvSpPr>
        <p:spPr>
          <a:xfrm>
            <a:off x="427221" y="1373030"/>
            <a:ext cx="5321508" cy="923330"/>
          </a:xfrm>
          <a:prstGeom prst="rect">
            <a:avLst/>
          </a:prstGeom>
          <a:noFill/>
        </p:spPr>
        <p:txBody>
          <a:bodyPr wrap="square" rtlCol="0">
            <a:spAutoFit/>
          </a:bodyPr>
          <a:lstStyle/>
          <a:p>
            <a:r>
              <a:rPr lang="en-US" dirty="0"/>
              <a:t>Tradeoffs among goals must be confronted. For example, a high availability or security goal can conflict with an affordability goal. </a:t>
            </a:r>
          </a:p>
        </p:txBody>
      </p:sp>
      <p:pic>
        <p:nvPicPr>
          <p:cNvPr id="6" name="Picture 5" descr="Figure 10-5 illustrates tradeoffs between quality, cost, and time. It illustrates &quot;pick any two, you can't have all three&quot;. For example if you want a network that is fast and cheap, it will not be high quality and if you want a network that is fast and high quality, it will be expensive.">
            <a:extLst>
              <a:ext uri="{FF2B5EF4-FFF2-40B4-BE49-F238E27FC236}">
                <a16:creationId xmlns:a16="http://schemas.microsoft.com/office/drawing/2014/main" id="{6405FF00-4E59-583A-7ECD-39562EF2E0E1}"/>
              </a:ext>
            </a:extLst>
          </p:cNvPr>
          <p:cNvPicPr>
            <a:picLocks noChangeAspect="1"/>
          </p:cNvPicPr>
          <p:nvPr/>
        </p:nvPicPr>
        <p:blipFill>
          <a:blip r:embed="rId2"/>
          <a:stretch>
            <a:fillRect/>
          </a:stretch>
        </p:blipFill>
        <p:spPr>
          <a:xfrm>
            <a:off x="239671" y="2354456"/>
            <a:ext cx="2749691" cy="2273417"/>
          </a:xfrm>
          <a:prstGeom prst="rect">
            <a:avLst/>
          </a:prstGeom>
        </p:spPr>
      </p:pic>
      <p:pic>
        <p:nvPicPr>
          <p:cNvPr id="8" name="Picture 7" descr="Figure 10-6 illustrates that availability or performance may be a tradeoff for security. It also illustrates that affordability can be a tradeoff for security, scalability, performance, or avilability.">
            <a:extLst>
              <a:ext uri="{FF2B5EF4-FFF2-40B4-BE49-F238E27FC236}">
                <a16:creationId xmlns:a16="http://schemas.microsoft.com/office/drawing/2014/main" id="{E21ECA55-9D61-D448-FCF3-C83128785884}"/>
              </a:ext>
            </a:extLst>
          </p:cNvPr>
          <p:cNvPicPr>
            <a:picLocks noChangeAspect="1"/>
          </p:cNvPicPr>
          <p:nvPr/>
        </p:nvPicPr>
        <p:blipFill>
          <a:blip r:embed="rId3"/>
          <a:stretch>
            <a:fillRect/>
          </a:stretch>
        </p:blipFill>
        <p:spPr>
          <a:xfrm>
            <a:off x="3259802" y="2287777"/>
            <a:ext cx="2768742" cy="2406774"/>
          </a:xfrm>
          <a:prstGeom prst="rect">
            <a:avLst/>
          </a:prstGeom>
        </p:spPr>
      </p:pic>
      <p:sp>
        <p:nvSpPr>
          <p:cNvPr id="9" name="TextBox 8">
            <a:extLst>
              <a:ext uri="{FF2B5EF4-FFF2-40B4-BE49-F238E27FC236}">
                <a16:creationId xmlns:a16="http://schemas.microsoft.com/office/drawing/2014/main" id="{9278EF42-A8AA-4BD4-9346-BE898294E262}"/>
              </a:ext>
            </a:extLst>
          </p:cNvPr>
          <p:cNvSpPr txBox="1"/>
          <p:nvPr/>
        </p:nvSpPr>
        <p:spPr>
          <a:xfrm>
            <a:off x="6427034" y="246817"/>
            <a:ext cx="5722338" cy="3882601"/>
          </a:xfrm>
          <a:prstGeom prst="rect">
            <a:avLst/>
          </a:prstGeom>
          <a:noFill/>
        </p:spPr>
        <p:txBody>
          <a:bodyPr wrap="square" rtlCol="0">
            <a:spAutoFit/>
          </a:bodyPr>
          <a:lstStyle/>
          <a:p>
            <a:pPr marL="0" marR="0">
              <a:lnSpc>
                <a:spcPct val="107000"/>
              </a:lnSpc>
              <a:spcBef>
                <a:spcPts val="0"/>
              </a:spcBef>
              <a:spcAft>
                <a:spcPts val="800"/>
              </a:spcAft>
            </a:pPr>
            <a:r>
              <a:rPr lang="en-US" dirty="0">
                <a:effectLst/>
                <a:ea typeface="Calibri" panose="020F0502020204030204" pitchFamily="34" charset="0"/>
                <a:cs typeface="Times New Roman" panose="02020603050405020304" pitchFamily="18" charset="0"/>
              </a:rPr>
              <a:t>It is often helpful for designers to prioritize network requirements for the network, such as the following weights and ranks. </a:t>
            </a:r>
          </a:p>
          <a:p>
            <a:pPr marL="0" marR="0">
              <a:spcBef>
                <a:spcPts val="0"/>
              </a:spcBef>
            </a:pPr>
            <a:r>
              <a:rPr lang="en-US" dirty="0">
                <a:effectLst/>
                <a:ea typeface="Calibri" panose="020F0502020204030204" pitchFamily="34" charset="0"/>
                <a:cs typeface="Times New Roman" panose="02020603050405020304" pitchFamily="18" charset="0"/>
              </a:rPr>
              <a:t>	          Adaptability		25</a:t>
            </a:r>
          </a:p>
          <a:p>
            <a:pPr marL="0" marR="0">
              <a:spcBef>
                <a:spcPts val="0"/>
              </a:spcBef>
            </a:pPr>
            <a:r>
              <a:rPr lang="en-US" dirty="0">
                <a:ea typeface="Calibri" panose="020F0502020204030204" pitchFamily="34" charset="0"/>
                <a:cs typeface="Times New Roman" panose="02020603050405020304" pitchFamily="18" charset="0"/>
              </a:rPr>
              <a:t>	</a:t>
            </a:r>
            <a:r>
              <a:rPr lang="en-US" dirty="0">
                <a:effectLst/>
                <a:ea typeface="Calibri" panose="020F0502020204030204" pitchFamily="34" charset="0"/>
                <a:cs typeface="Times New Roman" panose="02020603050405020304" pitchFamily="18" charset="0"/>
              </a:rPr>
              <a:t>          Security		20</a:t>
            </a:r>
          </a:p>
          <a:p>
            <a:pPr marL="0" marR="0">
              <a:spcBef>
                <a:spcPts val="0"/>
              </a:spcBef>
            </a:pPr>
            <a:r>
              <a:rPr lang="en-US" dirty="0">
                <a:effectLst/>
                <a:ea typeface="Calibri" panose="020F0502020204030204" pitchFamily="34" charset="0"/>
                <a:cs typeface="Times New Roman" panose="02020603050405020304" pitchFamily="18" charset="0"/>
              </a:rPr>
              <a:t>	          Availability		15</a:t>
            </a:r>
          </a:p>
          <a:p>
            <a:pPr marL="0" marR="0">
              <a:spcBef>
                <a:spcPts val="0"/>
              </a:spcBef>
            </a:pPr>
            <a:r>
              <a:rPr lang="en-US" dirty="0">
                <a:effectLst/>
                <a:ea typeface="Calibri" panose="020F0502020204030204" pitchFamily="34" charset="0"/>
                <a:cs typeface="Times New Roman" panose="02020603050405020304" pitchFamily="18" charset="0"/>
              </a:rPr>
              <a:t>	          Performance		15</a:t>
            </a:r>
          </a:p>
          <a:p>
            <a:pPr marL="914400" marR="0" indent="457200">
              <a:spcBef>
                <a:spcPts val="0"/>
              </a:spcBef>
            </a:pPr>
            <a:r>
              <a:rPr lang="en-US" dirty="0">
                <a:effectLst/>
                <a:ea typeface="Calibri" panose="020F0502020204030204" pitchFamily="34" charset="0"/>
                <a:cs typeface="Times New Roman" panose="02020603050405020304" pitchFamily="18" charset="0"/>
              </a:rPr>
              <a:t>Manageability	10</a:t>
            </a:r>
          </a:p>
          <a:p>
            <a:pPr marL="914400" marR="0" indent="457200">
              <a:spcBef>
                <a:spcPts val="0"/>
              </a:spcBef>
            </a:pPr>
            <a:r>
              <a:rPr lang="en-US" dirty="0">
                <a:effectLst/>
                <a:ea typeface="Calibri" panose="020F0502020204030204" pitchFamily="34" charset="0"/>
                <a:cs typeface="Times New Roman" panose="02020603050405020304" pitchFamily="18" charset="0"/>
              </a:rPr>
              <a:t>Scalability		 5</a:t>
            </a:r>
          </a:p>
          <a:p>
            <a:pPr marL="914400" marR="0" indent="457200">
              <a:spcBef>
                <a:spcPts val="0"/>
              </a:spcBef>
            </a:pPr>
            <a:r>
              <a:rPr lang="en-US" dirty="0">
                <a:effectLst/>
                <a:ea typeface="Calibri" panose="020F0502020204030204" pitchFamily="34" charset="0"/>
                <a:cs typeface="Times New Roman" panose="02020603050405020304" pitchFamily="18" charset="0"/>
              </a:rPr>
              <a:t>Usability		 5</a:t>
            </a:r>
          </a:p>
          <a:p>
            <a:pPr marL="914400" marR="0" indent="457200">
              <a:spcBef>
                <a:spcPts val="0"/>
              </a:spcBef>
            </a:pPr>
            <a:r>
              <a:rPr lang="en-US" dirty="0">
                <a:effectLst/>
                <a:ea typeface="Calibri" panose="020F0502020204030204" pitchFamily="34" charset="0"/>
                <a:cs typeface="Times New Roman" panose="02020603050405020304" pitchFamily="18" charset="0"/>
              </a:rPr>
              <a:t>Affordability		 5</a:t>
            </a:r>
          </a:p>
          <a:p>
            <a:pPr marL="914400" marR="0" indent="457200">
              <a:lnSpc>
                <a:spcPct val="107000"/>
              </a:lnSpc>
              <a:spcBef>
                <a:spcPts val="0"/>
              </a:spcBef>
              <a:spcAft>
                <a:spcPts val="0"/>
              </a:spcAft>
            </a:pPr>
            <a:r>
              <a:rPr lang="en-US" b="1" dirty="0">
                <a:effectLst/>
                <a:ea typeface="Calibri" panose="020F0502020204030204" pitchFamily="34" charset="0"/>
                <a:cs typeface="Times New Roman" panose="02020603050405020304" pitchFamily="18" charset="0"/>
              </a:rPr>
              <a:t>Total (must sum to)     100	</a:t>
            </a:r>
            <a:r>
              <a:rPr lang="en-US" dirty="0">
                <a:effectLst/>
                <a:ea typeface="Calibri" panose="020F0502020204030204" pitchFamily="34" charset="0"/>
                <a:cs typeface="Times New Roman" panose="02020603050405020304" pitchFamily="18" charset="0"/>
              </a:rPr>
              <a:t>			</a:t>
            </a:r>
          </a:p>
        </p:txBody>
      </p:sp>
      <p:sp>
        <p:nvSpPr>
          <p:cNvPr id="5" name="TextBox 4">
            <a:extLst>
              <a:ext uri="{FF2B5EF4-FFF2-40B4-BE49-F238E27FC236}">
                <a16:creationId xmlns:a16="http://schemas.microsoft.com/office/drawing/2014/main" id="{CDBFA58A-5388-BB72-73DF-50009FA90290}"/>
              </a:ext>
            </a:extLst>
          </p:cNvPr>
          <p:cNvSpPr txBox="1"/>
          <p:nvPr/>
        </p:nvSpPr>
        <p:spPr>
          <a:xfrm>
            <a:off x="309797" y="4716607"/>
            <a:ext cx="5718747" cy="203132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When assessing the existing network, identifying baseline measures is an important activity.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When determining </a:t>
            </a:r>
            <a:r>
              <a:rPr kumimoji="0" lang="en-US" sz="1800" b="1" i="0" u="none" strike="noStrike" kern="1200" cap="none" spc="0" normalizeH="0" baseline="0" noProof="0">
                <a:ln>
                  <a:noFill/>
                </a:ln>
                <a:solidFill>
                  <a:prstClr val="black"/>
                </a:solidFill>
                <a:effectLst/>
                <a:uLnTx/>
                <a:uFillTx/>
                <a:latin typeface="Aptos" panose="02110004020202020204"/>
                <a:ea typeface="+mn-ea"/>
                <a:cs typeface="+mn-cs"/>
              </a:rPr>
              <a:t>network utilization</a:t>
            </a: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 (current traffic volume relative to the maximum volume the network can handle), it is best to collect data at different times day to identify when the network is most and least busy</a:t>
            </a:r>
            <a:endParaRPr lang="en-US" dirty="0"/>
          </a:p>
        </p:txBody>
      </p:sp>
      <p:pic>
        <p:nvPicPr>
          <p:cNvPr id="7" name="Picture 6" descr="Figure 10-7 illustrates percent utilization measures taken at 1, 2, 3, 4, and 5 pm as bars in a horizontal bar chart. The measures indicate that network utilization was highest at 2 and 3 pm.&#10;">
            <a:extLst>
              <a:ext uri="{FF2B5EF4-FFF2-40B4-BE49-F238E27FC236}">
                <a16:creationId xmlns:a16="http://schemas.microsoft.com/office/drawing/2014/main" id="{2F305D3C-F6C7-B427-6051-4CF9923CE1D7}"/>
              </a:ext>
            </a:extLst>
          </p:cNvPr>
          <p:cNvPicPr>
            <a:picLocks noChangeAspect="1"/>
          </p:cNvPicPr>
          <p:nvPr/>
        </p:nvPicPr>
        <p:blipFill>
          <a:blip r:embed="rId4"/>
          <a:stretch>
            <a:fillRect/>
          </a:stretch>
        </p:blipFill>
        <p:spPr>
          <a:xfrm>
            <a:off x="6686480" y="4181000"/>
            <a:ext cx="4200508" cy="2542252"/>
          </a:xfrm>
          <a:prstGeom prst="rect">
            <a:avLst/>
          </a:prstGeom>
        </p:spPr>
      </p:pic>
    </p:spTree>
    <p:extLst>
      <p:ext uri="{BB962C8B-B14F-4D97-AF65-F5344CB8AC3E}">
        <p14:creationId xmlns:p14="http://schemas.microsoft.com/office/powerpoint/2010/main" val="1711136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AB39A9-D893-E33A-EC70-56F2CC60E6B5}"/>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6</a:t>
            </a:fld>
            <a:endParaRPr lang="en-US"/>
          </a:p>
        </p:txBody>
      </p:sp>
      <p:sp>
        <p:nvSpPr>
          <p:cNvPr id="2" name="Title 1">
            <a:extLst>
              <a:ext uri="{FF2B5EF4-FFF2-40B4-BE49-F238E27FC236}">
                <a16:creationId xmlns:a16="http://schemas.microsoft.com/office/drawing/2014/main" id="{1F3B5445-BC36-731C-38B2-58243AD62B88}"/>
              </a:ext>
            </a:extLst>
          </p:cNvPr>
          <p:cNvSpPr>
            <a:spLocks noGrp="1"/>
          </p:cNvSpPr>
          <p:nvPr>
            <p:ph type="title"/>
          </p:nvPr>
        </p:nvSpPr>
        <p:spPr/>
        <p:txBody>
          <a:bodyPr/>
          <a:lstStyle/>
          <a:p>
            <a:r>
              <a:rPr lang="en-US" dirty="0"/>
              <a:t>Network Design Best Practices</a:t>
            </a:r>
          </a:p>
        </p:txBody>
      </p:sp>
      <p:sp>
        <p:nvSpPr>
          <p:cNvPr id="4" name="TextBox 3">
            <a:extLst>
              <a:ext uri="{FF2B5EF4-FFF2-40B4-BE49-F238E27FC236}">
                <a16:creationId xmlns:a16="http://schemas.microsoft.com/office/drawing/2014/main" id="{E3D38743-F8E2-7EA5-80E2-7EC8F75FEF14}"/>
              </a:ext>
            </a:extLst>
          </p:cNvPr>
          <p:cNvSpPr txBox="1"/>
          <p:nvPr/>
        </p:nvSpPr>
        <p:spPr>
          <a:xfrm>
            <a:off x="412230" y="1543987"/>
            <a:ext cx="5683770" cy="4732834"/>
          </a:xfrm>
          <a:prstGeom prst="rect">
            <a:avLst/>
          </a:prstGeom>
          <a:noFill/>
        </p:spPr>
        <p:txBody>
          <a:bodyPr wrap="square" rtlCol="0">
            <a:spAutoFit/>
          </a:bodyPr>
          <a:lstStyle/>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Designers should document every step of the design process. At a minimum, documentation should include:</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ea typeface="Calibri" panose="020F0502020204030204" pitchFamily="34" charset="0"/>
                <a:cs typeface="Times New Roman" panose="02020603050405020304" pitchFamily="18" charset="0"/>
              </a:rPr>
              <a:t>Business goals and constraints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ea typeface="Calibri" panose="020F0502020204030204" pitchFamily="34" charset="0"/>
                <a:cs typeface="Times New Roman" panose="02020603050405020304" pitchFamily="18" charset="0"/>
              </a:rPr>
              <a:t>Technical requirements and constraints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ea typeface="Calibri" panose="020F0502020204030204" pitchFamily="34" charset="0"/>
                <a:cs typeface="Times New Roman" panose="02020603050405020304" pitchFamily="18" charset="0"/>
              </a:rPr>
              <a:t>Existing network infrastructure details, including topology diagrams, performance metrics, routing protocols, and equipment lists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800" dirty="0">
                <a:effectLst/>
                <a:ea typeface="Calibri" panose="020F0502020204030204" pitchFamily="34" charset="0"/>
                <a:cs typeface="Times New Roman" panose="02020603050405020304" pitchFamily="18" charset="0"/>
              </a:rPr>
              <a:t>New network details, including logical and physical topology diagrams, IP space allocation, routing protocols, and equipment lists</a:t>
            </a:r>
            <a:endParaRPr lang="en-US" sz="1600" dirty="0">
              <a:effectLst/>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Symbol" panose="05050102010706020507" pitchFamily="18" charset="2"/>
              <a:buChar char=""/>
            </a:pPr>
            <a:r>
              <a:rPr lang="en-US" sz="1800" dirty="0">
                <a:effectLst/>
                <a:ea typeface="Calibri" panose="020F0502020204030204" pitchFamily="34" charset="0"/>
                <a:cs typeface="Times New Roman" panose="02020603050405020304" pitchFamily="18" charset="0"/>
              </a:rPr>
              <a:t>An implementation plan detailing the steps for the installation of new infrastructure, services, and connections</a:t>
            </a:r>
            <a:endParaRPr lang="en-US" sz="1600" dirty="0">
              <a:effectLst/>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ea typeface="Calibri" panose="020F0502020204030204" pitchFamily="34" charset="0"/>
                <a:cs typeface="Times New Roman" panose="02020603050405020304" pitchFamily="18" charset="0"/>
              </a:rPr>
              <a:t>In addition to good documentation, other best practices are frequently identified. </a:t>
            </a:r>
            <a:endParaRPr lang="en-US" sz="1600" dirty="0">
              <a:effectLst/>
              <a:ea typeface="Calibri" panose="020F0502020204030204" pitchFamily="34" charset="0"/>
              <a:cs typeface="Times New Roman" panose="02020603050405020304" pitchFamily="18" charset="0"/>
            </a:endParaRPr>
          </a:p>
        </p:txBody>
      </p:sp>
      <p:pic>
        <p:nvPicPr>
          <p:cNvPr id="6" name="Picture 5" descr="This is a reproduction of Table 10-8 that includes rows for four network design best practices: anticipate the future; build in backup, failover, and resilience; embed security; and standardize everything that can be standardized. Each row includes a description of the best practice.">
            <a:extLst>
              <a:ext uri="{FF2B5EF4-FFF2-40B4-BE49-F238E27FC236}">
                <a16:creationId xmlns:a16="http://schemas.microsoft.com/office/drawing/2014/main" id="{4E2B7D4E-639A-8F23-7393-EF3952C91786}"/>
              </a:ext>
            </a:extLst>
          </p:cNvPr>
          <p:cNvPicPr>
            <a:picLocks noChangeAspect="1"/>
          </p:cNvPicPr>
          <p:nvPr/>
        </p:nvPicPr>
        <p:blipFill>
          <a:blip r:embed="rId2"/>
          <a:stretch>
            <a:fillRect/>
          </a:stretch>
        </p:blipFill>
        <p:spPr>
          <a:xfrm>
            <a:off x="6275258" y="1690688"/>
            <a:ext cx="5789013" cy="4430053"/>
          </a:xfrm>
          <a:prstGeom prst="rect">
            <a:avLst/>
          </a:prstGeom>
        </p:spPr>
      </p:pic>
    </p:spTree>
    <p:extLst>
      <p:ext uri="{BB962C8B-B14F-4D97-AF65-F5344CB8AC3E}">
        <p14:creationId xmlns:p14="http://schemas.microsoft.com/office/powerpoint/2010/main" val="4183860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76FBF8-D1B7-42E6-6C32-FE3176431F35}"/>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7</a:t>
            </a:fld>
            <a:endParaRPr lang="en-US"/>
          </a:p>
        </p:txBody>
      </p:sp>
      <p:sp>
        <p:nvSpPr>
          <p:cNvPr id="2" name="Title 1">
            <a:extLst>
              <a:ext uri="{FF2B5EF4-FFF2-40B4-BE49-F238E27FC236}">
                <a16:creationId xmlns:a16="http://schemas.microsoft.com/office/drawing/2014/main" id="{0FF88413-1B1D-0C72-121F-E9A152DE33DF}"/>
              </a:ext>
            </a:extLst>
          </p:cNvPr>
          <p:cNvSpPr>
            <a:spLocks noGrp="1"/>
          </p:cNvSpPr>
          <p:nvPr>
            <p:ph type="title"/>
          </p:nvPr>
        </p:nvSpPr>
        <p:spPr/>
        <p:txBody>
          <a:bodyPr/>
          <a:lstStyle/>
          <a:p>
            <a:r>
              <a:rPr lang="en-US" dirty="0"/>
              <a:t>Manageability and Network Management</a:t>
            </a:r>
          </a:p>
        </p:txBody>
      </p:sp>
      <p:sp>
        <p:nvSpPr>
          <p:cNvPr id="5" name="TextBox 4">
            <a:extLst>
              <a:ext uri="{FF2B5EF4-FFF2-40B4-BE49-F238E27FC236}">
                <a16:creationId xmlns:a16="http://schemas.microsoft.com/office/drawing/2014/main" id="{BC5980C1-B564-ACA1-B6C1-D1B4997E90CB}"/>
              </a:ext>
            </a:extLst>
          </p:cNvPr>
          <p:cNvSpPr txBox="1"/>
          <p:nvPr/>
        </p:nvSpPr>
        <p:spPr>
          <a:xfrm>
            <a:off x="179882" y="1318906"/>
            <a:ext cx="11639862" cy="646331"/>
          </a:xfrm>
          <a:prstGeom prst="rect">
            <a:avLst/>
          </a:prstGeom>
          <a:noFill/>
        </p:spPr>
        <p:txBody>
          <a:bodyPr wrap="square" rtlCol="0">
            <a:spAutoFit/>
          </a:bodyPr>
          <a:lstStyle/>
          <a:p>
            <a:r>
              <a:rPr lang="en-US" dirty="0"/>
              <a:t>Improved manageability is a common network design goal; </a:t>
            </a:r>
            <a:r>
              <a:rPr lang="en-US" b="1" dirty="0"/>
              <a:t>manageability</a:t>
            </a:r>
            <a:r>
              <a:rPr lang="en-US" dirty="0"/>
              <a:t> refers to the ability to monitor, configure, troubleshoot, and maintain a network of interconnect devices. </a:t>
            </a:r>
          </a:p>
        </p:txBody>
      </p:sp>
      <p:sp>
        <p:nvSpPr>
          <p:cNvPr id="6" name="TextBox 5">
            <a:extLst>
              <a:ext uri="{FF2B5EF4-FFF2-40B4-BE49-F238E27FC236}">
                <a16:creationId xmlns:a16="http://schemas.microsoft.com/office/drawing/2014/main" id="{033E3D14-833E-82AE-1860-08AE289390F7}"/>
              </a:ext>
            </a:extLst>
          </p:cNvPr>
          <p:cNvSpPr txBox="1"/>
          <p:nvPr/>
        </p:nvSpPr>
        <p:spPr>
          <a:xfrm>
            <a:off x="179882" y="1965237"/>
            <a:ext cx="11797259" cy="3139321"/>
          </a:xfrm>
          <a:prstGeom prst="rect">
            <a:avLst/>
          </a:prstGeom>
          <a:noFill/>
        </p:spPr>
        <p:txBody>
          <a:bodyPr wrap="square" rtlCol="0">
            <a:spAutoFit/>
          </a:bodyPr>
          <a:lstStyle/>
          <a:p>
            <a:r>
              <a:rPr lang="en-US" b="1" dirty="0"/>
              <a:t>Network management (NM) </a:t>
            </a:r>
            <a:r>
              <a:rPr lang="en-US" dirty="0"/>
              <a:t>is the process of administering, managing, and operating a network ;it involves configuring, monitoring, and managing a network to ensure interconnectivity among devices and applications and users they support. Several types of NM can be identified:</a:t>
            </a:r>
          </a:p>
          <a:p>
            <a:endParaRPr lang="en-US" dirty="0"/>
          </a:p>
          <a:p>
            <a:pPr marL="285750" indent="-285750">
              <a:buFont typeface="Arial" panose="020B0604020202020204" pitchFamily="34" charset="0"/>
              <a:buChar char="•"/>
            </a:pPr>
            <a:r>
              <a:rPr lang="en-US" b="1" dirty="0"/>
              <a:t>Reactive network management </a:t>
            </a:r>
            <a:r>
              <a:rPr lang="en-US" dirty="0"/>
              <a:t>involves dealing with problems as they arise, without planning for the long run. It is often characterized as “firefighting.”</a:t>
            </a:r>
          </a:p>
          <a:p>
            <a:pPr marL="285750" indent="-285750">
              <a:buFont typeface="Arial" panose="020B0604020202020204" pitchFamily="34" charset="0"/>
              <a:buChar char="•"/>
            </a:pPr>
            <a:r>
              <a:rPr lang="en-US" b="1" dirty="0"/>
              <a:t>Proactive network management </a:t>
            </a:r>
            <a:r>
              <a:rPr lang="en-US" dirty="0"/>
              <a:t>involves assessing network performance during normal operations to identify potential problems and opportunities to optimize performance, and to plan network upgrades.</a:t>
            </a:r>
          </a:p>
          <a:p>
            <a:pPr marL="285750" indent="-285750">
              <a:buFont typeface="Arial" panose="020B0604020202020204" pitchFamily="34" charset="0"/>
              <a:buChar char="•"/>
            </a:pPr>
            <a:r>
              <a:rPr lang="en-US" b="1" dirty="0"/>
              <a:t>Predictive network management </a:t>
            </a:r>
            <a:r>
              <a:rPr lang="en-US" dirty="0"/>
              <a:t>uses telemetry data, predictive analytics, and AI/ML algorithms to anticipate and proactively address problems before they occur. Long-term predictions enable network managers to prepare for future conditions and ways for making the network more resilient.</a:t>
            </a:r>
          </a:p>
        </p:txBody>
      </p:sp>
      <p:sp>
        <p:nvSpPr>
          <p:cNvPr id="3" name="TextBox 2">
            <a:extLst>
              <a:ext uri="{FF2B5EF4-FFF2-40B4-BE49-F238E27FC236}">
                <a16:creationId xmlns:a16="http://schemas.microsoft.com/office/drawing/2014/main" id="{653B4188-AA83-B1F9-6E44-36B00C93B565}"/>
              </a:ext>
            </a:extLst>
          </p:cNvPr>
          <p:cNvSpPr txBox="1"/>
          <p:nvPr/>
        </p:nvSpPr>
        <p:spPr>
          <a:xfrm>
            <a:off x="687520" y="5433020"/>
            <a:ext cx="2533338" cy="923330"/>
          </a:xfrm>
          <a:prstGeom prst="rect">
            <a:avLst/>
          </a:prstGeom>
          <a:noFill/>
        </p:spPr>
        <p:txBody>
          <a:bodyPr wrap="square" rtlCol="0">
            <a:spAutoFit/>
          </a:bodyPr>
          <a:lstStyle/>
          <a:p>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NM is often viewed as a hierarchical collection of activities.</a:t>
            </a:r>
            <a:endParaRPr lang="en-US" dirty="0"/>
          </a:p>
        </p:txBody>
      </p:sp>
      <p:pic>
        <p:nvPicPr>
          <p:cNvPr id="7" name="Picture 6" descr="This is a reproduction of Table 10-9 that includes rows for the five levels of the network management hierarchy: business management, service management, network management, element management, and network element management. Each row includes a column that describes that network management level.">
            <a:extLst>
              <a:ext uri="{FF2B5EF4-FFF2-40B4-BE49-F238E27FC236}">
                <a16:creationId xmlns:a16="http://schemas.microsoft.com/office/drawing/2014/main" id="{DBF576C8-8671-3270-CDB4-32973CC4846B}"/>
              </a:ext>
            </a:extLst>
          </p:cNvPr>
          <p:cNvPicPr>
            <a:picLocks noChangeAspect="1"/>
          </p:cNvPicPr>
          <p:nvPr/>
        </p:nvPicPr>
        <p:blipFill>
          <a:blip r:embed="rId2"/>
          <a:stretch>
            <a:fillRect/>
          </a:stretch>
        </p:blipFill>
        <p:spPr>
          <a:xfrm>
            <a:off x="3746559" y="5046808"/>
            <a:ext cx="5814871" cy="1728745"/>
          </a:xfrm>
          <a:prstGeom prst="rect">
            <a:avLst/>
          </a:prstGeom>
        </p:spPr>
      </p:pic>
    </p:spTree>
    <p:extLst>
      <p:ext uri="{BB962C8B-B14F-4D97-AF65-F5344CB8AC3E}">
        <p14:creationId xmlns:p14="http://schemas.microsoft.com/office/powerpoint/2010/main" val="3322217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3F163CE-579A-B52D-18D8-64D4EAE084E4}"/>
              </a:ext>
              <a:ext uri="{C183D7F6-B498-43B3-948B-1728B52AA6E4}">
                <adec:decorative xmlns:adec="http://schemas.microsoft.com/office/drawing/2017/decorative" val="0"/>
              </a:ext>
            </a:extLst>
          </p:cNvPr>
          <p:cNvSpPr>
            <a:spLocks noGrp="1"/>
          </p:cNvSpPr>
          <p:nvPr>
            <p:ph type="sldNum" sz="quarter" idx="12"/>
          </p:nvPr>
        </p:nvSpPr>
        <p:spPr/>
        <p:txBody>
          <a:bodyPr/>
          <a:lstStyle/>
          <a:p>
            <a:fld id="{115F0C3B-DA3A-4D2E-B414-4F7F0712D523}" type="slidenum">
              <a:rPr lang="en-US" smtClean="0"/>
              <a:t>8</a:t>
            </a:fld>
            <a:endParaRPr lang="en-US"/>
          </a:p>
        </p:txBody>
      </p:sp>
      <p:sp>
        <p:nvSpPr>
          <p:cNvPr id="2" name="Title 1">
            <a:extLst>
              <a:ext uri="{FF2B5EF4-FFF2-40B4-BE49-F238E27FC236}">
                <a16:creationId xmlns:a16="http://schemas.microsoft.com/office/drawing/2014/main" id="{AAA59B49-F780-8C95-3531-92D40C195942}"/>
              </a:ext>
            </a:extLst>
          </p:cNvPr>
          <p:cNvSpPr>
            <a:spLocks noGrp="1"/>
          </p:cNvSpPr>
          <p:nvPr>
            <p:ph type="title"/>
          </p:nvPr>
        </p:nvSpPr>
        <p:spPr/>
        <p:txBody>
          <a:bodyPr/>
          <a:lstStyle/>
          <a:p>
            <a:r>
              <a:rPr lang="en-US" dirty="0"/>
              <a:t>Network Management Architectures &amp; NMSs</a:t>
            </a:r>
          </a:p>
        </p:txBody>
      </p:sp>
      <p:sp>
        <p:nvSpPr>
          <p:cNvPr id="4" name="TextBox 3">
            <a:extLst>
              <a:ext uri="{FF2B5EF4-FFF2-40B4-BE49-F238E27FC236}">
                <a16:creationId xmlns:a16="http://schemas.microsoft.com/office/drawing/2014/main" id="{7190C09C-EF89-0CCE-6ECA-E5395D2EFDA8}"/>
              </a:ext>
            </a:extLst>
          </p:cNvPr>
          <p:cNvSpPr txBox="1"/>
          <p:nvPr/>
        </p:nvSpPr>
        <p:spPr>
          <a:xfrm>
            <a:off x="269824" y="1514007"/>
            <a:ext cx="5095712" cy="3416320"/>
          </a:xfrm>
          <a:prstGeom prst="rect">
            <a:avLst/>
          </a:prstGeom>
          <a:noFill/>
        </p:spPr>
        <p:txBody>
          <a:bodyPr wrap="square" rtlCol="0">
            <a:spAutoFit/>
          </a:bodyPr>
          <a:lstStyle/>
          <a:p>
            <a:r>
              <a:rPr lang="en-US" dirty="0"/>
              <a:t>NM architectures are models and frameworks used to manage and monitor computer networks. </a:t>
            </a:r>
          </a:p>
          <a:p>
            <a:endParaRPr lang="en-US" dirty="0"/>
          </a:p>
          <a:p>
            <a:r>
              <a:rPr lang="en-US" dirty="0"/>
              <a:t>A generic network management architecture has three major components: managed devices, agents, and a network management system (NMS). </a:t>
            </a:r>
          </a:p>
          <a:p>
            <a:endParaRPr lang="en-US" dirty="0"/>
          </a:p>
          <a:p>
            <a:r>
              <a:rPr lang="en-US" dirty="0"/>
              <a:t>Network management protocols that facilitate information exchanges between the NMS and managed devices are sometimes considered a fourth component.  </a:t>
            </a:r>
          </a:p>
        </p:txBody>
      </p:sp>
      <p:sp>
        <p:nvSpPr>
          <p:cNvPr id="9" name="TextBox 8">
            <a:extLst>
              <a:ext uri="{FF2B5EF4-FFF2-40B4-BE49-F238E27FC236}">
                <a16:creationId xmlns:a16="http://schemas.microsoft.com/office/drawing/2014/main" id="{F91F69D5-97FF-4CE6-8364-0A256FB4FA74}"/>
              </a:ext>
              <a:ext uri="{C183D7F6-B498-43B3-948B-1728B52AA6E4}">
                <adec:decorative xmlns:adec="http://schemas.microsoft.com/office/drawing/2017/decorative" val="0"/>
              </a:ext>
            </a:extLst>
          </p:cNvPr>
          <p:cNvSpPr txBox="1"/>
          <p:nvPr/>
        </p:nvSpPr>
        <p:spPr>
          <a:xfrm>
            <a:off x="8319541" y="1755989"/>
            <a:ext cx="3468261" cy="1477328"/>
          </a:xfrm>
          <a:prstGeom prst="rect">
            <a:avLst/>
          </a:prstGeom>
          <a:noFill/>
        </p:spPr>
        <p:txBody>
          <a:bodyPr wrap="square" rtlCol="0">
            <a:spAutoFit/>
          </a:bodyPr>
          <a:lstStyle/>
          <a:p>
            <a:r>
              <a:rPr lang="en-US" dirty="0"/>
              <a:t>A </a:t>
            </a:r>
            <a:r>
              <a:rPr lang="en-US" b="1" dirty="0"/>
              <a:t>network management system (NMS) </a:t>
            </a:r>
            <a:r>
              <a:rPr lang="en-US" dirty="0"/>
              <a:t>is an application or set of applications that is used to monitor, maintain, and optimize a network.</a:t>
            </a:r>
          </a:p>
        </p:txBody>
      </p:sp>
      <p:pic>
        <p:nvPicPr>
          <p:cNvPr id="6" name="Picture 5" descr="Figure 10-9 is depicts the components of a network management hierarchy. It illustrates three managed devices that interact with a network management system. Each managed device includes an agent and a management database.">
            <a:extLst>
              <a:ext uri="{FF2B5EF4-FFF2-40B4-BE49-F238E27FC236}">
                <a16:creationId xmlns:a16="http://schemas.microsoft.com/office/drawing/2014/main" id="{13F0D6A5-FC7F-2905-2C0A-C69A3FDC413E}"/>
              </a:ext>
            </a:extLst>
          </p:cNvPr>
          <p:cNvPicPr>
            <a:picLocks noChangeAspect="1"/>
          </p:cNvPicPr>
          <p:nvPr/>
        </p:nvPicPr>
        <p:blipFill>
          <a:blip r:embed="rId2"/>
          <a:stretch>
            <a:fillRect/>
          </a:stretch>
        </p:blipFill>
        <p:spPr>
          <a:xfrm>
            <a:off x="5483243" y="1414364"/>
            <a:ext cx="2587711" cy="2363157"/>
          </a:xfrm>
          <a:prstGeom prst="rect">
            <a:avLst/>
          </a:prstGeom>
        </p:spPr>
      </p:pic>
      <p:pic>
        <p:nvPicPr>
          <p:cNvPr id="8" name="Picture 7" descr="This is a reproduction of Table 10-10 that includes rows for managed device, agent, and network management system (NMS). Each row includes a column that describes that component of a network management architecture.">
            <a:extLst>
              <a:ext uri="{FF2B5EF4-FFF2-40B4-BE49-F238E27FC236}">
                <a16:creationId xmlns:a16="http://schemas.microsoft.com/office/drawing/2014/main" id="{F8704F6C-8145-D24C-5023-7247612DC83B}"/>
              </a:ext>
            </a:extLst>
          </p:cNvPr>
          <p:cNvPicPr>
            <a:picLocks noChangeAspect="1"/>
          </p:cNvPicPr>
          <p:nvPr/>
        </p:nvPicPr>
        <p:blipFill>
          <a:blip r:embed="rId3"/>
          <a:stretch>
            <a:fillRect/>
          </a:stretch>
        </p:blipFill>
        <p:spPr>
          <a:xfrm>
            <a:off x="5236652" y="3864665"/>
            <a:ext cx="6551150" cy="2123476"/>
          </a:xfrm>
          <a:prstGeom prst="rect">
            <a:avLst/>
          </a:prstGeom>
        </p:spPr>
      </p:pic>
      <p:sp>
        <p:nvSpPr>
          <p:cNvPr id="5" name="TextBox 4">
            <a:extLst>
              <a:ext uri="{FF2B5EF4-FFF2-40B4-BE49-F238E27FC236}">
                <a16:creationId xmlns:a16="http://schemas.microsoft.com/office/drawing/2014/main" id="{345BBF4F-F41E-517B-F264-2798C4868820}"/>
              </a:ext>
            </a:extLst>
          </p:cNvPr>
          <p:cNvSpPr txBox="1"/>
          <p:nvPr/>
        </p:nvSpPr>
        <p:spPr>
          <a:xfrm>
            <a:off x="269824" y="5017471"/>
            <a:ext cx="4966827" cy="1754326"/>
          </a:xfrm>
          <a:prstGeom prst="rect">
            <a:avLst/>
          </a:prstGeom>
          <a:noFill/>
        </p:spPr>
        <p:txBody>
          <a:bodyPr wrap="square" rtlCol="0">
            <a:spAutoFit/>
          </a:bodyPr>
          <a:lstStyle/>
          <a:p>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When network management traffic uses the same circuits as other network traffic, it is considered </a:t>
            </a:r>
            <a:r>
              <a:rPr kumimoji="0" lang="en-US" sz="1800" b="0" i="1" u="none" strike="noStrike" kern="1200" cap="none" spc="0" normalizeH="0" baseline="0" noProof="0">
                <a:ln>
                  <a:noFill/>
                </a:ln>
                <a:solidFill>
                  <a:prstClr val="black"/>
                </a:solidFill>
                <a:effectLst/>
                <a:uLnTx/>
                <a:uFillTx/>
                <a:latin typeface="Aptos" panose="02110004020202020204"/>
                <a:ea typeface="+mn-ea"/>
                <a:cs typeface="+mn-cs"/>
              </a:rPr>
              <a:t>in-band</a:t>
            </a: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 When different circuits are used to carry normal and network management traffic, the network management traffic is considered </a:t>
            </a:r>
            <a:r>
              <a:rPr kumimoji="0" lang="en-US" sz="1800" b="0" i="1" u="none" strike="noStrike" kern="1200" cap="none" spc="0" normalizeH="0" baseline="0" noProof="0">
                <a:ln>
                  <a:noFill/>
                </a:ln>
                <a:solidFill>
                  <a:prstClr val="black"/>
                </a:solidFill>
                <a:effectLst/>
                <a:uLnTx/>
                <a:uFillTx/>
                <a:latin typeface="Aptos" panose="02110004020202020204"/>
                <a:ea typeface="+mn-ea"/>
                <a:cs typeface="+mn-cs"/>
              </a:rPr>
              <a:t>out-of-band</a:t>
            </a:r>
            <a:endParaRPr lang="en-US" dirty="0"/>
          </a:p>
        </p:txBody>
      </p:sp>
    </p:spTree>
    <p:extLst>
      <p:ext uri="{BB962C8B-B14F-4D97-AF65-F5344CB8AC3E}">
        <p14:creationId xmlns:p14="http://schemas.microsoft.com/office/powerpoint/2010/main" val="1886345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91B91-E158-CAA7-4E34-6B934DC6117D}"/>
              </a:ext>
            </a:extLst>
          </p:cNvPr>
          <p:cNvSpPr>
            <a:spLocks noGrp="1"/>
          </p:cNvSpPr>
          <p:nvPr>
            <p:ph type="title"/>
          </p:nvPr>
        </p:nvSpPr>
        <p:spPr/>
        <p:txBody>
          <a:bodyPr/>
          <a:lstStyle/>
          <a:p>
            <a:r>
              <a:rPr lang="en-US" dirty="0"/>
              <a:t>Network Management Protocols</a:t>
            </a:r>
          </a:p>
        </p:txBody>
      </p:sp>
      <p:sp>
        <p:nvSpPr>
          <p:cNvPr id="3" name="Slide Number Placeholder 2">
            <a:extLst>
              <a:ext uri="{FF2B5EF4-FFF2-40B4-BE49-F238E27FC236}">
                <a16:creationId xmlns:a16="http://schemas.microsoft.com/office/drawing/2014/main" id="{0ABD0662-A112-4EF3-D1A8-3EE187104A31}"/>
              </a:ext>
            </a:extLst>
          </p:cNvPr>
          <p:cNvSpPr>
            <a:spLocks noGrp="1"/>
          </p:cNvSpPr>
          <p:nvPr>
            <p:ph type="sldNum" sz="quarter" idx="12"/>
          </p:nvPr>
        </p:nvSpPr>
        <p:spPr/>
        <p:txBody>
          <a:bodyPr/>
          <a:lstStyle/>
          <a:p>
            <a:fld id="{115F0C3B-DA3A-4D2E-B414-4F7F0712D523}" type="slidenum">
              <a:rPr lang="en-US" smtClean="0"/>
              <a:t>9</a:t>
            </a:fld>
            <a:endParaRPr lang="en-US"/>
          </a:p>
        </p:txBody>
      </p:sp>
      <p:sp>
        <p:nvSpPr>
          <p:cNvPr id="4" name="TextBox 3">
            <a:extLst>
              <a:ext uri="{FF2B5EF4-FFF2-40B4-BE49-F238E27FC236}">
                <a16:creationId xmlns:a16="http://schemas.microsoft.com/office/drawing/2014/main" id="{3349E02A-E631-E2DA-5A5A-AE8C20E48BCB}"/>
              </a:ext>
            </a:extLst>
          </p:cNvPr>
          <p:cNvSpPr txBox="1"/>
          <p:nvPr/>
        </p:nvSpPr>
        <p:spPr>
          <a:xfrm>
            <a:off x="637082" y="1461541"/>
            <a:ext cx="10613036" cy="1200329"/>
          </a:xfrm>
          <a:prstGeom prst="rect">
            <a:avLst/>
          </a:prstGeom>
          <a:noFill/>
        </p:spPr>
        <p:txBody>
          <a:bodyPr wrap="square" rtlCol="0">
            <a:spAutoFit/>
          </a:bodyPr>
          <a:lstStyle/>
          <a:p>
            <a:r>
              <a:rPr lang="en-US" i="1" dirty="0"/>
              <a:t>Simple Network Management Protocol (SNMP</a:t>
            </a:r>
            <a:r>
              <a:rPr lang="en-US" dirty="0"/>
              <a:t>) is an Application layer protocol in the TCP/IP protocol stack that is used for monitoring and managing network devices in both LANs and WANs. It is popular because it is easy to install, configure, and use. When used sensibly, SNMP does not place an excessive traffic burden on a network.</a:t>
            </a:r>
          </a:p>
        </p:txBody>
      </p:sp>
      <p:sp>
        <p:nvSpPr>
          <p:cNvPr id="5" name="TextBox 4">
            <a:extLst>
              <a:ext uri="{FF2B5EF4-FFF2-40B4-BE49-F238E27FC236}">
                <a16:creationId xmlns:a16="http://schemas.microsoft.com/office/drawing/2014/main" id="{969A8A0F-6EBA-09C0-245A-77E491F2A6AC}"/>
              </a:ext>
            </a:extLst>
          </p:cNvPr>
          <p:cNvSpPr txBox="1"/>
          <p:nvPr/>
        </p:nvSpPr>
        <p:spPr>
          <a:xfrm>
            <a:off x="637082" y="2855626"/>
            <a:ext cx="10613036" cy="369332"/>
          </a:xfrm>
          <a:prstGeom prst="rect">
            <a:avLst/>
          </a:prstGeom>
          <a:noFill/>
        </p:spPr>
        <p:txBody>
          <a:bodyPr wrap="square" rtlCol="0">
            <a:spAutoFit/>
          </a:bodyPr>
          <a:lstStyle/>
          <a:p>
            <a:r>
              <a:rPr lang="en-US" dirty="0"/>
              <a:t>SNMPv3 is the newest version of SNMP; it includes more robust security features than previous versions.</a:t>
            </a:r>
          </a:p>
        </p:txBody>
      </p:sp>
      <p:sp>
        <p:nvSpPr>
          <p:cNvPr id="6" name="TextBox 5">
            <a:extLst>
              <a:ext uri="{FF2B5EF4-FFF2-40B4-BE49-F238E27FC236}">
                <a16:creationId xmlns:a16="http://schemas.microsoft.com/office/drawing/2014/main" id="{08A775CB-E5AF-E8BE-8D6E-D3C8737448F5}"/>
              </a:ext>
            </a:extLst>
          </p:cNvPr>
          <p:cNvSpPr txBox="1"/>
          <p:nvPr/>
        </p:nvSpPr>
        <p:spPr>
          <a:xfrm>
            <a:off x="637082" y="3418714"/>
            <a:ext cx="10875364" cy="1754326"/>
          </a:xfrm>
          <a:prstGeom prst="rect">
            <a:avLst/>
          </a:prstGeom>
          <a:noFill/>
        </p:spPr>
        <p:txBody>
          <a:bodyPr wrap="square" rtlCol="0">
            <a:spAutoFit/>
          </a:bodyPr>
          <a:lstStyle/>
          <a:p>
            <a:r>
              <a:rPr lang="en-US" i="1" dirty="0"/>
              <a:t>Remote monitoring (RMON) </a:t>
            </a:r>
            <a:r>
              <a:rPr lang="en-US" dirty="0"/>
              <a:t>MIBs were developed in the early 1990s as an SNMP extension for monitoring Data Link and Physical layer per-link and per-element statistics in Ethernet networks. RMON agents are often called </a:t>
            </a:r>
            <a:r>
              <a:rPr lang="en-US" i="1" dirty="0"/>
              <a:t>RMON probes</a:t>
            </a:r>
            <a:r>
              <a:rPr lang="en-US" dirty="0"/>
              <a:t>.</a:t>
            </a:r>
          </a:p>
          <a:p>
            <a:endParaRPr lang="en-US" dirty="0"/>
          </a:p>
          <a:p>
            <a:r>
              <a:rPr lang="en-US" dirty="0"/>
              <a:t>The RMON2 standard also includes end-to-end data for applications and services and Network, Transport, and Application layer traffic flow statistics. </a:t>
            </a:r>
          </a:p>
        </p:txBody>
      </p:sp>
      <p:sp>
        <p:nvSpPr>
          <p:cNvPr id="7" name="TextBox 6">
            <a:extLst>
              <a:ext uri="{FF2B5EF4-FFF2-40B4-BE49-F238E27FC236}">
                <a16:creationId xmlns:a16="http://schemas.microsoft.com/office/drawing/2014/main" id="{A2ADC98F-3452-90BB-FFE5-174DD8558468}"/>
              </a:ext>
            </a:extLst>
          </p:cNvPr>
          <p:cNvSpPr txBox="1"/>
          <p:nvPr/>
        </p:nvSpPr>
        <p:spPr>
          <a:xfrm>
            <a:off x="650823" y="5338583"/>
            <a:ext cx="10890354" cy="1200329"/>
          </a:xfrm>
          <a:prstGeom prst="rect">
            <a:avLst/>
          </a:prstGeom>
          <a:noFill/>
        </p:spPr>
        <p:txBody>
          <a:bodyPr wrap="square" rtlCol="0">
            <a:spAutoFit/>
          </a:bodyPr>
          <a:lstStyle/>
          <a:p>
            <a:r>
              <a:rPr lang="en-US" dirty="0"/>
              <a:t>SNMPv3 and RMON2 are supported in most managed devices and NMSs. However, </a:t>
            </a:r>
            <a:r>
              <a:rPr lang="en-US" i="1" dirty="0"/>
              <a:t>streaming telemetry</a:t>
            </a:r>
            <a:r>
              <a:rPr lang="en-US" dirty="0"/>
              <a:t> protocols are also widely supported. </a:t>
            </a:r>
            <a:r>
              <a:rPr lang="en-US" i="1" dirty="0"/>
              <a:t>NETCONF/YANG </a:t>
            </a:r>
            <a:r>
              <a:rPr lang="en-US" dirty="0"/>
              <a:t>(Network Configuration Protocol and the Yet Another Next Generation data modeling language) is a streaming telemetry standard that is supported in managed devices from multiple network infrastructure vendors.</a:t>
            </a:r>
          </a:p>
        </p:txBody>
      </p:sp>
    </p:spTree>
    <p:extLst>
      <p:ext uri="{BB962C8B-B14F-4D97-AF65-F5344CB8AC3E}">
        <p14:creationId xmlns:p14="http://schemas.microsoft.com/office/powerpoint/2010/main" val="34040088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4879</TotalTime>
  <Words>1894</Words>
  <Application>Microsoft Office PowerPoint</Application>
  <PresentationFormat>Widescreen</PresentationFormat>
  <Paragraphs>123</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Aptos</vt:lpstr>
      <vt:lpstr>Aptos Display</vt:lpstr>
      <vt:lpstr>Arial</vt:lpstr>
      <vt:lpstr>Calibri</vt:lpstr>
      <vt:lpstr>Symbol</vt:lpstr>
      <vt:lpstr>Office Theme</vt:lpstr>
      <vt:lpstr>Key Concepts in Chapter 10</vt:lpstr>
      <vt:lpstr>Network Design Realities &amp; Network Lifecycle Models</vt:lpstr>
      <vt:lpstr>Enterprise Architectures &amp; Network Design Steps</vt:lpstr>
      <vt:lpstr>Requirements &amp; Goals</vt:lpstr>
      <vt:lpstr>Tradeoffs and Priorities</vt:lpstr>
      <vt:lpstr>Network Design Best Practices</vt:lpstr>
      <vt:lpstr>Manageability and Network Management</vt:lpstr>
      <vt:lpstr>Network Management Architectures &amp; NMSs</vt:lpstr>
      <vt:lpstr>Network Management Protocols</vt:lpstr>
      <vt:lpstr>FCAPS</vt:lpstr>
      <vt:lpstr>Network Audits</vt:lpstr>
      <vt:lpstr>SDN, UEM and Network Management</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9: Enterprise Network Design and Management</dc:title>
  <dc:creator>Tom Case</dc:creator>
  <cp:lastModifiedBy>Tom Case</cp:lastModifiedBy>
  <cp:revision>9</cp:revision>
  <dcterms:created xsi:type="dcterms:W3CDTF">2024-05-09T17:42:09Z</dcterms:created>
  <dcterms:modified xsi:type="dcterms:W3CDTF">2024-07-20T18:18:09Z</dcterms:modified>
</cp:coreProperties>
</file>