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60" r:id="rId4"/>
    <p:sldId id="261" r:id="rId5"/>
    <p:sldId id="262" r:id="rId6"/>
    <p:sldId id="265" r:id="rId7"/>
    <p:sldId id="267" r:id="rId8"/>
    <p:sldId id="269" r:id="rId9"/>
    <p:sldId id="270" r:id="rId10"/>
    <p:sldId id="272" r:id="rId11"/>
    <p:sldId id="273" r:id="rId12"/>
    <p:sldId id="275" r:id="rId13"/>
    <p:sldId id="277" r:id="rId14"/>
    <p:sldId id="280" r:id="rId15"/>
    <p:sldId id="28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0" autoAdjust="0"/>
    <p:restoredTop sz="94660"/>
  </p:normalViewPr>
  <p:slideViewPr>
    <p:cSldViewPr snapToGrid="0">
      <p:cViewPr varScale="1">
        <p:scale>
          <a:sx n="85" d="100"/>
          <a:sy n="85" d="100"/>
        </p:scale>
        <p:origin x="40" y="4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AB915F-162B-4ED6-AC90-E3969461E419}" type="datetimeFigureOut">
              <a:rPr lang="en-US" smtClean="0"/>
              <a:t>7/20/2024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D34818-3596-444B-8A71-CC80E7EADA55}" type="slidenum">
              <a:rPr lang="en-US" smtClean="0"/>
              <a:t>‹#›</a:t>
            </a:fld>
            <a:endParaRPr lang="en-US"/>
          </a:p>
        </p:txBody>
      </p:sp>
    </p:spTree>
    <p:extLst>
      <p:ext uri="{BB962C8B-B14F-4D97-AF65-F5344CB8AC3E}">
        <p14:creationId xmlns:p14="http://schemas.microsoft.com/office/powerpoint/2010/main" val="992496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ED34818-3596-444B-8A71-CC80E7EADA55}" type="slidenum">
              <a:rPr lang="en-US" smtClean="0"/>
              <a:t>2</a:t>
            </a:fld>
            <a:endParaRPr lang="en-US"/>
          </a:p>
        </p:txBody>
      </p:sp>
    </p:spTree>
    <p:extLst>
      <p:ext uri="{BB962C8B-B14F-4D97-AF65-F5344CB8AC3E}">
        <p14:creationId xmlns:p14="http://schemas.microsoft.com/office/powerpoint/2010/main" val="867461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D1FC2-CCED-592B-A1A7-51445616ED7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E77067-ED57-4566-405D-836F605DE5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15756E-32B2-1876-4376-A93760571A9A}"/>
              </a:ext>
            </a:extLst>
          </p:cNvPr>
          <p:cNvSpPr>
            <a:spLocks noGrp="1"/>
          </p:cNvSpPr>
          <p:nvPr>
            <p:ph type="dt" sz="half" idx="10"/>
          </p:nvPr>
        </p:nvSpPr>
        <p:spPr/>
        <p:txBody>
          <a:bodyPr/>
          <a:lstStyle/>
          <a:p>
            <a:fld id="{AA343419-449C-4BFD-872A-CCA91BC6521B}" type="datetime1">
              <a:rPr lang="en-US" smtClean="0"/>
              <a:t>7/20/2024</a:t>
            </a:fld>
            <a:endParaRPr lang="en-US"/>
          </a:p>
        </p:txBody>
      </p:sp>
      <p:sp>
        <p:nvSpPr>
          <p:cNvPr id="5" name="Footer Placeholder 4">
            <a:extLst>
              <a:ext uri="{FF2B5EF4-FFF2-40B4-BE49-F238E27FC236}">
                <a16:creationId xmlns:a16="http://schemas.microsoft.com/office/drawing/2014/main" id="{16C62C6A-1F2C-9D63-2EB2-9157820082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D93DDC-41F6-1667-B1C7-24654F820987}"/>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575065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29CB9-EA39-2928-5654-9CCB5745DFE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04BDF1-A1E1-FA61-CB97-DEFDB33D3B0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F26395-AC0D-5CC6-4D50-BA41BB23E531}"/>
              </a:ext>
            </a:extLst>
          </p:cNvPr>
          <p:cNvSpPr>
            <a:spLocks noGrp="1"/>
          </p:cNvSpPr>
          <p:nvPr>
            <p:ph type="dt" sz="half" idx="10"/>
          </p:nvPr>
        </p:nvSpPr>
        <p:spPr/>
        <p:txBody>
          <a:bodyPr/>
          <a:lstStyle/>
          <a:p>
            <a:fld id="{728D66E3-5880-4504-A6CB-AF9049EB6F99}" type="datetime1">
              <a:rPr lang="en-US" smtClean="0"/>
              <a:t>7/20/2024</a:t>
            </a:fld>
            <a:endParaRPr lang="en-US"/>
          </a:p>
        </p:txBody>
      </p:sp>
      <p:sp>
        <p:nvSpPr>
          <p:cNvPr id="5" name="Footer Placeholder 4">
            <a:extLst>
              <a:ext uri="{FF2B5EF4-FFF2-40B4-BE49-F238E27FC236}">
                <a16:creationId xmlns:a16="http://schemas.microsoft.com/office/drawing/2014/main" id="{5F9A61FC-0B69-356C-1968-8EC7E34DF2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C3CC2-2987-B347-CCF8-7859DBEE6719}"/>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2940977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145BE0-789D-5198-12DF-FABCACB3CBB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695CBA-F8D1-CBE5-C28D-78A69F905C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C41EC5-DB79-C8E2-FF67-A259619988C5}"/>
              </a:ext>
            </a:extLst>
          </p:cNvPr>
          <p:cNvSpPr>
            <a:spLocks noGrp="1"/>
          </p:cNvSpPr>
          <p:nvPr>
            <p:ph type="dt" sz="half" idx="10"/>
          </p:nvPr>
        </p:nvSpPr>
        <p:spPr/>
        <p:txBody>
          <a:bodyPr/>
          <a:lstStyle/>
          <a:p>
            <a:fld id="{97C4DCA3-C56B-40EA-9FD4-5390630F5E87}" type="datetime1">
              <a:rPr lang="en-US" smtClean="0"/>
              <a:t>7/20/2024</a:t>
            </a:fld>
            <a:endParaRPr lang="en-US"/>
          </a:p>
        </p:txBody>
      </p:sp>
      <p:sp>
        <p:nvSpPr>
          <p:cNvPr id="5" name="Footer Placeholder 4">
            <a:extLst>
              <a:ext uri="{FF2B5EF4-FFF2-40B4-BE49-F238E27FC236}">
                <a16:creationId xmlns:a16="http://schemas.microsoft.com/office/drawing/2014/main" id="{FD58D96A-070B-2061-6A1E-E5CD5C7873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F92D4F-04E1-54D3-E978-315FB24AEE32}"/>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3816006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3C829-91A5-D9CA-6D6B-D00B9F308C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D0E39A-798A-04AF-E866-FDA42F1218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3D33F2-BA0B-7516-771B-FE79591C17BC}"/>
              </a:ext>
            </a:extLst>
          </p:cNvPr>
          <p:cNvSpPr>
            <a:spLocks noGrp="1"/>
          </p:cNvSpPr>
          <p:nvPr>
            <p:ph type="dt" sz="half" idx="10"/>
          </p:nvPr>
        </p:nvSpPr>
        <p:spPr/>
        <p:txBody>
          <a:bodyPr/>
          <a:lstStyle/>
          <a:p>
            <a:fld id="{9A996711-E813-45CA-87A2-10605C0D0CAF}" type="datetime1">
              <a:rPr lang="en-US" smtClean="0"/>
              <a:t>7/20/2024</a:t>
            </a:fld>
            <a:endParaRPr lang="en-US"/>
          </a:p>
        </p:txBody>
      </p:sp>
      <p:sp>
        <p:nvSpPr>
          <p:cNvPr id="5" name="Footer Placeholder 4">
            <a:extLst>
              <a:ext uri="{FF2B5EF4-FFF2-40B4-BE49-F238E27FC236}">
                <a16:creationId xmlns:a16="http://schemas.microsoft.com/office/drawing/2014/main" id="{AE835B9A-4C52-6860-2BFA-416BCD348B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14DF04-BD9C-6EE3-C1A5-F0E517BC5D32}"/>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2672606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2857C-6A5B-08ED-E650-484747B63D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0335D7C-F1E6-68AD-1242-55075924805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85E0AEA-84BB-559A-D0DF-B360125AC4F2}"/>
              </a:ext>
            </a:extLst>
          </p:cNvPr>
          <p:cNvSpPr>
            <a:spLocks noGrp="1"/>
          </p:cNvSpPr>
          <p:nvPr>
            <p:ph type="dt" sz="half" idx="10"/>
          </p:nvPr>
        </p:nvSpPr>
        <p:spPr/>
        <p:txBody>
          <a:bodyPr/>
          <a:lstStyle/>
          <a:p>
            <a:fld id="{7D5E0A98-45C9-45CA-ACE4-A48D87A0BFDE}" type="datetime1">
              <a:rPr lang="en-US" smtClean="0"/>
              <a:t>7/20/2024</a:t>
            </a:fld>
            <a:endParaRPr lang="en-US"/>
          </a:p>
        </p:txBody>
      </p:sp>
      <p:sp>
        <p:nvSpPr>
          <p:cNvPr id="5" name="Footer Placeholder 4">
            <a:extLst>
              <a:ext uri="{FF2B5EF4-FFF2-40B4-BE49-F238E27FC236}">
                <a16:creationId xmlns:a16="http://schemas.microsoft.com/office/drawing/2014/main" id="{0D99A2EA-A02E-7CC0-79A2-4BF7621679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BD1CC9-6BEC-EC93-AE16-5027A3DB1E6B}"/>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3667328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AFA89C-A601-DEE0-3B3D-751432564AF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B576CAD-17A3-74C5-58BA-250352688E9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52F4C4E-CB8D-78C1-1365-325C55C7726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20D9C8E-0092-0A35-06A3-A331322531E3}"/>
              </a:ext>
            </a:extLst>
          </p:cNvPr>
          <p:cNvSpPr>
            <a:spLocks noGrp="1"/>
          </p:cNvSpPr>
          <p:nvPr>
            <p:ph type="dt" sz="half" idx="10"/>
          </p:nvPr>
        </p:nvSpPr>
        <p:spPr/>
        <p:txBody>
          <a:bodyPr/>
          <a:lstStyle/>
          <a:p>
            <a:fld id="{57FEB16B-6B6F-4CD9-9A34-DC9B68536CC4}" type="datetime1">
              <a:rPr lang="en-US" smtClean="0"/>
              <a:t>7/20/2024</a:t>
            </a:fld>
            <a:endParaRPr lang="en-US"/>
          </a:p>
        </p:txBody>
      </p:sp>
      <p:sp>
        <p:nvSpPr>
          <p:cNvPr id="6" name="Footer Placeholder 5">
            <a:extLst>
              <a:ext uri="{FF2B5EF4-FFF2-40B4-BE49-F238E27FC236}">
                <a16:creationId xmlns:a16="http://schemas.microsoft.com/office/drawing/2014/main" id="{FAFB7DAC-9F85-26F7-A4C7-C32892C485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8EA717-D8EF-2009-A040-F44EF83F0C4B}"/>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90495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6B37B-1630-9DCB-754F-809598942D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2BC982-5111-8465-9598-7C69DA20ED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971734-C5EB-32D9-8C31-B66C9AA5822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D8339ED-63B8-EEDF-BF75-CCB3BD0D3C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2D9809-28B8-9F2D-871D-8FB1BA12636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7278E23-2DE7-A8F4-FE49-97C97EF6E9DE}"/>
              </a:ext>
            </a:extLst>
          </p:cNvPr>
          <p:cNvSpPr>
            <a:spLocks noGrp="1"/>
          </p:cNvSpPr>
          <p:nvPr>
            <p:ph type="dt" sz="half" idx="10"/>
          </p:nvPr>
        </p:nvSpPr>
        <p:spPr/>
        <p:txBody>
          <a:bodyPr/>
          <a:lstStyle/>
          <a:p>
            <a:fld id="{017FBB8E-4C8C-41F4-BC55-5A95CB10442F}" type="datetime1">
              <a:rPr lang="en-US" smtClean="0"/>
              <a:t>7/20/2024</a:t>
            </a:fld>
            <a:endParaRPr lang="en-US"/>
          </a:p>
        </p:txBody>
      </p:sp>
      <p:sp>
        <p:nvSpPr>
          <p:cNvPr id="8" name="Footer Placeholder 7">
            <a:extLst>
              <a:ext uri="{FF2B5EF4-FFF2-40B4-BE49-F238E27FC236}">
                <a16:creationId xmlns:a16="http://schemas.microsoft.com/office/drawing/2014/main" id="{22E79416-6F66-C52E-A7E5-DCEB8397A34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760C60F-9DC3-1736-7FD8-BBBDF9E2F55A}"/>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336326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955DF-0BD3-51AA-8473-70B520C53E1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5E7256-41A7-3DDC-5675-03DA068DBCB7}"/>
              </a:ext>
            </a:extLst>
          </p:cNvPr>
          <p:cNvSpPr>
            <a:spLocks noGrp="1"/>
          </p:cNvSpPr>
          <p:nvPr>
            <p:ph type="dt" sz="half" idx="10"/>
          </p:nvPr>
        </p:nvSpPr>
        <p:spPr/>
        <p:txBody>
          <a:bodyPr/>
          <a:lstStyle/>
          <a:p>
            <a:fld id="{D430C220-4BA6-44E6-A702-5C88A3A88E90}" type="datetime1">
              <a:rPr lang="en-US" smtClean="0"/>
              <a:t>7/20/2024</a:t>
            </a:fld>
            <a:endParaRPr lang="en-US"/>
          </a:p>
        </p:txBody>
      </p:sp>
      <p:sp>
        <p:nvSpPr>
          <p:cNvPr id="4" name="Footer Placeholder 3">
            <a:extLst>
              <a:ext uri="{FF2B5EF4-FFF2-40B4-BE49-F238E27FC236}">
                <a16:creationId xmlns:a16="http://schemas.microsoft.com/office/drawing/2014/main" id="{362740E0-E709-1AAF-5190-631C283217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C01C71-6DBE-7275-90E8-2583F8329482}"/>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2024388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B2A727F-88C6-3E33-6B4B-FB5D78BF7D6C}"/>
              </a:ext>
            </a:extLst>
          </p:cNvPr>
          <p:cNvSpPr>
            <a:spLocks noGrp="1"/>
          </p:cNvSpPr>
          <p:nvPr>
            <p:ph type="dt" sz="half" idx="10"/>
          </p:nvPr>
        </p:nvSpPr>
        <p:spPr/>
        <p:txBody>
          <a:bodyPr/>
          <a:lstStyle/>
          <a:p>
            <a:fld id="{7AFF8EBC-A881-43BA-8BF6-BCE69B2103A6}" type="datetime1">
              <a:rPr lang="en-US" smtClean="0"/>
              <a:t>7/20/2024</a:t>
            </a:fld>
            <a:endParaRPr lang="en-US"/>
          </a:p>
        </p:txBody>
      </p:sp>
      <p:sp>
        <p:nvSpPr>
          <p:cNvPr id="3" name="Footer Placeholder 2">
            <a:extLst>
              <a:ext uri="{FF2B5EF4-FFF2-40B4-BE49-F238E27FC236}">
                <a16:creationId xmlns:a16="http://schemas.microsoft.com/office/drawing/2014/main" id="{C98097A0-323F-1959-6022-DF6A4063E6B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014CF1F-45F0-337C-AC0E-5F20BCFE55AD}"/>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3454516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17AA6-6AF4-CA89-45D0-E9A204AB81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9BAF28C-7BDE-2997-5EFB-26D53C09FD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06B0BC1-5470-EBC3-7058-BD5FB1096A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EDFF17-2FDE-F7A6-1D1C-059B693091DB}"/>
              </a:ext>
            </a:extLst>
          </p:cNvPr>
          <p:cNvSpPr>
            <a:spLocks noGrp="1"/>
          </p:cNvSpPr>
          <p:nvPr>
            <p:ph type="dt" sz="half" idx="10"/>
          </p:nvPr>
        </p:nvSpPr>
        <p:spPr/>
        <p:txBody>
          <a:bodyPr/>
          <a:lstStyle/>
          <a:p>
            <a:fld id="{BFF58109-FC78-4103-894E-C969E7189390}" type="datetime1">
              <a:rPr lang="en-US" smtClean="0"/>
              <a:t>7/20/2024</a:t>
            </a:fld>
            <a:endParaRPr lang="en-US"/>
          </a:p>
        </p:txBody>
      </p:sp>
      <p:sp>
        <p:nvSpPr>
          <p:cNvPr id="6" name="Footer Placeholder 5">
            <a:extLst>
              <a:ext uri="{FF2B5EF4-FFF2-40B4-BE49-F238E27FC236}">
                <a16:creationId xmlns:a16="http://schemas.microsoft.com/office/drawing/2014/main" id="{0EF1BB0C-5FA2-1D24-E956-1A7D7D6FB4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8CF1A8-997E-A95F-1100-B61423B96694}"/>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3553844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12A03-58DB-A89B-F869-4C096A8835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A59ACC7-32FC-106C-CD89-E56D968163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997C9F0-7D6E-1223-189E-A62FBC4B7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22935A-BF11-CE57-277B-AB2DB1101584}"/>
              </a:ext>
            </a:extLst>
          </p:cNvPr>
          <p:cNvSpPr>
            <a:spLocks noGrp="1"/>
          </p:cNvSpPr>
          <p:nvPr>
            <p:ph type="dt" sz="half" idx="10"/>
          </p:nvPr>
        </p:nvSpPr>
        <p:spPr/>
        <p:txBody>
          <a:bodyPr/>
          <a:lstStyle/>
          <a:p>
            <a:fld id="{D51C59E1-2055-4055-8853-5D3C83F411D5}" type="datetime1">
              <a:rPr lang="en-US" smtClean="0"/>
              <a:t>7/20/2024</a:t>
            </a:fld>
            <a:endParaRPr lang="en-US"/>
          </a:p>
        </p:txBody>
      </p:sp>
      <p:sp>
        <p:nvSpPr>
          <p:cNvPr id="6" name="Footer Placeholder 5">
            <a:extLst>
              <a:ext uri="{FF2B5EF4-FFF2-40B4-BE49-F238E27FC236}">
                <a16:creationId xmlns:a16="http://schemas.microsoft.com/office/drawing/2014/main" id="{D9E9F1AC-F8F9-4082-103A-7D4E07A9B5C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A8CC1B-A52B-1FAF-140E-A4573A6A4896}"/>
              </a:ext>
            </a:extLst>
          </p:cNvPr>
          <p:cNvSpPr>
            <a:spLocks noGrp="1"/>
          </p:cNvSpPr>
          <p:nvPr>
            <p:ph type="sldNum" sz="quarter" idx="12"/>
          </p:nvPr>
        </p:nvSpPr>
        <p:spPr/>
        <p:txBody>
          <a:bodyPr/>
          <a:lstStyle/>
          <a:p>
            <a:fld id="{907021AA-C11F-4E64-BAC7-89E5525F5EF2}" type="slidenum">
              <a:rPr lang="en-US" smtClean="0"/>
              <a:t>‹#›</a:t>
            </a:fld>
            <a:endParaRPr lang="en-US"/>
          </a:p>
        </p:txBody>
      </p:sp>
    </p:spTree>
    <p:extLst>
      <p:ext uri="{BB962C8B-B14F-4D97-AF65-F5344CB8AC3E}">
        <p14:creationId xmlns:p14="http://schemas.microsoft.com/office/powerpoint/2010/main" val="15000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3A6C87-A293-9A3C-C31F-52D9A2B06B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D380BE-07B1-247A-8FE5-1BF90FFB9F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89783D-972A-FEEC-92C9-2443C3DC66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C78E3BD-DA5A-433B-984F-9473EABE719B}" type="datetime1">
              <a:rPr lang="en-US" smtClean="0"/>
              <a:t>7/20/2024</a:t>
            </a:fld>
            <a:endParaRPr lang="en-US"/>
          </a:p>
        </p:txBody>
      </p:sp>
      <p:sp>
        <p:nvSpPr>
          <p:cNvPr id="5" name="Footer Placeholder 4">
            <a:extLst>
              <a:ext uri="{FF2B5EF4-FFF2-40B4-BE49-F238E27FC236}">
                <a16:creationId xmlns:a16="http://schemas.microsoft.com/office/drawing/2014/main" id="{24D14368-FE52-1E35-EB25-EA92AC3D95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B728E39-1A9F-FB40-14DB-D7993C1CC5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7021AA-C11F-4E64-BAC7-89E5525F5EF2}" type="slidenum">
              <a:rPr lang="en-US" smtClean="0"/>
              <a:t>‹#›</a:t>
            </a:fld>
            <a:endParaRPr lang="en-US"/>
          </a:p>
        </p:txBody>
      </p:sp>
    </p:spTree>
    <p:extLst>
      <p:ext uri="{BB962C8B-B14F-4D97-AF65-F5344CB8AC3E}">
        <p14:creationId xmlns:p14="http://schemas.microsoft.com/office/powerpoint/2010/main" val="256960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11</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9AACBC-8112-5E34-A911-2C0F4C51BE3C}"/>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10</a:t>
            </a:fld>
            <a:endParaRPr lang="en-US"/>
          </a:p>
        </p:txBody>
      </p:sp>
      <p:sp>
        <p:nvSpPr>
          <p:cNvPr id="2" name="Title 1">
            <a:extLst>
              <a:ext uri="{FF2B5EF4-FFF2-40B4-BE49-F238E27FC236}">
                <a16:creationId xmlns:a16="http://schemas.microsoft.com/office/drawing/2014/main" id="{803F4883-90FD-588A-816B-C29668D7EC3B}"/>
              </a:ext>
            </a:extLst>
          </p:cNvPr>
          <p:cNvSpPr>
            <a:spLocks noGrp="1"/>
          </p:cNvSpPr>
          <p:nvPr>
            <p:ph type="title"/>
          </p:nvPr>
        </p:nvSpPr>
        <p:spPr/>
        <p:txBody>
          <a:bodyPr/>
          <a:lstStyle/>
          <a:p>
            <a:r>
              <a:rPr lang="en-US" dirty="0"/>
              <a:t>DMZ networks</a:t>
            </a:r>
          </a:p>
        </p:txBody>
      </p:sp>
      <p:sp>
        <p:nvSpPr>
          <p:cNvPr id="4" name="TextBox 3">
            <a:extLst>
              <a:ext uri="{FF2B5EF4-FFF2-40B4-BE49-F238E27FC236}">
                <a16:creationId xmlns:a16="http://schemas.microsoft.com/office/drawing/2014/main" id="{BA7CEBDF-E124-A603-0379-B6B79F05CD62}"/>
              </a:ext>
            </a:extLst>
          </p:cNvPr>
          <p:cNvSpPr txBox="1"/>
          <p:nvPr/>
        </p:nvSpPr>
        <p:spPr>
          <a:xfrm>
            <a:off x="327454" y="1513703"/>
            <a:ext cx="6048632" cy="4524315"/>
          </a:xfrm>
          <a:prstGeom prst="rect">
            <a:avLst/>
          </a:prstGeom>
          <a:noFill/>
        </p:spPr>
        <p:txBody>
          <a:bodyPr wrap="square" rtlCol="0">
            <a:spAutoFit/>
          </a:bodyPr>
          <a:lstStyle/>
          <a:p>
            <a:r>
              <a:rPr lang="en-US" dirty="0"/>
              <a:t>A </a:t>
            </a:r>
            <a:r>
              <a:rPr lang="en-US" b="1" dirty="0"/>
              <a:t>DMZ network </a:t>
            </a:r>
            <a:r>
              <a:rPr lang="en-US" dirty="0"/>
              <a:t>(or “demilitarized zone”) functions as a subnetwork that contains an organization’s exposed, outward-facing network services, such as web servers, email servers, and DNS servers. </a:t>
            </a:r>
          </a:p>
          <a:p>
            <a:endParaRPr lang="en-US" dirty="0"/>
          </a:p>
          <a:p>
            <a:r>
              <a:rPr lang="en-US" dirty="0"/>
              <a:t>From a cybersecurity perspective, a DMZ network is a perimeter network that protects an organization’s internal network from untrusted traffic from the public Internet; it adds an extra layer of security to the internal network’s perimeter.</a:t>
            </a:r>
          </a:p>
          <a:p>
            <a:endParaRPr lang="en-US" dirty="0"/>
          </a:p>
          <a:p>
            <a:r>
              <a:rPr lang="en-US" dirty="0"/>
              <a:t>A DMZ sits between the public Internet and corporate networks, usually between two firewalls; when properly configured, the DMZ makes it more difficult for an attacker to gain direct access to an organization’s internal networks via the Internet. </a:t>
            </a:r>
          </a:p>
        </p:txBody>
      </p:sp>
      <p:pic>
        <p:nvPicPr>
          <p:cNvPr id="6" name="Picture 5" descr="Figure 11-14 illustrates that a DMZ is protected from the public Internet by a firewall. A second firewall isolates the DMZ from the private network. It shows a web server, DNS server, proxy server, email server and honeypot between the two firewalls in the DMZ network.">
            <a:extLst>
              <a:ext uri="{FF2B5EF4-FFF2-40B4-BE49-F238E27FC236}">
                <a16:creationId xmlns:a16="http://schemas.microsoft.com/office/drawing/2014/main" id="{41BFB424-3E68-8D06-ED59-06E757E105CB}"/>
              </a:ext>
            </a:extLst>
          </p:cNvPr>
          <p:cNvPicPr>
            <a:picLocks noChangeAspect="1"/>
          </p:cNvPicPr>
          <p:nvPr/>
        </p:nvPicPr>
        <p:blipFill>
          <a:blip r:embed="rId2"/>
          <a:stretch>
            <a:fillRect/>
          </a:stretch>
        </p:blipFill>
        <p:spPr>
          <a:xfrm>
            <a:off x="6521996" y="1318981"/>
            <a:ext cx="5193878" cy="3329410"/>
          </a:xfrm>
          <a:prstGeom prst="rect">
            <a:avLst/>
          </a:prstGeom>
        </p:spPr>
      </p:pic>
      <p:sp>
        <p:nvSpPr>
          <p:cNvPr id="7" name="TextBox 6">
            <a:extLst>
              <a:ext uri="{FF2B5EF4-FFF2-40B4-BE49-F238E27FC236}">
                <a16:creationId xmlns:a16="http://schemas.microsoft.com/office/drawing/2014/main" id="{3651F92A-419B-7AD7-4349-0A36D48875A5}"/>
              </a:ext>
            </a:extLst>
          </p:cNvPr>
          <p:cNvSpPr txBox="1"/>
          <p:nvPr/>
        </p:nvSpPr>
        <p:spPr>
          <a:xfrm>
            <a:off x="6482235" y="4824007"/>
            <a:ext cx="5233639" cy="1754326"/>
          </a:xfrm>
          <a:prstGeom prst="rect">
            <a:avLst/>
          </a:prstGeom>
          <a:noFill/>
        </p:spPr>
        <p:txBody>
          <a:bodyPr wrap="square" rtlCol="0">
            <a:spAutoFit/>
          </a:bodyPr>
          <a:lstStyle/>
          <a:p>
            <a:r>
              <a:rPr lang="en-US" dirty="0"/>
              <a:t>A DMZ may also include a honeypot. A </a:t>
            </a:r>
            <a:r>
              <a:rPr lang="en-US" b="1" dirty="0"/>
              <a:t>honeypot</a:t>
            </a:r>
            <a:r>
              <a:rPr lang="en-US" dirty="0"/>
              <a:t> is a fake attack target designed to lure attackers away from legitimate network assets and attack targets. Like hunting decoys, it mimics real targets, such as servers or databases; security personnel are alerted when honeypots are accessed. </a:t>
            </a:r>
          </a:p>
        </p:txBody>
      </p:sp>
    </p:spTree>
    <p:extLst>
      <p:ext uri="{BB962C8B-B14F-4D97-AF65-F5344CB8AC3E}">
        <p14:creationId xmlns:p14="http://schemas.microsoft.com/office/powerpoint/2010/main" val="2849056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87D16C2-B34A-FF24-6246-54EEE5AB7F82}"/>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11</a:t>
            </a:fld>
            <a:endParaRPr lang="en-US"/>
          </a:p>
        </p:txBody>
      </p:sp>
      <p:sp>
        <p:nvSpPr>
          <p:cNvPr id="2" name="Title 1">
            <a:extLst>
              <a:ext uri="{FF2B5EF4-FFF2-40B4-BE49-F238E27FC236}">
                <a16:creationId xmlns:a16="http://schemas.microsoft.com/office/drawing/2014/main" id="{055EC2DF-3C87-FAEB-7FD6-B52924F5219F}"/>
              </a:ext>
            </a:extLst>
          </p:cNvPr>
          <p:cNvSpPr>
            <a:spLocks noGrp="1"/>
          </p:cNvSpPr>
          <p:nvPr>
            <p:ph type="title"/>
          </p:nvPr>
        </p:nvSpPr>
        <p:spPr/>
        <p:txBody>
          <a:bodyPr/>
          <a:lstStyle/>
          <a:p>
            <a:r>
              <a:rPr lang="en-US" dirty="0"/>
              <a:t>IDS, IPS, and UTM Systems</a:t>
            </a:r>
          </a:p>
        </p:txBody>
      </p:sp>
      <p:sp>
        <p:nvSpPr>
          <p:cNvPr id="4" name="TextBox 3">
            <a:extLst>
              <a:ext uri="{FF2B5EF4-FFF2-40B4-BE49-F238E27FC236}">
                <a16:creationId xmlns:a16="http://schemas.microsoft.com/office/drawing/2014/main" id="{E63F243B-6E34-2C9C-E64F-8581A48F45B3}"/>
              </a:ext>
            </a:extLst>
          </p:cNvPr>
          <p:cNvSpPr txBox="1"/>
          <p:nvPr/>
        </p:nvSpPr>
        <p:spPr>
          <a:xfrm>
            <a:off x="308919" y="1443841"/>
            <a:ext cx="6814751" cy="3970318"/>
          </a:xfrm>
          <a:prstGeom prst="rect">
            <a:avLst/>
          </a:prstGeom>
          <a:noFill/>
        </p:spPr>
        <p:txBody>
          <a:bodyPr wrap="square" rtlCol="0">
            <a:spAutoFit/>
          </a:bodyPr>
          <a:lstStyle/>
          <a:p>
            <a:r>
              <a:rPr lang="en-US" dirty="0"/>
              <a:t>An </a:t>
            </a:r>
            <a:r>
              <a:rPr lang="en-US" b="1" dirty="0"/>
              <a:t>intrusion detection system (IDS) </a:t>
            </a:r>
            <a:r>
              <a:rPr lang="en-US" dirty="0"/>
              <a:t>functions as an alarm system that detects suspicious network activity and alerts security personnel that an attack may be underway; it may be a single device, or a collection of activity sensors/monitors located at different points in the network. </a:t>
            </a:r>
          </a:p>
          <a:p>
            <a:endParaRPr lang="en-US" dirty="0"/>
          </a:p>
          <a:p>
            <a:r>
              <a:rPr lang="en-US" dirty="0"/>
              <a:t>An IDS is typically deployed inside an organization’s perimeter firewall to monitor suspect network behavior involving network equipment or assets.</a:t>
            </a:r>
          </a:p>
          <a:p>
            <a:endParaRPr lang="en-US" dirty="0"/>
          </a:p>
          <a:p>
            <a:r>
              <a:rPr lang="en-US" dirty="0"/>
              <a:t>Like an IDS, an </a:t>
            </a:r>
            <a:r>
              <a:rPr lang="en-US" b="1" dirty="0"/>
              <a:t>intrusion prevention system (IPS) </a:t>
            </a:r>
            <a:r>
              <a:rPr lang="en-US" dirty="0"/>
              <a:t>performs intrusion detection and alerts security personnel but is configured to take immediate action without a network administrator’s direct intervention.</a:t>
            </a:r>
          </a:p>
        </p:txBody>
      </p:sp>
      <p:pic>
        <p:nvPicPr>
          <p:cNvPr id="7" name="Picture 6" descr="Figure 11-15 illustrates the difference between an IDS and IPS. If the network is breached and the attacker succeeds in reaching an internal switch, the IDS would alert network personnel. An IPS, however, would prevent an intruder from reaching the switch.">
            <a:extLst>
              <a:ext uri="{FF2B5EF4-FFF2-40B4-BE49-F238E27FC236}">
                <a16:creationId xmlns:a16="http://schemas.microsoft.com/office/drawing/2014/main" id="{5BD81EBB-F341-03AF-844B-BA0CE55F0CA2}"/>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320080" y="1307916"/>
            <a:ext cx="4403038" cy="2732641"/>
          </a:xfrm>
          <a:prstGeom prst="rect">
            <a:avLst/>
          </a:prstGeom>
        </p:spPr>
      </p:pic>
      <p:sp>
        <p:nvSpPr>
          <p:cNvPr id="5" name="TextBox 4">
            <a:extLst>
              <a:ext uri="{FF2B5EF4-FFF2-40B4-BE49-F238E27FC236}">
                <a16:creationId xmlns:a16="http://schemas.microsoft.com/office/drawing/2014/main" id="{80E8E7B5-651C-DCD2-002D-EE65ED639824}"/>
              </a:ext>
              <a:ext uri="{C183D7F6-B498-43B3-948B-1728B52AA6E4}">
                <adec:decorative xmlns:adec="http://schemas.microsoft.com/office/drawing/2017/decorative" val="0"/>
              </a:ext>
            </a:extLst>
          </p:cNvPr>
          <p:cNvSpPr txBox="1"/>
          <p:nvPr/>
        </p:nvSpPr>
        <p:spPr>
          <a:xfrm>
            <a:off x="376881" y="5433020"/>
            <a:ext cx="6141308" cy="923330"/>
          </a:xfrm>
          <a:prstGeom prst="rect">
            <a:avLst/>
          </a:prstGeom>
          <a:noFill/>
        </p:spPr>
        <p:txBody>
          <a:bodyPr wrap="square" rtlCol="0">
            <a:spAutoFit/>
          </a:bodyPr>
          <a:lstStyle/>
          <a:p>
            <a:r>
              <a:rPr lang="en-US" b="1" dirty="0"/>
              <a:t>Unified threat management (UTM</a:t>
            </a:r>
            <a:r>
              <a:rPr lang="en-US" dirty="0"/>
              <a:t>) </a:t>
            </a:r>
            <a:r>
              <a:rPr lang="en-US" b="1" dirty="0"/>
              <a:t>systems </a:t>
            </a:r>
            <a:r>
              <a:rPr lang="en-US" dirty="0"/>
              <a:t>combine the IDS and IPS capabilities in a single security device. These are common in secure access service edge (SASE) systems. </a:t>
            </a:r>
          </a:p>
        </p:txBody>
      </p:sp>
      <p:pic>
        <p:nvPicPr>
          <p:cNvPr id="9" name="Picture 8" descr="Figure 11-16 illustrates that a UTM firewall includes combines IPS, VPN monitoring, email security, data loss prevention, web content filtering, and antimalware capabilities to protect a corporate network from unwanted Internet traffic.">
            <a:extLst>
              <a:ext uri="{FF2B5EF4-FFF2-40B4-BE49-F238E27FC236}">
                <a16:creationId xmlns:a16="http://schemas.microsoft.com/office/drawing/2014/main" id="{5E042845-DF80-2324-6888-1C81C7E3956F}"/>
              </a:ext>
            </a:extLst>
          </p:cNvPr>
          <p:cNvPicPr>
            <a:picLocks noChangeAspect="1"/>
          </p:cNvPicPr>
          <p:nvPr/>
        </p:nvPicPr>
        <p:blipFill>
          <a:blip r:embed="rId3"/>
          <a:stretch>
            <a:fillRect/>
          </a:stretch>
        </p:blipFill>
        <p:spPr>
          <a:xfrm>
            <a:off x="8272849" y="4114157"/>
            <a:ext cx="2316892" cy="2487754"/>
          </a:xfrm>
          <a:prstGeom prst="rect">
            <a:avLst/>
          </a:prstGeom>
        </p:spPr>
      </p:pic>
    </p:spTree>
    <p:extLst>
      <p:ext uri="{BB962C8B-B14F-4D97-AF65-F5344CB8AC3E}">
        <p14:creationId xmlns:p14="http://schemas.microsoft.com/office/powerpoint/2010/main" val="1003805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962133E-CC87-C392-F7A3-8275ABAF2366}"/>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12</a:t>
            </a:fld>
            <a:endParaRPr lang="en-US"/>
          </a:p>
        </p:txBody>
      </p:sp>
      <p:sp>
        <p:nvSpPr>
          <p:cNvPr id="2" name="Title 1">
            <a:extLst>
              <a:ext uri="{FF2B5EF4-FFF2-40B4-BE49-F238E27FC236}">
                <a16:creationId xmlns:a16="http://schemas.microsoft.com/office/drawing/2014/main" id="{ABCC0BCC-962E-0784-9E9E-EC5700BED740}"/>
              </a:ext>
            </a:extLst>
          </p:cNvPr>
          <p:cNvSpPr>
            <a:spLocks noGrp="1"/>
          </p:cNvSpPr>
          <p:nvPr>
            <p:ph type="title"/>
          </p:nvPr>
        </p:nvSpPr>
        <p:spPr/>
        <p:txBody>
          <a:bodyPr>
            <a:normAutofit/>
          </a:bodyPr>
          <a:lstStyle/>
          <a:p>
            <a:r>
              <a:rPr lang="en-US" sz="3600" dirty="0"/>
              <a:t>Internal Network Security</a:t>
            </a:r>
          </a:p>
        </p:txBody>
      </p:sp>
      <p:sp>
        <p:nvSpPr>
          <p:cNvPr id="6" name="TextBox 5">
            <a:extLst>
              <a:ext uri="{FF2B5EF4-FFF2-40B4-BE49-F238E27FC236}">
                <a16:creationId xmlns:a16="http://schemas.microsoft.com/office/drawing/2014/main" id="{8783170E-8C46-DEF4-2951-FB202579A676}"/>
              </a:ext>
            </a:extLst>
          </p:cNvPr>
          <p:cNvSpPr txBox="1"/>
          <p:nvPr/>
        </p:nvSpPr>
        <p:spPr>
          <a:xfrm>
            <a:off x="160637" y="1451890"/>
            <a:ext cx="5474043" cy="5219955"/>
          </a:xfrm>
          <a:prstGeom prst="rect">
            <a:avLst/>
          </a:prstGeom>
          <a:noFill/>
        </p:spPr>
        <p:txBody>
          <a:bodyPr wrap="square" rtlCol="0">
            <a:sp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Insiders can pose internal network threats; this is why attackers </a:t>
            </a:r>
            <a:r>
              <a:rPr lang="en-US" dirty="0">
                <a:latin typeface="Calibri" panose="020F0502020204030204" pitchFamily="34" charset="0"/>
                <a:ea typeface="Calibri" panose="020F0502020204030204" pitchFamily="34" charset="0"/>
                <a:cs typeface="Times New Roman" panose="02020603050405020304" pitchFamily="18" charset="0"/>
              </a:rPr>
              <a:t>are interested in compromising user credentials and posing as valid users to access the network. </a:t>
            </a:r>
            <a:r>
              <a:rPr lang="en-US" sz="1800" dirty="0">
                <a:effectLst/>
                <a:latin typeface="Calibri" panose="020F0502020204030204" pitchFamily="34" charset="0"/>
                <a:ea typeface="Calibri" panose="020F0502020204030204" pitchFamily="34" charset="0"/>
                <a:cs typeface="Times New Roman" panose="02020603050405020304" pitchFamily="18" charset="0"/>
              </a:rPr>
              <a:t>Examples of insider threats include: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ourier New" panose="02070309020205020404" pitchFamily="49" charset="0"/>
              <a:buChar char="o"/>
            </a:pPr>
            <a:r>
              <a:rPr lang="en-US" sz="1800" i="1" dirty="0">
                <a:effectLst/>
                <a:latin typeface="Calibri" panose="020F0502020204030204" pitchFamily="34" charset="0"/>
                <a:ea typeface="Calibri" panose="020F0502020204030204" pitchFamily="34" charset="0"/>
                <a:cs typeface="Times New Roman" panose="02020603050405020304" pitchFamily="18" charset="0"/>
              </a:rPr>
              <a:t>Fraud</a:t>
            </a: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when an insider steals, modifies, or deletes data for deceptive or illegal purposes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ourier New" panose="02070309020205020404" pitchFamily="49" charset="0"/>
              <a:buChar char="o"/>
            </a:pPr>
            <a:r>
              <a:rPr lang="en-US" sz="1800" i="1" dirty="0">
                <a:effectLst/>
                <a:latin typeface="Calibri" panose="020F0502020204030204" pitchFamily="34" charset="0"/>
                <a:ea typeface="Calibri" panose="020F0502020204030204" pitchFamily="34" charset="0"/>
                <a:cs typeface="Times New Roman" panose="02020603050405020304" pitchFamily="18" charset="0"/>
              </a:rPr>
              <a:t>Sabotage</a:t>
            </a: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when an insider uses their legitimate access to damage or destroy network systems or data</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Courier New" panose="02070309020205020404" pitchFamily="49" charset="0"/>
              <a:buChar char="o"/>
            </a:pPr>
            <a:r>
              <a:rPr lang="en-US" sz="1800" i="1" dirty="0">
                <a:effectLst/>
                <a:latin typeface="Calibri" panose="020F0502020204030204" pitchFamily="34" charset="0"/>
                <a:ea typeface="Calibri" panose="020F0502020204030204" pitchFamily="34" charset="0"/>
                <a:cs typeface="Times New Roman" panose="02020603050405020304" pitchFamily="18" charset="0"/>
              </a:rPr>
              <a:t>Espionage/spying</a:t>
            </a: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when an insider uses the internal network to monitor business operations or steal company data or information for someone else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Courier New" panose="02070309020205020404" pitchFamily="49" charset="0"/>
              <a:buChar char="o"/>
            </a:pPr>
            <a:r>
              <a:rPr lang="en-US" sz="1800" i="1" dirty="0">
                <a:effectLst/>
                <a:latin typeface="Calibri" panose="020F0502020204030204" pitchFamily="34" charset="0"/>
                <a:ea typeface="Calibri" panose="020F0502020204030204" pitchFamily="34" charset="0"/>
                <a:cs typeface="Times New Roman" panose="02020603050405020304" pitchFamily="18" charset="0"/>
              </a:rPr>
              <a:t>Intellectual property theft</a:t>
            </a: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when an insider steals an organization’s patents, inventions, designs, etc., for a competitor or to sell to others.</a:t>
            </a:r>
          </a:p>
        </p:txBody>
      </p:sp>
      <p:pic>
        <p:nvPicPr>
          <p:cNvPr id="8" name="Picture 7" descr="This is a reproduction of Table 11-13 that identifies examples of internal network security controls. It includes rows for multifactor authentication, authentication logs, session monitoring and recording, IDS and IPS, network segmentation, least privilege access, and endpoint privilege management. Each row includes a description of that internal network security control.">
            <a:extLst>
              <a:ext uri="{FF2B5EF4-FFF2-40B4-BE49-F238E27FC236}">
                <a16:creationId xmlns:a16="http://schemas.microsoft.com/office/drawing/2014/main" id="{441FFADD-109E-B706-2E17-79565EC3E7CC}"/>
              </a:ext>
            </a:extLst>
          </p:cNvPr>
          <p:cNvPicPr>
            <a:picLocks noChangeAspect="1"/>
          </p:cNvPicPr>
          <p:nvPr/>
        </p:nvPicPr>
        <p:blipFill>
          <a:blip r:embed="rId2"/>
          <a:stretch>
            <a:fillRect/>
          </a:stretch>
        </p:blipFill>
        <p:spPr>
          <a:xfrm>
            <a:off x="6070328" y="69069"/>
            <a:ext cx="5961035" cy="4907823"/>
          </a:xfrm>
          <a:prstGeom prst="rect">
            <a:avLst/>
          </a:prstGeom>
        </p:spPr>
      </p:pic>
      <p:sp>
        <p:nvSpPr>
          <p:cNvPr id="4" name="TextBox 3">
            <a:extLst>
              <a:ext uri="{FF2B5EF4-FFF2-40B4-BE49-F238E27FC236}">
                <a16:creationId xmlns:a16="http://schemas.microsoft.com/office/drawing/2014/main" id="{06B5A36D-A1A9-8313-4673-B1D2FD74EE82}"/>
              </a:ext>
            </a:extLst>
          </p:cNvPr>
          <p:cNvSpPr txBox="1"/>
          <p:nvPr/>
        </p:nvSpPr>
        <p:spPr>
          <a:xfrm>
            <a:off x="5831174" y="5164111"/>
            <a:ext cx="6200189"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Advanced persistent threats (APTs)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are major internal threats; APTs are attacks that go undetected for prolonged periods of time. Data theft may not occur until weeks or months after the original network breach. APTs have increased  the importance of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lateral movement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security controls.</a:t>
            </a:r>
          </a:p>
        </p:txBody>
      </p:sp>
    </p:spTree>
    <p:extLst>
      <p:ext uri="{BB962C8B-B14F-4D97-AF65-F5344CB8AC3E}">
        <p14:creationId xmlns:p14="http://schemas.microsoft.com/office/powerpoint/2010/main" val="1906372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BDA6377-3155-5037-1188-9AE92B304D9A}"/>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13</a:t>
            </a:fld>
            <a:endParaRPr lang="en-US"/>
          </a:p>
        </p:txBody>
      </p:sp>
      <p:sp>
        <p:nvSpPr>
          <p:cNvPr id="2" name="Title 1">
            <a:extLst>
              <a:ext uri="{FF2B5EF4-FFF2-40B4-BE49-F238E27FC236}">
                <a16:creationId xmlns:a16="http://schemas.microsoft.com/office/drawing/2014/main" id="{CF9FA04A-8780-777D-48DB-B685B388D4D0}"/>
              </a:ext>
            </a:extLst>
          </p:cNvPr>
          <p:cNvSpPr>
            <a:spLocks noGrp="1"/>
          </p:cNvSpPr>
          <p:nvPr>
            <p:ph type="title"/>
          </p:nvPr>
        </p:nvSpPr>
        <p:spPr/>
        <p:txBody>
          <a:bodyPr>
            <a:normAutofit/>
          </a:bodyPr>
          <a:lstStyle/>
          <a:p>
            <a:r>
              <a:rPr lang="en-US" sz="3600" dirty="0"/>
              <a:t>Cryptography</a:t>
            </a:r>
          </a:p>
        </p:txBody>
      </p:sp>
      <p:sp>
        <p:nvSpPr>
          <p:cNvPr id="4" name="TextBox 3">
            <a:extLst>
              <a:ext uri="{FF2B5EF4-FFF2-40B4-BE49-F238E27FC236}">
                <a16:creationId xmlns:a16="http://schemas.microsoft.com/office/drawing/2014/main" id="{81ABF2DB-CEC2-6157-AB73-6E8BBD839068}"/>
              </a:ext>
            </a:extLst>
          </p:cNvPr>
          <p:cNvSpPr txBox="1"/>
          <p:nvPr/>
        </p:nvSpPr>
        <p:spPr>
          <a:xfrm>
            <a:off x="161844" y="1464527"/>
            <a:ext cx="11665395" cy="369332"/>
          </a:xfrm>
          <a:prstGeom prst="rect">
            <a:avLst/>
          </a:prstGeom>
          <a:noFill/>
        </p:spPr>
        <p:txBody>
          <a:bodyPr wrap="square" rtlCol="0">
            <a:spAutoFit/>
          </a:bodyPr>
          <a:lstStyle/>
          <a:p>
            <a:r>
              <a:rPr lang="en-US" dirty="0"/>
              <a:t>Encryption is pervasive within enterprise networks to protect </a:t>
            </a:r>
            <a:r>
              <a:rPr lang="en-US" i="1" dirty="0"/>
              <a:t>data in motion (DIM) </a:t>
            </a:r>
            <a:r>
              <a:rPr lang="en-US" dirty="0"/>
              <a:t>and </a:t>
            </a:r>
            <a:r>
              <a:rPr lang="en-US" i="1" dirty="0"/>
              <a:t>data at rest (DAR)</a:t>
            </a:r>
            <a:r>
              <a:rPr lang="en-US" dirty="0"/>
              <a:t>.</a:t>
            </a:r>
            <a:r>
              <a:rPr lang="en-US" i="1" dirty="0"/>
              <a:t> </a:t>
            </a:r>
          </a:p>
        </p:txBody>
      </p:sp>
      <p:sp>
        <p:nvSpPr>
          <p:cNvPr id="5" name="TextBox 4">
            <a:extLst>
              <a:ext uri="{FF2B5EF4-FFF2-40B4-BE49-F238E27FC236}">
                <a16:creationId xmlns:a16="http://schemas.microsoft.com/office/drawing/2014/main" id="{D8486B77-FF76-79D0-6E84-2D79C8265323}"/>
              </a:ext>
            </a:extLst>
          </p:cNvPr>
          <p:cNvSpPr txBox="1"/>
          <p:nvPr/>
        </p:nvSpPr>
        <p:spPr>
          <a:xfrm>
            <a:off x="161845" y="2032686"/>
            <a:ext cx="11875258" cy="646331"/>
          </a:xfrm>
          <a:prstGeom prst="rect">
            <a:avLst/>
          </a:prstGeom>
          <a:noFill/>
        </p:spPr>
        <p:txBody>
          <a:bodyPr wrap="square" rtlCol="0">
            <a:spAutoFit/>
          </a:bodyPr>
          <a:lstStyle/>
          <a:p>
            <a:r>
              <a:rPr lang="en-US" b="1" dirty="0"/>
              <a:t>Encryption</a:t>
            </a:r>
            <a:r>
              <a:rPr lang="en-US" dirty="0"/>
              <a:t> refers to the process of disguising data or information to hide its true meaning from anyone not authorized to see it; sophisticated mathematical algorithms are used to encode the data into an unintelligible form.</a:t>
            </a:r>
          </a:p>
        </p:txBody>
      </p:sp>
      <p:sp>
        <p:nvSpPr>
          <p:cNvPr id="6" name="TextBox 5">
            <a:extLst>
              <a:ext uri="{FF2B5EF4-FFF2-40B4-BE49-F238E27FC236}">
                <a16:creationId xmlns:a16="http://schemas.microsoft.com/office/drawing/2014/main" id="{B3684A80-7936-E641-72FA-46A3F885699F}"/>
              </a:ext>
            </a:extLst>
          </p:cNvPr>
          <p:cNvSpPr txBox="1"/>
          <p:nvPr/>
        </p:nvSpPr>
        <p:spPr>
          <a:xfrm>
            <a:off x="161844" y="2877844"/>
            <a:ext cx="11717861" cy="923330"/>
          </a:xfrm>
          <a:prstGeom prst="rect">
            <a:avLst/>
          </a:prstGeom>
          <a:noFill/>
        </p:spPr>
        <p:txBody>
          <a:bodyPr wrap="square" rtlCol="0">
            <a:spAutoFit/>
          </a:bodyPr>
          <a:lstStyle/>
          <a:p>
            <a:r>
              <a:rPr lang="en-US" dirty="0"/>
              <a:t>The science of encrypting and decrypting information is called </a:t>
            </a:r>
            <a:r>
              <a:rPr lang="en-US" i="1" dirty="0"/>
              <a:t>cryptography</a:t>
            </a:r>
            <a:r>
              <a:rPr lang="en-US" dirty="0"/>
              <a:t>. </a:t>
            </a:r>
            <a:r>
              <a:rPr lang="en-US" i="1" dirty="0"/>
              <a:t>Decryption</a:t>
            </a:r>
            <a:r>
              <a:rPr lang="en-US" dirty="0"/>
              <a:t> is the process of translating encrypted information back to its original form. In computing, unencrypted data is </a:t>
            </a:r>
            <a:r>
              <a:rPr lang="en-US" i="1" dirty="0"/>
              <a:t>plaintext </a:t>
            </a:r>
            <a:r>
              <a:rPr lang="en-US" dirty="0"/>
              <a:t>(</a:t>
            </a:r>
            <a:r>
              <a:rPr lang="en-US" i="1" dirty="0"/>
              <a:t>cleartext</a:t>
            </a:r>
            <a:r>
              <a:rPr lang="en-US" dirty="0"/>
              <a:t>) and encrypted data is </a:t>
            </a:r>
            <a:r>
              <a:rPr lang="en-US" i="1" dirty="0"/>
              <a:t>ciphertext</a:t>
            </a:r>
            <a:r>
              <a:rPr lang="en-US" dirty="0"/>
              <a:t>. </a:t>
            </a:r>
          </a:p>
        </p:txBody>
      </p:sp>
      <p:pic>
        <p:nvPicPr>
          <p:cNvPr id="8" name="Picture 7" descr="Figure 11-17 illustrates cryptography fundaments. From left to right it shows boxes for plaintext, encryption, ciphertext, decryption, and plaintext connected by single headed arrows to the next box on the right.">
            <a:extLst>
              <a:ext uri="{FF2B5EF4-FFF2-40B4-BE49-F238E27FC236}">
                <a16:creationId xmlns:a16="http://schemas.microsoft.com/office/drawing/2014/main" id="{44E8BB4E-A5B7-1060-FCE0-83A5BC81254F}"/>
              </a:ext>
            </a:extLst>
          </p:cNvPr>
          <p:cNvPicPr>
            <a:picLocks noChangeAspect="1"/>
          </p:cNvPicPr>
          <p:nvPr/>
        </p:nvPicPr>
        <p:blipFill>
          <a:blip r:embed="rId2"/>
          <a:stretch>
            <a:fillRect/>
          </a:stretch>
        </p:blipFill>
        <p:spPr>
          <a:xfrm>
            <a:off x="6603167" y="166298"/>
            <a:ext cx="5138993" cy="1251426"/>
          </a:xfrm>
          <a:prstGeom prst="rect">
            <a:avLst/>
          </a:prstGeom>
        </p:spPr>
      </p:pic>
      <p:sp>
        <p:nvSpPr>
          <p:cNvPr id="9" name="TextBox 8">
            <a:extLst>
              <a:ext uri="{FF2B5EF4-FFF2-40B4-BE49-F238E27FC236}">
                <a16:creationId xmlns:a16="http://schemas.microsoft.com/office/drawing/2014/main" id="{E5942198-D142-BF0F-98D1-B1B43F2E68A0}"/>
              </a:ext>
            </a:extLst>
          </p:cNvPr>
          <p:cNvSpPr txBox="1"/>
          <p:nvPr/>
        </p:nvSpPr>
        <p:spPr>
          <a:xfrm>
            <a:off x="161845" y="3934918"/>
            <a:ext cx="1149300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Two major types of encryption algorithms are used in today’s enterprise networks: symmetric and asymmetric.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Symmetric encryption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algorithms use the same key (cipher) to encrypt and decrypt plaintext. Because both sender and receiver are responsible for keeping the shared key secret, symmetric encryption is often called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secret key encryption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t>
            </a:r>
          </a:p>
        </p:txBody>
      </p:sp>
      <p:pic>
        <p:nvPicPr>
          <p:cNvPr id="10" name="Picture 9" descr="Figure 11-18 depicts the symmetric encryption process. Here, a sender's plaintext data is converted to ciphertext by a shared key and then is converted back to plaintext by the shared key.">
            <a:extLst>
              <a:ext uri="{FF2B5EF4-FFF2-40B4-BE49-F238E27FC236}">
                <a16:creationId xmlns:a16="http://schemas.microsoft.com/office/drawing/2014/main" id="{DDC5E420-A50E-C6F6-31C1-365D8B122052}"/>
              </a:ext>
            </a:extLst>
          </p:cNvPr>
          <p:cNvPicPr>
            <a:picLocks noChangeAspect="1"/>
          </p:cNvPicPr>
          <p:nvPr/>
        </p:nvPicPr>
        <p:blipFill>
          <a:blip r:embed="rId3"/>
          <a:stretch>
            <a:fillRect/>
          </a:stretch>
        </p:blipFill>
        <p:spPr>
          <a:xfrm>
            <a:off x="1770987" y="4845159"/>
            <a:ext cx="4832180" cy="1930040"/>
          </a:xfrm>
          <a:prstGeom prst="rect">
            <a:avLst/>
          </a:prstGeom>
        </p:spPr>
      </p:pic>
      <p:sp>
        <p:nvSpPr>
          <p:cNvPr id="11" name="TextBox 10">
            <a:extLst>
              <a:ext uri="{FF2B5EF4-FFF2-40B4-BE49-F238E27FC236}">
                <a16:creationId xmlns:a16="http://schemas.microsoft.com/office/drawing/2014/main" id="{68A80E84-F235-23E2-1D0F-34771A0415FB}"/>
              </a:ext>
            </a:extLst>
          </p:cNvPr>
          <p:cNvSpPr txBox="1"/>
          <p:nvPr/>
        </p:nvSpPr>
        <p:spPr>
          <a:xfrm>
            <a:off x="7007902" y="5135247"/>
            <a:ext cx="4345898" cy="923330"/>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Block ciphers and stream ciphers are different methods of encrypting data with symmetric encryption algorithms.</a:t>
            </a:r>
            <a:endParaRPr lang="en-US" dirty="0"/>
          </a:p>
        </p:txBody>
      </p:sp>
    </p:spTree>
    <p:extLst>
      <p:ext uri="{BB962C8B-B14F-4D97-AF65-F5344CB8AC3E}">
        <p14:creationId xmlns:p14="http://schemas.microsoft.com/office/powerpoint/2010/main" val="2405660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700D84-1ECE-1F0F-E052-9F47D1C50333}"/>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14</a:t>
            </a:fld>
            <a:endParaRPr lang="en-US"/>
          </a:p>
        </p:txBody>
      </p:sp>
      <p:sp>
        <p:nvSpPr>
          <p:cNvPr id="2" name="Title 1">
            <a:extLst>
              <a:ext uri="{FF2B5EF4-FFF2-40B4-BE49-F238E27FC236}">
                <a16:creationId xmlns:a16="http://schemas.microsoft.com/office/drawing/2014/main" id="{92FF0854-BB5E-B4D5-F852-394807F11FDA}"/>
              </a:ext>
            </a:extLst>
          </p:cNvPr>
          <p:cNvSpPr>
            <a:spLocks noGrp="1"/>
          </p:cNvSpPr>
          <p:nvPr>
            <p:ph type="title"/>
          </p:nvPr>
        </p:nvSpPr>
        <p:spPr/>
        <p:txBody>
          <a:bodyPr/>
          <a:lstStyle/>
          <a:p>
            <a:r>
              <a:rPr lang="en-US" dirty="0"/>
              <a:t>Asymmetric Encryption</a:t>
            </a:r>
          </a:p>
        </p:txBody>
      </p:sp>
      <p:sp>
        <p:nvSpPr>
          <p:cNvPr id="4" name="TextBox 3">
            <a:extLst>
              <a:ext uri="{FF2B5EF4-FFF2-40B4-BE49-F238E27FC236}">
                <a16:creationId xmlns:a16="http://schemas.microsoft.com/office/drawing/2014/main" id="{962CEBDC-7194-0157-25A1-4F764D390818}"/>
              </a:ext>
            </a:extLst>
          </p:cNvPr>
          <p:cNvSpPr txBox="1"/>
          <p:nvPr/>
        </p:nvSpPr>
        <p:spPr>
          <a:xfrm>
            <a:off x="336094" y="1420425"/>
            <a:ext cx="6602783" cy="2585323"/>
          </a:xfrm>
          <a:prstGeom prst="rect">
            <a:avLst/>
          </a:prstGeom>
          <a:noFill/>
        </p:spPr>
        <p:txBody>
          <a:bodyPr wrap="square" rtlCol="0">
            <a:spAutoFit/>
          </a:bodyPr>
          <a:lstStyle/>
          <a:p>
            <a:r>
              <a:rPr lang="en-US" b="1" dirty="0"/>
              <a:t>Asymmetric encryption </a:t>
            </a:r>
            <a:r>
              <a:rPr lang="en-US" dirty="0"/>
              <a:t>uses different keys for encryption and decryption; these are mathematically related, but the key used to decrypt ciphertext is not the key used to encrypt the plaintext. </a:t>
            </a:r>
          </a:p>
          <a:p>
            <a:endParaRPr lang="en-US" dirty="0"/>
          </a:p>
          <a:p>
            <a:r>
              <a:rPr lang="en-US" dirty="0"/>
              <a:t>The key used to encrypt plaintext can be called the </a:t>
            </a:r>
            <a:r>
              <a:rPr lang="en-US" i="1" dirty="0"/>
              <a:t>encryption key </a:t>
            </a:r>
            <a:r>
              <a:rPr lang="en-US" dirty="0"/>
              <a:t>and the one used to convert ciphertext back to plaintext can be called the </a:t>
            </a:r>
            <a:r>
              <a:rPr lang="en-US" i="1" dirty="0"/>
              <a:t>decryption key</a:t>
            </a:r>
            <a:r>
              <a:rPr lang="en-US" dirty="0"/>
              <a:t>. The encryption key cannot be used to decrypt the ciphertext; only the decryption key can convert the ciphertext back to its original form.</a:t>
            </a:r>
          </a:p>
        </p:txBody>
      </p:sp>
      <p:sp>
        <p:nvSpPr>
          <p:cNvPr id="5" name="TextBox 4">
            <a:extLst>
              <a:ext uri="{FF2B5EF4-FFF2-40B4-BE49-F238E27FC236}">
                <a16:creationId xmlns:a16="http://schemas.microsoft.com/office/drawing/2014/main" id="{F5A00076-AC64-A3FE-6820-B1FDC2B199D3}"/>
              </a:ext>
            </a:extLst>
          </p:cNvPr>
          <p:cNvSpPr txBox="1"/>
          <p:nvPr/>
        </p:nvSpPr>
        <p:spPr>
          <a:xfrm>
            <a:off x="358347" y="4137718"/>
            <a:ext cx="6437870" cy="923330"/>
          </a:xfrm>
          <a:prstGeom prst="rect">
            <a:avLst/>
          </a:prstGeom>
          <a:noFill/>
        </p:spPr>
        <p:txBody>
          <a:bodyPr wrap="square" rtlCol="0">
            <a:spAutoFit/>
          </a:bodyPr>
          <a:lstStyle/>
          <a:p>
            <a:r>
              <a:rPr lang="en-US" dirty="0"/>
              <a:t>In public-key cryptography, one of the keys is made public (is accessible) and is called the </a:t>
            </a:r>
            <a:r>
              <a:rPr lang="en-US" i="1" dirty="0"/>
              <a:t>public key</a:t>
            </a:r>
            <a:r>
              <a:rPr lang="en-US" dirty="0"/>
              <a:t>. The other key is kept secret and is called the </a:t>
            </a:r>
            <a:r>
              <a:rPr lang="en-US" i="1" dirty="0"/>
              <a:t>private key.</a:t>
            </a:r>
            <a:r>
              <a:rPr lang="en-US" dirty="0"/>
              <a:t> </a:t>
            </a:r>
          </a:p>
        </p:txBody>
      </p:sp>
      <p:pic>
        <p:nvPicPr>
          <p:cNvPr id="7" name="Picture 6" descr="Figure 11-20a illustrates that an encryption key and decryption key are used to encrypt plaintext and decrypt ciphertext in asymmetric encryption. Figure 11-20b shows that in public key encryption, a public key is used to encrypt plaintext and a private key is used to decrypt ciphertext.">
            <a:extLst>
              <a:ext uri="{FF2B5EF4-FFF2-40B4-BE49-F238E27FC236}">
                <a16:creationId xmlns:a16="http://schemas.microsoft.com/office/drawing/2014/main" id="{59B3749B-C942-3414-D02C-42F85C34A30E}"/>
              </a:ext>
            </a:extLst>
          </p:cNvPr>
          <p:cNvPicPr>
            <a:picLocks noChangeAspect="1"/>
          </p:cNvPicPr>
          <p:nvPr/>
        </p:nvPicPr>
        <p:blipFill>
          <a:blip r:embed="rId2"/>
          <a:stretch>
            <a:fillRect/>
          </a:stretch>
        </p:blipFill>
        <p:spPr>
          <a:xfrm>
            <a:off x="7740868" y="274673"/>
            <a:ext cx="4198099" cy="1512284"/>
          </a:xfrm>
          <a:prstGeom prst="rect">
            <a:avLst/>
          </a:prstGeom>
        </p:spPr>
      </p:pic>
      <p:sp>
        <p:nvSpPr>
          <p:cNvPr id="8" name="TextBox 7">
            <a:extLst>
              <a:ext uri="{FF2B5EF4-FFF2-40B4-BE49-F238E27FC236}">
                <a16:creationId xmlns:a16="http://schemas.microsoft.com/office/drawing/2014/main" id="{C29978ED-5129-E114-1EB7-B5CA421334C5}"/>
              </a:ext>
            </a:extLst>
          </p:cNvPr>
          <p:cNvSpPr txBox="1"/>
          <p:nvPr/>
        </p:nvSpPr>
        <p:spPr>
          <a:xfrm>
            <a:off x="358347" y="5061048"/>
            <a:ext cx="6437870" cy="1200329"/>
          </a:xfrm>
          <a:prstGeom prst="rect">
            <a:avLst/>
          </a:prstGeom>
          <a:noFill/>
        </p:spPr>
        <p:txBody>
          <a:bodyPr wrap="square" rtlCol="0">
            <a:spAutoFit/>
          </a:bodyPr>
          <a:lstStyle/>
          <a:p>
            <a:r>
              <a:rPr lang="en-US" dirty="0"/>
              <a:t>A second type of asymmetric encryption uses a sender’s private key to encrypt the plaintext and the sender’s public key to decrypt the ciphertext. This is called </a:t>
            </a:r>
            <a:r>
              <a:rPr lang="en-US" i="1" dirty="0"/>
              <a:t>digital signature encryption.  </a:t>
            </a:r>
            <a:endParaRPr lang="en-US" dirty="0"/>
          </a:p>
        </p:txBody>
      </p:sp>
      <p:pic>
        <p:nvPicPr>
          <p:cNvPr id="10" name="Picture 9" descr="Figure 11-22 illustrates digital signature encryption. Here a private key is used to encrypt plaintext and a public key is used to decrypt ciphertext.">
            <a:extLst>
              <a:ext uri="{FF2B5EF4-FFF2-40B4-BE49-F238E27FC236}">
                <a16:creationId xmlns:a16="http://schemas.microsoft.com/office/drawing/2014/main" id="{FC3D7438-1B8E-2969-BF1B-56B7992B16DD}"/>
              </a:ext>
            </a:extLst>
          </p:cNvPr>
          <p:cNvPicPr>
            <a:picLocks noChangeAspect="1"/>
          </p:cNvPicPr>
          <p:nvPr/>
        </p:nvPicPr>
        <p:blipFill>
          <a:blip r:embed="rId3"/>
          <a:stretch>
            <a:fillRect/>
          </a:stretch>
        </p:blipFill>
        <p:spPr>
          <a:xfrm>
            <a:off x="7669924" y="2113613"/>
            <a:ext cx="4334540" cy="1795985"/>
          </a:xfrm>
          <a:prstGeom prst="rect">
            <a:avLst/>
          </a:prstGeom>
        </p:spPr>
      </p:pic>
      <p:sp>
        <p:nvSpPr>
          <p:cNvPr id="6" name="TextBox 5">
            <a:extLst>
              <a:ext uri="{FF2B5EF4-FFF2-40B4-BE49-F238E27FC236}">
                <a16:creationId xmlns:a16="http://schemas.microsoft.com/office/drawing/2014/main" id="{9D7B9DF0-EF30-4292-C86F-A0F8E1CAD00A}"/>
              </a:ext>
            </a:extLst>
          </p:cNvPr>
          <p:cNvSpPr txBox="1"/>
          <p:nvPr/>
        </p:nvSpPr>
        <p:spPr>
          <a:xfrm>
            <a:off x="6739759" y="4039861"/>
            <a:ext cx="5452241"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Public key infrastructure (PKI)</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refers to tools used to create and manage public keys. PKI implements certificates and keys.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Certificates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enable Internet users to verify the identity of organizations or people they want to communicate with; these are issued by a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certificate authority (CA)</a:t>
            </a:r>
            <a:r>
              <a:rPr lang="en-US" dirty="0">
                <a:solidFill>
                  <a:prstClr val="black"/>
                </a:solidFill>
                <a:latin typeface="Aptos" panose="02110004020202020204"/>
              </a:rPr>
              <a:t>.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Internet Key Exchange (IKE)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a widely used key management protocol standard for exchanging encryption keys over the Internet. </a:t>
            </a:r>
            <a:endParaRPr lang="en-US" dirty="0"/>
          </a:p>
        </p:txBody>
      </p:sp>
    </p:spTree>
    <p:extLst>
      <p:ext uri="{BB962C8B-B14F-4D97-AF65-F5344CB8AC3E}">
        <p14:creationId xmlns:p14="http://schemas.microsoft.com/office/powerpoint/2010/main" val="1264138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5864C7-414D-EE68-0FF3-6CCF337DE373}"/>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15</a:t>
            </a:fld>
            <a:endParaRPr lang="en-US"/>
          </a:p>
        </p:txBody>
      </p:sp>
      <p:sp>
        <p:nvSpPr>
          <p:cNvPr id="2" name="Title 1">
            <a:extLst>
              <a:ext uri="{FF2B5EF4-FFF2-40B4-BE49-F238E27FC236}">
                <a16:creationId xmlns:a16="http://schemas.microsoft.com/office/drawing/2014/main" id="{14F0722C-4927-0103-DF55-4DC0CCE757C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0B51559-F027-5164-7DDF-5BC88EE6E548}"/>
              </a:ext>
            </a:extLst>
          </p:cNvPr>
          <p:cNvSpPr>
            <a:spLocks noGrp="1"/>
          </p:cNvSpPr>
          <p:nvPr>
            <p:ph idx="1"/>
          </p:nvPr>
        </p:nvSpPr>
        <p:spPr/>
        <p:txBody>
          <a:bodyPr>
            <a:normAutofit fontScale="62500" lnSpcReduction="20000"/>
          </a:bodyPr>
          <a:lstStyle/>
          <a:p>
            <a:r>
              <a:rPr lang="en-US" dirty="0"/>
              <a:t>Because enterprise networks have many components and are continually evolving, they can have numerous vulnerabilities and a sizable attack surface.</a:t>
            </a:r>
          </a:p>
          <a:p>
            <a:r>
              <a:rPr lang="en-US" dirty="0"/>
              <a:t>A variety of attacks are common, and businesses have plans and procedures for responding when attacks detected.</a:t>
            </a:r>
          </a:p>
          <a:p>
            <a:r>
              <a:rPr lang="en-US" dirty="0"/>
              <a:t>The CIA triad and business continuity are network security goals.</a:t>
            </a:r>
          </a:p>
          <a:p>
            <a:r>
              <a:rPr lang="en-US" dirty="0"/>
              <a:t>Threat and risk analysis identify network assets that should be protected; these provide guidance for security plans, policies, procedures, and architectures.</a:t>
            </a:r>
          </a:p>
          <a:p>
            <a:r>
              <a:rPr lang="en-US" dirty="0"/>
              <a:t>Zero trust principles and security architectures are gaining traction, but layered defenses and </a:t>
            </a:r>
            <a:r>
              <a:rPr lang="en-US" dirty="0" err="1"/>
              <a:t>DiD</a:t>
            </a:r>
            <a:r>
              <a:rPr lang="en-US" dirty="0"/>
              <a:t> continue to be popular; today, </a:t>
            </a:r>
            <a:r>
              <a:rPr lang="en-US" dirty="0" err="1"/>
              <a:t>DiD</a:t>
            </a:r>
            <a:r>
              <a:rPr lang="en-US" dirty="0"/>
              <a:t> includes a cloud layer.  </a:t>
            </a:r>
          </a:p>
          <a:p>
            <a:r>
              <a:rPr lang="en-US" dirty="0"/>
              <a:t>Physical defenses focus on preventing access to network infrastructure.</a:t>
            </a:r>
          </a:p>
          <a:p>
            <a:r>
              <a:rPr lang="en-US" dirty="0"/>
              <a:t>Routers and firewalls are often configured as perimeter defenses; other perimeter defenses include DMZ networks, IDS, IPS, and UTM systems.</a:t>
            </a:r>
          </a:p>
          <a:p>
            <a:r>
              <a:rPr lang="en-US" dirty="0"/>
              <a:t>Internal networks require protection from insider threats and APT; lateral movement controls are important.</a:t>
            </a:r>
          </a:p>
          <a:p>
            <a:r>
              <a:rPr lang="en-US" dirty="0"/>
              <a:t>Encryption is used to protect both DIM and DAR. Symmetric and asymmetric encryption and PKI are widely used to protect data transfers in enterprise networks.</a:t>
            </a:r>
          </a:p>
          <a:p>
            <a:endParaRPr lang="en-US" dirty="0"/>
          </a:p>
        </p:txBody>
      </p:sp>
    </p:spTree>
    <p:extLst>
      <p:ext uri="{BB962C8B-B14F-4D97-AF65-F5344CB8AC3E}">
        <p14:creationId xmlns:p14="http://schemas.microsoft.com/office/powerpoint/2010/main" val="1622008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0FFD9A-2A01-274F-E516-A1B57D32A82A}"/>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2</a:t>
            </a:fld>
            <a:endParaRPr lang="en-US"/>
          </a:p>
        </p:txBody>
      </p:sp>
      <p:sp>
        <p:nvSpPr>
          <p:cNvPr id="2" name="Title 1">
            <a:extLst>
              <a:ext uri="{FF2B5EF4-FFF2-40B4-BE49-F238E27FC236}">
                <a16:creationId xmlns:a16="http://schemas.microsoft.com/office/drawing/2014/main" id="{E3E24875-FDC5-62E3-FD7A-00CBDBCA642F}"/>
              </a:ext>
            </a:extLst>
          </p:cNvPr>
          <p:cNvSpPr>
            <a:spLocks noGrp="1"/>
          </p:cNvSpPr>
          <p:nvPr>
            <p:ph type="title"/>
          </p:nvPr>
        </p:nvSpPr>
        <p:spPr/>
        <p:txBody>
          <a:bodyPr>
            <a:normAutofit/>
          </a:bodyPr>
          <a:lstStyle/>
          <a:p>
            <a:r>
              <a:rPr lang="en-US" sz="3200" dirty="0"/>
              <a:t>Common Vulnerabilities </a:t>
            </a:r>
            <a:br>
              <a:rPr lang="en-US" sz="3200" dirty="0"/>
            </a:br>
            <a:r>
              <a:rPr lang="en-US" sz="3200" dirty="0"/>
              <a:t>&amp; Attacks</a:t>
            </a:r>
          </a:p>
        </p:txBody>
      </p:sp>
      <p:sp>
        <p:nvSpPr>
          <p:cNvPr id="4" name="TextBox 3">
            <a:extLst>
              <a:ext uri="{FF2B5EF4-FFF2-40B4-BE49-F238E27FC236}">
                <a16:creationId xmlns:a16="http://schemas.microsoft.com/office/drawing/2014/main" id="{630EFC55-949D-ED04-4A0D-014069E2ED53}"/>
              </a:ext>
            </a:extLst>
          </p:cNvPr>
          <p:cNvSpPr txBox="1"/>
          <p:nvPr/>
        </p:nvSpPr>
        <p:spPr>
          <a:xfrm>
            <a:off x="322291" y="1408670"/>
            <a:ext cx="6344180" cy="1200329"/>
          </a:xfrm>
          <a:prstGeom prst="rect">
            <a:avLst/>
          </a:prstGeom>
          <a:noFill/>
        </p:spPr>
        <p:txBody>
          <a:bodyPr wrap="square" rtlCol="0">
            <a:spAutoFit/>
          </a:bodyPr>
          <a:lstStyle/>
          <a:p>
            <a:r>
              <a:rPr lang="en-US" dirty="0"/>
              <a:t>Attackers persistently strive to find and exploit network vulnerabilities; malicious actors sell/buy/share known vulnerabilities on the dark web and are increasingly using AI to develop malware, hacking, and attack tools.</a:t>
            </a:r>
          </a:p>
        </p:txBody>
      </p:sp>
      <p:sp>
        <p:nvSpPr>
          <p:cNvPr id="5" name="TextBox 4">
            <a:extLst>
              <a:ext uri="{FF2B5EF4-FFF2-40B4-BE49-F238E27FC236}">
                <a16:creationId xmlns:a16="http://schemas.microsoft.com/office/drawing/2014/main" id="{64776E3F-8024-7AD7-48A2-7D2107B3B8AD}"/>
              </a:ext>
            </a:extLst>
          </p:cNvPr>
          <p:cNvSpPr txBox="1"/>
          <p:nvPr/>
        </p:nvSpPr>
        <p:spPr>
          <a:xfrm>
            <a:off x="322290" y="2608999"/>
            <a:ext cx="6220614" cy="1200329"/>
          </a:xfrm>
          <a:prstGeom prst="rect">
            <a:avLst/>
          </a:prstGeom>
          <a:noFill/>
        </p:spPr>
        <p:txBody>
          <a:bodyPr wrap="square" rtlCol="0">
            <a:spAutoFit/>
          </a:bodyPr>
          <a:lstStyle/>
          <a:p>
            <a:r>
              <a:rPr lang="en-US" dirty="0"/>
              <a:t>A </a:t>
            </a:r>
            <a:r>
              <a:rPr lang="en-US" b="1" dirty="0"/>
              <a:t>network vulnerability </a:t>
            </a:r>
            <a:r>
              <a:rPr lang="en-US" dirty="0"/>
              <a:t>is a weakness that can be exploited by an attacker; it is an </a:t>
            </a:r>
            <a:r>
              <a:rPr lang="en-US" i="1" dirty="0"/>
              <a:t>attack vector </a:t>
            </a:r>
            <a:r>
              <a:rPr lang="en-US" dirty="0"/>
              <a:t>if it can be used by attackers to infiltrate a network. Attackers often try to exploit multiple attack vectors using many types of attacks.</a:t>
            </a:r>
          </a:p>
        </p:txBody>
      </p:sp>
      <p:pic>
        <p:nvPicPr>
          <p:cNvPr id="8" name="Picture 7" descr="This is a reproduction of Table 11-1 that includes rows for weak passwords, excess access privileges, unsecure backup methods, poor user tracking and SNMP issues. Each row includes a description of that common network vulnerability.">
            <a:extLst>
              <a:ext uri="{FF2B5EF4-FFF2-40B4-BE49-F238E27FC236}">
                <a16:creationId xmlns:a16="http://schemas.microsoft.com/office/drawing/2014/main" id="{64E3EDB3-89CD-C49F-ECD4-DD6D8F8340A4}"/>
              </a:ext>
            </a:extLst>
          </p:cNvPr>
          <p:cNvPicPr>
            <a:picLocks noChangeAspect="1"/>
          </p:cNvPicPr>
          <p:nvPr/>
        </p:nvPicPr>
        <p:blipFill>
          <a:blip r:embed="rId3"/>
          <a:stretch>
            <a:fillRect/>
          </a:stretch>
        </p:blipFill>
        <p:spPr>
          <a:xfrm>
            <a:off x="291654" y="4759224"/>
            <a:ext cx="5353325" cy="1962251"/>
          </a:xfrm>
          <a:prstGeom prst="rect">
            <a:avLst/>
          </a:prstGeom>
        </p:spPr>
      </p:pic>
      <p:pic>
        <p:nvPicPr>
          <p:cNvPr id="7" name="Picture 6" descr="The is a reproduction of Table 11-3 that identifies and describes common enterprise network attacks. It includes rows for malware, phishing, man-in-the-middle, denial of service, botnet, SQL injection, zero-day, and DNS tunneling attacks.">
            <a:extLst>
              <a:ext uri="{FF2B5EF4-FFF2-40B4-BE49-F238E27FC236}">
                <a16:creationId xmlns:a16="http://schemas.microsoft.com/office/drawing/2014/main" id="{675921AC-B921-68EB-49D2-06126B713FA7}"/>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6813030" y="9197"/>
            <a:ext cx="5087316" cy="6482795"/>
          </a:xfrm>
          <a:prstGeom prst="rect">
            <a:avLst/>
          </a:prstGeom>
        </p:spPr>
      </p:pic>
      <p:sp>
        <p:nvSpPr>
          <p:cNvPr id="6" name="TextBox 5">
            <a:extLst>
              <a:ext uri="{FF2B5EF4-FFF2-40B4-BE49-F238E27FC236}">
                <a16:creationId xmlns:a16="http://schemas.microsoft.com/office/drawing/2014/main" id="{88BD409F-6E03-B9B7-514D-28BDED5761B2}"/>
              </a:ext>
            </a:extLst>
          </p:cNvPr>
          <p:cNvSpPr txBox="1"/>
          <p:nvPr/>
        </p:nvSpPr>
        <p:spPr>
          <a:xfrm>
            <a:off x="322290" y="3837209"/>
            <a:ext cx="6276473" cy="923330"/>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network’s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attack surface</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is the totality of all vulnerabilities in connected hardware, software, and services that are accessible to unauthenticated or unauthorized users.</a:t>
            </a:r>
            <a:endParaRPr lang="en-US" dirty="0"/>
          </a:p>
        </p:txBody>
      </p:sp>
    </p:spTree>
    <p:extLst>
      <p:ext uri="{BB962C8B-B14F-4D97-AF65-F5344CB8AC3E}">
        <p14:creationId xmlns:p14="http://schemas.microsoft.com/office/powerpoint/2010/main" val="2277824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D1EE653-A92A-4D59-033E-AB756DFAC347}"/>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3</a:t>
            </a:fld>
            <a:endParaRPr lang="en-US"/>
          </a:p>
        </p:txBody>
      </p:sp>
      <p:sp>
        <p:nvSpPr>
          <p:cNvPr id="2" name="Title 1">
            <a:extLst>
              <a:ext uri="{FF2B5EF4-FFF2-40B4-BE49-F238E27FC236}">
                <a16:creationId xmlns:a16="http://schemas.microsoft.com/office/drawing/2014/main" id="{1C6F4E96-4689-DCE2-7BBB-B7B6B005E617}"/>
              </a:ext>
            </a:extLst>
          </p:cNvPr>
          <p:cNvSpPr>
            <a:spLocks noGrp="1"/>
          </p:cNvSpPr>
          <p:nvPr>
            <p:ph type="title"/>
          </p:nvPr>
        </p:nvSpPr>
        <p:spPr/>
        <p:txBody>
          <a:bodyPr/>
          <a:lstStyle/>
          <a:p>
            <a:r>
              <a:rPr lang="en-US" dirty="0"/>
              <a:t>Attack Responses</a:t>
            </a:r>
          </a:p>
        </p:txBody>
      </p:sp>
      <p:sp>
        <p:nvSpPr>
          <p:cNvPr id="4" name="TextBox 3">
            <a:extLst>
              <a:ext uri="{FF2B5EF4-FFF2-40B4-BE49-F238E27FC236}">
                <a16:creationId xmlns:a16="http://schemas.microsoft.com/office/drawing/2014/main" id="{F738DE78-7574-8C97-B98E-1442B7D34C0E}"/>
              </a:ext>
            </a:extLst>
          </p:cNvPr>
          <p:cNvSpPr txBox="1"/>
          <p:nvPr/>
        </p:nvSpPr>
        <p:spPr>
          <a:xfrm>
            <a:off x="243168" y="1334530"/>
            <a:ext cx="6285048" cy="2031325"/>
          </a:xfrm>
          <a:prstGeom prst="rect">
            <a:avLst/>
          </a:prstGeom>
          <a:noFill/>
        </p:spPr>
        <p:txBody>
          <a:bodyPr wrap="square" rtlCol="0">
            <a:spAutoFit/>
          </a:bodyPr>
          <a:lstStyle/>
          <a:p>
            <a:r>
              <a:rPr lang="en-US" dirty="0"/>
              <a:t>Businesses have plans and procedures for responding to identified cybersecurity attacks, but attackers are often adept at hiding their activities and covering their tracks. </a:t>
            </a:r>
          </a:p>
          <a:p>
            <a:endParaRPr lang="en-US" dirty="0"/>
          </a:p>
          <a:p>
            <a:r>
              <a:rPr lang="en-US" dirty="0"/>
              <a:t>When an attack is detected, the organization’s plans and procedures for stopping them and mitigating their effects are triggered. </a:t>
            </a:r>
          </a:p>
        </p:txBody>
      </p:sp>
      <p:pic>
        <p:nvPicPr>
          <p:cNvPr id="6" name="Picture 5" descr="This is a reproduction of Table 11-4 that describes the sequence of steps used to respond to cybersecurity attacks. The steps are mobilize the incidence response team, identify the type of attack, contain the breach, assess and repair damage, report the attack, communicate with stakeholders, and learn from the experience.">
            <a:extLst>
              <a:ext uri="{FF2B5EF4-FFF2-40B4-BE49-F238E27FC236}">
                <a16:creationId xmlns:a16="http://schemas.microsoft.com/office/drawing/2014/main" id="{881744D5-0470-E8E4-B3BB-334822BEDABD}"/>
              </a:ext>
            </a:extLst>
          </p:cNvPr>
          <p:cNvPicPr>
            <a:picLocks noChangeAspect="1"/>
          </p:cNvPicPr>
          <p:nvPr/>
        </p:nvPicPr>
        <p:blipFill>
          <a:blip r:embed="rId2"/>
          <a:stretch>
            <a:fillRect/>
          </a:stretch>
        </p:blipFill>
        <p:spPr>
          <a:xfrm>
            <a:off x="1285807" y="3075851"/>
            <a:ext cx="5378726" cy="3638737"/>
          </a:xfrm>
          <a:prstGeom prst="rect">
            <a:avLst/>
          </a:prstGeom>
        </p:spPr>
      </p:pic>
      <p:sp>
        <p:nvSpPr>
          <p:cNvPr id="7" name="TextBox 6">
            <a:extLst>
              <a:ext uri="{FF2B5EF4-FFF2-40B4-BE49-F238E27FC236}">
                <a16:creationId xmlns:a16="http://schemas.microsoft.com/office/drawing/2014/main" id="{5167017E-6B62-FF17-AE1B-A0496A287D57}"/>
              </a:ext>
            </a:extLst>
          </p:cNvPr>
          <p:cNvSpPr txBox="1"/>
          <p:nvPr/>
        </p:nvSpPr>
        <p:spPr>
          <a:xfrm>
            <a:off x="6757239" y="982625"/>
            <a:ext cx="5434761" cy="2308324"/>
          </a:xfrm>
          <a:prstGeom prst="rect">
            <a:avLst/>
          </a:prstGeom>
          <a:noFill/>
        </p:spPr>
        <p:txBody>
          <a:bodyPr wrap="square" rtlCol="0">
            <a:spAutoFit/>
          </a:bodyPr>
          <a:lstStyle/>
          <a:p>
            <a:r>
              <a:rPr lang="en-US" dirty="0"/>
              <a:t>Across industries, businesses are increasingly adopting </a:t>
            </a:r>
            <a:r>
              <a:rPr lang="en-US" b="1" dirty="0"/>
              <a:t>security information and event management (SIEM) </a:t>
            </a:r>
            <a:r>
              <a:rPr lang="en-US" dirty="0"/>
              <a:t>technologies and solutions to help incident response teams identify and quickly respond to potential security breaches; these technologies support threat detection and security incident management via the collection and analysis of data about network security events.</a:t>
            </a:r>
          </a:p>
        </p:txBody>
      </p:sp>
      <p:pic>
        <p:nvPicPr>
          <p:cNvPr id="9" name="Picture 8" descr="Figure 11-3 illustrates SIEM architecture. It identifies system inputs, the SIEM system, and system outputs. Inputs include event data and contextual data. The SIEM systems uses the contextual data to filter and interpret the event data to provide analysis, reports, and real-time monitoring outputs.">
            <a:extLst>
              <a:ext uri="{FF2B5EF4-FFF2-40B4-BE49-F238E27FC236}">
                <a16:creationId xmlns:a16="http://schemas.microsoft.com/office/drawing/2014/main" id="{FDA74CEE-7EA6-A323-553C-CC3A6DDE5090}"/>
              </a:ext>
            </a:extLst>
          </p:cNvPr>
          <p:cNvPicPr>
            <a:picLocks noChangeAspect="1"/>
          </p:cNvPicPr>
          <p:nvPr/>
        </p:nvPicPr>
        <p:blipFill>
          <a:blip r:embed="rId3"/>
          <a:stretch>
            <a:fillRect/>
          </a:stretch>
        </p:blipFill>
        <p:spPr>
          <a:xfrm>
            <a:off x="7444480" y="3428999"/>
            <a:ext cx="3129373" cy="3159177"/>
          </a:xfrm>
          <a:prstGeom prst="rect">
            <a:avLst/>
          </a:prstGeom>
        </p:spPr>
      </p:pic>
    </p:spTree>
    <p:extLst>
      <p:ext uri="{BB962C8B-B14F-4D97-AF65-F5344CB8AC3E}">
        <p14:creationId xmlns:p14="http://schemas.microsoft.com/office/powerpoint/2010/main" val="2705225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43A6239-4DEE-7107-6BD3-199F1EA03ED1}"/>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4</a:t>
            </a:fld>
            <a:endParaRPr lang="en-US"/>
          </a:p>
        </p:txBody>
      </p:sp>
      <p:sp>
        <p:nvSpPr>
          <p:cNvPr id="2" name="Title 1">
            <a:extLst>
              <a:ext uri="{FF2B5EF4-FFF2-40B4-BE49-F238E27FC236}">
                <a16:creationId xmlns:a16="http://schemas.microsoft.com/office/drawing/2014/main" id="{C084955D-32D4-CEC6-D9C6-F8F95C1D1C8D}"/>
              </a:ext>
            </a:extLst>
          </p:cNvPr>
          <p:cNvSpPr>
            <a:spLocks noGrp="1"/>
          </p:cNvSpPr>
          <p:nvPr>
            <p:ph type="title"/>
          </p:nvPr>
        </p:nvSpPr>
        <p:spPr/>
        <p:txBody>
          <a:bodyPr>
            <a:normAutofit/>
          </a:bodyPr>
          <a:lstStyle/>
          <a:p>
            <a:r>
              <a:rPr lang="en-US" sz="3600" dirty="0"/>
              <a:t>Network Security Goals, </a:t>
            </a:r>
            <a:br>
              <a:rPr lang="en-US" sz="3600" dirty="0"/>
            </a:br>
            <a:r>
              <a:rPr lang="en-US" sz="3600" dirty="0"/>
              <a:t>Plans and Policies</a:t>
            </a:r>
          </a:p>
        </p:txBody>
      </p:sp>
      <p:sp>
        <p:nvSpPr>
          <p:cNvPr id="4" name="TextBox 3">
            <a:extLst>
              <a:ext uri="{FF2B5EF4-FFF2-40B4-BE49-F238E27FC236}">
                <a16:creationId xmlns:a16="http://schemas.microsoft.com/office/drawing/2014/main" id="{5CE5BF7F-1EED-7CE4-940E-798F02249192}"/>
              </a:ext>
            </a:extLst>
          </p:cNvPr>
          <p:cNvSpPr txBox="1"/>
          <p:nvPr/>
        </p:nvSpPr>
        <p:spPr>
          <a:xfrm>
            <a:off x="107015" y="1492162"/>
            <a:ext cx="5846164" cy="923330"/>
          </a:xfrm>
          <a:prstGeom prst="rect">
            <a:avLst/>
          </a:prstGeom>
          <a:noFill/>
        </p:spPr>
        <p:txBody>
          <a:bodyPr wrap="square" rtlCol="0">
            <a:spAutoFit/>
          </a:bodyPr>
          <a:lstStyle/>
          <a:p>
            <a:r>
              <a:rPr lang="en-US" i="1" dirty="0"/>
              <a:t>Confidentiality</a:t>
            </a:r>
            <a:r>
              <a:rPr lang="en-US" dirty="0"/>
              <a:t>, </a:t>
            </a:r>
            <a:r>
              <a:rPr lang="en-US" i="1" dirty="0"/>
              <a:t>integrity</a:t>
            </a:r>
            <a:r>
              <a:rPr lang="en-US" dirty="0"/>
              <a:t>, and </a:t>
            </a:r>
            <a:r>
              <a:rPr lang="en-US" i="1" dirty="0"/>
              <a:t>availability</a:t>
            </a:r>
            <a:r>
              <a:rPr lang="en-US" dirty="0"/>
              <a:t> are commonly identified as the three pillars of network security, and they are often represented as the CIA triad.  </a:t>
            </a:r>
          </a:p>
        </p:txBody>
      </p:sp>
      <p:pic>
        <p:nvPicPr>
          <p:cNvPr id="6" name="Picture 5" descr="Figure 11-4 illustrates that confidentiality, integrity, and availability are overarching network security goals.">
            <a:extLst>
              <a:ext uri="{FF2B5EF4-FFF2-40B4-BE49-F238E27FC236}">
                <a16:creationId xmlns:a16="http://schemas.microsoft.com/office/drawing/2014/main" id="{8C32EE9B-CFAA-AB34-6B5D-AE24E7FD8983}"/>
              </a:ext>
            </a:extLst>
          </p:cNvPr>
          <p:cNvPicPr>
            <a:picLocks noChangeAspect="1"/>
          </p:cNvPicPr>
          <p:nvPr/>
        </p:nvPicPr>
        <p:blipFill>
          <a:blip r:embed="rId2"/>
          <a:stretch>
            <a:fillRect/>
          </a:stretch>
        </p:blipFill>
        <p:spPr>
          <a:xfrm>
            <a:off x="6533214" y="444616"/>
            <a:ext cx="2540602" cy="2492143"/>
          </a:xfrm>
          <a:prstGeom prst="rect">
            <a:avLst/>
          </a:prstGeom>
        </p:spPr>
      </p:pic>
      <p:pic>
        <p:nvPicPr>
          <p:cNvPr id="8" name="Picture 7" descr="This is a reproduction of Table 11-5 that includes rows for confidentiality, integrity, availability, and nonrepudiation. Each row includes a column that describes that network security goal.">
            <a:extLst>
              <a:ext uri="{FF2B5EF4-FFF2-40B4-BE49-F238E27FC236}">
                <a16:creationId xmlns:a16="http://schemas.microsoft.com/office/drawing/2014/main" id="{C396D62F-E473-A883-EB9D-66C5D4B21B7B}"/>
              </a:ext>
            </a:extLst>
          </p:cNvPr>
          <p:cNvPicPr>
            <a:picLocks noChangeAspect="1"/>
          </p:cNvPicPr>
          <p:nvPr/>
        </p:nvPicPr>
        <p:blipFill>
          <a:blip r:embed="rId3"/>
          <a:stretch>
            <a:fillRect/>
          </a:stretch>
        </p:blipFill>
        <p:spPr>
          <a:xfrm>
            <a:off x="149699" y="3717848"/>
            <a:ext cx="5165571" cy="3051548"/>
          </a:xfrm>
          <a:prstGeom prst="rect">
            <a:avLst/>
          </a:prstGeom>
        </p:spPr>
      </p:pic>
      <p:sp>
        <p:nvSpPr>
          <p:cNvPr id="9" name="TextBox 8">
            <a:extLst>
              <a:ext uri="{FF2B5EF4-FFF2-40B4-BE49-F238E27FC236}">
                <a16:creationId xmlns:a16="http://schemas.microsoft.com/office/drawing/2014/main" id="{DBAC8C06-4A94-475D-5D23-76A21ABEC3C7}"/>
              </a:ext>
            </a:extLst>
          </p:cNvPr>
          <p:cNvSpPr txBox="1"/>
          <p:nvPr/>
        </p:nvSpPr>
        <p:spPr>
          <a:xfrm>
            <a:off x="74951" y="2415492"/>
            <a:ext cx="5568846" cy="1200329"/>
          </a:xfrm>
          <a:prstGeom prst="rect">
            <a:avLst/>
          </a:prstGeom>
          <a:noFill/>
        </p:spPr>
        <p:txBody>
          <a:bodyPr wrap="square" rtlCol="0">
            <a:spAutoFit/>
          </a:bodyPr>
          <a:lstStyle/>
          <a:p>
            <a:r>
              <a:rPr lang="en-US" b="1" dirty="0"/>
              <a:t>Business continuity </a:t>
            </a:r>
            <a:r>
              <a:rPr lang="en-US" dirty="0"/>
              <a:t>refers to an organization's ability to maintain essential functions during and after a disaster; business continuity another important network security goal.</a:t>
            </a:r>
          </a:p>
        </p:txBody>
      </p:sp>
      <p:sp>
        <p:nvSpPr>
          <p:cNvPr id="11" name="TextBox 10">
            <a:extLst>
              <a:ext uri="{FF2B5EF4-FFF2-40B4-BE49-F238E27FC236}">
                <a16:creationId xmlns:a16="http://schemas.microsoft.com/office/drawing/2014/main" id="{45791FA1-EAF2-953C-6E29-6F4FD750DF45}"/>
              </a:ext>
              <a:ext uri="{C183D7F6-B498-43B3-948B-1728B52AA6E4}">
                <adec:decorative xmlns:adec="http://schemas.microsoft.com/office/drawing/2017/decorative" val="0"/>
              </a:ext>
            </a:extLst>
          </p:cNvPr>
          <p:cNvSpPr txBox="1"/>
          <p:nvPr/>
        </p:nvSpPr>
        <p:spPr>
          <a:xfrm>
            <a:off x="9293902" y="461642"/>
            <a:ext cx="2678661" cy="2031325"/>
          </a:xfrm>
          <a:prstGeom prst="rect">
            <a:avLst/>
          </a:prstGeom>
          <a:noFill/>
        </p:spPr>
        <p:txBody>
          <a:bodyPr wrap="square" rtlCol="0">
            <a:spAutoFit/>
          </a:bodyPr>
          <a:lstStyle/>
          <a:p>
            <a:r>
              <a:rPr lang="en-US" dirty="0"/>
              <a:t>Cybersecurity attacks are included business continuity plans; business continuity is an important aspect of IT management, governance and security.  </a:t>
            </a:r>
          </a:p>
        </p:txBody>
      </p:sp>
      <p:sp>
        <p:nvSpPr>
          <p:cNvPr id="5" name="TextBox 4">
            <a:extLst>
              <a:ext uri="{FF2B5EF4-FFF2-40B4-BE49-F238E27FC236}">
                <a16:creationId xmlns:a16="http://schemas.microsoft.com/office/drawing/2014/main" id="{A58EA801-93DC-3104-B89C-2E25F8E252FB}"/>
              </a:ext>
            </a:extLst>
          </p:cNvPr>
          <p:cNvSpPr txBox="1"/>
          <p:nvPr/>
        </p:nvSpPr>
        <p:spPr>
          <a:xfrm>
            <a:off x="5981075" y="3049320"/>
            <a:ext cx="587580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security plan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is a high-level document that identifies what an organization intends to do to meet its network security requirements; it specifies the people and entities involved in network security implementation.</a:t>
            </a:r>
          </a:p>
        </p:txBody>
      </p:sp>
      <p:sp>
        <p:nvSpPr>
          <p:cNvPr id="7" name="TextBox 6">
            <a:extLst>
              <a:ext uri="{FF2B5EF4-FFF2-40B4-BE49-F238E27FC236}">
                <a16:creationId xmlns:a16="http://schemas.microsoft.com/office/drawing/2014/main" id="{B54ADF50-A10A-760C-18FB-EAC33C43A1F5}"/>
              </a:ext>
            </a:extLst>
          </p:cNvPr>
          <p:cNvSpPr txBox="1"/>
          <p:nvPr/>
        </p:nvSpPr>
        <p:spPr>
          <a:xfrm>
            <a:off x="5981076" y="4295391"/>
            <a:ext cx="5991487"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security policy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informs employees of their obligations for protecting network infrastructure and data. </a:t>
            </a:r>
          </a:p>
        </p:txBody>
      </p:sp>
      <p:sp>
        <p:nvSpPr>
          <p:cNvPr id="10" name="TextBox 9">
            <a:extLst>
              <a:ext uri="{FF2B5EF4-FFF2-40B4-BE49-F238E27FC236}">
                <a16:creationId xmlns:a16="http://schemas.microsoft.com/office/drawing/2014/main" id="{E0428D2C-51FE-1B04-1C15-592DE1CCE696}"/>
              </a:ext>
            </a:extLst>
          </p:cNvPr>
          <p:cNvSpPr txBox="1"/>
          <p:nvPr/>
        </p:nvSpPr>
        <p:spPr>
          <a:xfrm>
            <a:off x="5979825" y="5008116"/>
            <a:ext cx="6062475" cy="1754326"/>
          </a:xfrm>
          <a:prstGeom prst="rect">
            <a:avLst/>
          </a:prstGeom>
          <a:noFill/>
        </p:spPr>
        <p:txBody>
          <a:bodyPr wrap="square" rtlCol="0">
            <a:spAutoFit/>
          </a:bodyPr>
          <a:lstStyle/>
          <a:p>
            <a:r>
              <a:rPr lang="en-US" i="1" dirty="0"/>
              <a:t>Security procedures </a:t>
            </a:r>
            <a:r>
              <a:rPr lang="en-US" dirty="0"/>
              <a:t>implement security policies. They define login, configuration, security auditing, and security management requirements and specify how security breaches should be handled. Security policies and procedures are commonly included in employee onboarding and training.</a:t>
            </a:r>
          </a:p>
        </p:txBody>
      </p:sp>
    </p:spTree>
    <p:extLst>
      <p:ext uri="{BB962C8B-B14F-4D97-AF65-F5344CB8AC3E}">
        <p14:creationId xmlns:p14="http://schemas.microsoft.com/office/powerpoint/2010/main" val="4252034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93CFA3-AC37-11EE-5F4A-02FD16FD8CD8}"/>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5</a:t>
            </a:fld>
            <a:endParaRPr lang="en-US"/>
          </a:p>
        </p:txBody>
      </p:sp>
      <p:sp>
        <p:nvSpPr>
          <p:cNvPr id="2" name="Title 1">
            <a:extLst>
              <a:ext uri="{FF2B5EF4-FFF2-40B4-BE49-F238E27FC236}">
                <a16:creationId xmlns:a16="http://schemas.microsoft.com/office/drawing/2014/main" id="{9C2D2214-8CCF-1F27-B825-65A288D406C6}"/>
              </a:ext>
            </a:extLst>
          </p:cNvPr>
          <p:cNvSpPr>
            <a:spLocks noGrp="1"/>
          </p:cNvSpPr>
          <p:nvPr>
            <p:ph type="title"/>
          </p:nvPr>
        </p:nvSpPr>
        <p:spPr/>
        <p:txBody>
          <a:bodyPr>
            <a:normAutofit/>
          </a:bodyPr>
          <a:lstStyle/>
          <a:p>
            <a:r>
              <a:rPr lang="en-US" sz="4000" dirty="0"/>
              <a:t>Threat and Risk Analysis</a:t>
            </a:r>
          </a:p>
        </p:txBody>
      </p:sp>
      <p:sp>
        <p:nvSpPr>
          <p:cNvPr id="4" name="TextBox 3">
            <a:extLst>
              <a:ext uri="{FF2B5EF4-FFF2-40B4-BE49-F238E27FC236}">
                <a16:creationId xmlns:a16="http://schemas.microsoft.com/office/drawing/2014/main" id="{0C407EF4-2DDA-AAE3-6F78-86CC135579D5}"/>
              </a:ext>
            </a:extLst>
          </p:cNvPr>
          <p:cNvSpPr txBox="1"/>
          <p:nvPr/>
        </p:nvSpPr>
        <p:spPr>
          <a:xfrm>
            <a:off x="234125" y="1365421"/>
            <a:ext cx="5802152" cy="1200329"/>
          </a:xfrm>
          <a:prstGeom prst="rect">
            <a:avLst/>
          </a:prstGeom>
          <a:noFill/>
        </p:spPr>
        <p:txBody>
          <a:bodyPr wrap="square" rtlCol="0">
            <a:spAutoFit/>
          </a:bodyPr>
          <a:lstStyle/>
          <a:p>
            <a:r>
              <a:rPr lang="en-US" i="1" dirty="0"/>
              <a:t>Network threat analysis </a:t>
            </a:r>
            <a:r>
              <a:rPr lang="en-US" dirty="0"/>
              <a:t>identifies network components that need to be protected and the security threats they should be protected from; it is a standard part of network security audits and vulnerability assessments. </a:t>
            </a:r>
          </a:p>
        </p:txBody>
      </p:sp>
      <p:pic>
        <p:nvPicPr>
          <p:cNvPr id="6" name="Picture 5" descr="This is a reproduction of Table 11-6 that identifies network assets in the column on the left and threats to that asset in a column on the right. Servers, network devices, security devices, user devices, software, network services, and data are the listed assets.">
            <a:extLst>
              <a:ext uri="{FF2B5EF4-FFF2-40B4-BE49-F238E27FC236}">
                <a16:creationId xmlns:a16="http://schemas.microsoft.com/office/drawing/2014/main" id="{9267AF7E-3783-10F0-7A5E-A4E637DF962F}"/>
              </a:ext>
            </a:extLst>
          </p:cNvPr>
          <p:cNvPicPr>
            <a:picLocks noChangeAspect="1"/>
          </p:cNvPicPr>
          <p:nvPr/>
        </p:nvPicPr>
        <p:blipFill>
          <a:blip r:embed="rId2"/>
          <a:stretch>
            <a:fillRect/>
          </a:stretch>
        </p:blipFill>
        <p:spPr>
          <a:xfrm>
            <a:off x="6155724" y="148432"/>
            <a:ext cx="5802151" cy="1832669"/>
          </a:xfrm>
          <a:prstGeom prst="rect">
            <a:avLst/>
          </a:prstGeom>
        </p:spPr>
      </p:pic>
      <p:sp>
        <p:nvSpPr>
          <p:cNvPr id="7" name="TextBox 6">
            <a:extLst>
              <a:ext uri="{FF2B5EF4-FFF2-40B4-BE49-F238E27FC236}">
                <a16:creationId xmlns:a16="http://schemas.microsoft.com/office/drawing/2014/main" id="{B773D075-0751-69E9-64D1-D4F77B00C59F}"/>
              </a:ext>
            </a:extLst>
          </p:cNvPr>
          <p:cNvSpPr txBox="1"/>
          <p:nvPr/>
        </p:nvSpPr>
        <p:spPr>
          <a:xfrm>
            <a:off x="232097" y="2586193"/>
            <a:ext cx="5764427" cy="1200329"/>
          </a:xfrm>
          <a:prstGeom prst="rect">
            <a:avLst/>
          </a:prstGeom>
          <a:noFill/>
        </p:spPr>
        <p:txBody>
          <a:bodyPr wrap="square" rtlCol="0">
            <a:spAutoFit/>
          </a:bodyPr>
          <a:lstStyle/>
          <a:p>
            <a:r>
              <a:rPr lang="en-US" dirty="0"/>
              <a:t>Asset vulnerabilities, the probability of a potential threat impacting an asset, and the magnitude of the consequences (costs) of the asset being compromised are considered in threat and risk analyses. </a:t>
            </a:r>
          </a:p>
        </p:txBody>
      </p:sp>
      <p:pic>
        <p:nvPicPr>
          <p:cNvPr id="10" name="Picture 9" descr="Figure 11-5 shows three overlapping circles. One is labeled Threat, one is labeled Asset, and the third is labeled Vulnerability. Risk is the label of the area where the three circles overlap.">
            <a:extLst>
              <a:ext uri="{FF2B5EF4-FFF2-40B4-BE49-F238E27FC236}">
                <a16:creationId xmlns:a16="http://schemas.microsoft.com/office/drawing/2014/main" id="{4F650590-DC62-0993-4CC2-7AE4E870CF3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087436" y="2001544"/>
            <a:ext cx="2570598" cy="2741339"/>
          </a:xfrm>
          <a:prstGeom prst="rect">
            <a:avLst/>
          </a:prstGeom>
        </p:spPr>
      </p:pic>
      <p:sp>
        <p:nvSpPr>
          <p:cNvPr id="8" name="TextBox 7">
            <a:extLst>
              <a:ext uri="{FF2B5EF4-FFF2-40B4-BE49-F238E27FC236}">
                <a16:creationId xmlns:a16="http://schemas.microsoft.com/office/drawing/2014/main" id="{D031BE12-6516-652C-2980-FF0E4FE18450}"/>
              </a:ext>
            </a:extLst>
          </p:cNvPr>
          <p:cNvSpPr txBox="1"/>
          <p:nvPr/>
        </p:nvSpPr>
        <p:spPr>
          <a:xfrm>
            <a:off x="182966" y="3806965"/>
            <a:ext cx="5904470" cy="1561005"/>
          </a:xfrm>
          <a:prstGeom prst="rect">
            <a:avLst/>
          </a:prstGeom>
          <a:noFill/>
        </p:spPr>
        <p:txBody>
          <a:bodyPr wrap="square" rtlCol="0">
            <a:spAutoFit/>
          </a:bodyPr>
          <a:lstStyle/>
          <a:p>
            <a:pPr marL="0" marR="0">
              <a:lnSpc>
                <a:spcPct val="107000"/>
              </a:lnSpc>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Risk values are commonly assigned to a network asset’s potential threats: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Risk Value = Probability of Security Event x Cost of Security Event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Threats with higher risk values are usually considered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critical risks</a:t>
            </a:r>
            <a:r>
              <a:rPr lang="en-US" sz="1800" dirty="0">
                <a:effectLst/>
                <a:latin typeface="Calibri" panose="020F0502020204030204" pitchFamily="34" charset="0"/>
                <a:ea typeface="Calibri" panose="020F0502020204030204" pitchFamily="34" charset="0"/>
                <a:cs typeface="Times New Roman" panose="02020603050405020304" pitchFamily="18" charset="0"/>
              </a:rPr>
              <a:t>, while those with lower risk values are typically considered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low-level risks</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p:txBody>
      </p:sp>
      <p:pic>
        <p:nvPicPr>
          <p:cNvPr id="12" name="Picture 11" descr="Figure 11-6 illustrates that low-level risks have a low probability of occurrence (the y-axis) and a low impact (the x-axis). A critical risk, however, has a high probability of occurring and a high impact. ">
            <a:extLst>
              <a:ext uri="{FF2B5EF4-FFF2-40B4-BE49-F238E27FC236}">
                <a16:creationId xmlns:a16="http://schemas.microsoft.com/office/drawing/2014/main" id="{EB8F7F44-5D97-EEA9-7CB5-7DC238EFF32B}"/>
              </a:ext>
            </a:extLst>
          </p:cNvPr>
          <p:cNvPicPr>
            <a:picLocks noChangeAspect="1"/>
          </p:cNvPicPr>
          <p:nvPr/>
        </p:nvPicPr>
        <p:blipFill>
          <a:blip r:embed="rId4"/>
          <a:stretch>
            <a:fillRect/>
          </a:stretch>
        </p:blipFill>
        <p:spPr>
          <a:xfrm>
            <a:off x="9056799" y="2001544"/>
            <a:ext cx="2548382" cy="2921316"/>
          </a:xfrm>
          <a:prstGeom prst="rect">
            <a:avLst/>
          </a:prstGeom>
        </p:spPr>
      </p:pic>
      <p:sp>
        <p:nvSpPr>
          <p:cNvPr id="5" name="TextBox 4">
            <a:extLst>
              <a:ext uri="{FF2B5EF4-FFF2-40B4-BE49-F238E27FC236}">
                <a16:creationId xmlns:a16="http://schemas.microsoft.com/office/drawing/2014/main" id="{79377283-93E2-8067-C472-61265723BA8D}"/>
              </a:ext>
            </a:extLst>
          </p:cNvPr>
          <p:cNvSpPr txBox="1"/>
          <p:nvPr/>
        </p:nvSpPr>
        <p:spPr>
          <a:xfrm>
            <a:off x="139981" y="5388413"/>
            <a:ext cx="6343265"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Network security architecture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is the practice of designing networks to ensure the security of infrastructure, applications, and data; it includes both network and security elements and provides guidance for protecting network assets against security threats.</a:t>
            </a:r>
          </a:p>
        </p:txBody>
      </p:sp>
      <p:pic>
        <p:nvPicPr>
          <p:cNvPr id="9" name="Picture 8" descr="This is a reproduction of Table 11-8 which includes rows that identify examples of network elements and security elements in network security architectures.">
            <a:extLst>
              <a:ext uri="{FF2B5EF4-FFF2-40B4-BE49-F238E27FC236}">
                <a16:creationId xmlns:a16="http://schemas.microsoft.com/office/drawing/2014/main" id="{6FF43E05-F84E-3C22-E577-3897BDD46F1D}"/>
              </a:ext>
            </a:extLst>
          </p:cNvPr>
          <p:cNvPicPr>
            <a:picLocks noChangeAspect="1"/>
          </p:cNvPicPr>
          <p:nvPr/>
        </p:nvPicPr>
        <p:blipFill>
          <a:blip r:embed="rId5"/>
          <a:stretch>
            <a:fillRect/>
          </a:stretch>
        </p:blipFill>
        <p:spPr>
          <a:xfrm>
            <a:off x="6398232" y="5134131"/>
            <a:ext cx="5720752" cy="1222219"/>
          </a:xfrm>
          <a:prstGeom prst="rect">
            <a:avLst/>
          </a:prstGeom>
        </p:spPr>
      </p:pic>
    </p:spTree>
    <p:extLst>
      <p:ext uri="{BB962C8B-B14F-4D97-AF65-F5344CB8AC3E}">
        <p14:creationId xmlns:p14="http://schemas.microsoft.com/office/powerpoint/2010/main" val="2168591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E84176-AD45-A971-726B-602E9CB83018}"/>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6</a:t>
            </a:fld>
            <a:endParaRPr lang="en-US"/>
          </a:p>
        </p:txBody>
      </p:sp>
      <p:sp>
        <p:nvSpPr>
          <p:cNvPr id="2" name="Title 1">
            <a:extLst>
              <a:ext uri="{FF2B5EF4-FFF2-40B4-BE49-F238E27FC236}">
                <a16:creationId xmlns:a16="http://schemas.microsoft.com/office/drawing/2014/main" id="{B719EDD9-75A2-09AC-4133-857E88A1ED17}"/>
              </a:ext>
            </a:extLst>
          </p:cNvPr>
          <p:cNvSpPr>
            <a:spLocks noGrp="1"/>
          </p:cNvSpPr>
          <p:nvPr>
            <p:ph type="title"/>
          </p:nvPr>
        </p:nvSpPr>
        <p:spPr/>
        <p:txBody>
          <a:bodyPr>
            <a:normAutofit/>
          </a:bodyPr>
          <a:lstStyle/>
          <a:p>
            <a:r>
              <a:rPr lang="en-US" sz="3600" dirty="0"/>
              <a:t>Zero Trust Security</a:t>
            </a:r>
            <a:br>
              <a:rPr lang="en-US" sz="3600" dirty="0"/>
            </a:br>
            <a:r>
              <a:rPr lang="en-US" sz="3600" dirty="0"/>
              <a:t>&amp; Layered Defenses</a:t>
            </a:r>
          </a:p>
        </p:txBody>
      </p:sp>
      <p:sp>
        <p:nvSpPr>
          <p:cNvPr id="4" name="TextBox 3">
            <a:extLst>
              <a:ext uri="{FF2B5EF4-FFF2-40B4-BE49-F238E27FC236}">
                <a16:creationId xmlns:a16="http://schemas.microsoft.com/office/drawing/2014/main" id="{3892C47A-54A0-1353-9277-83E90C52F856}"/>
              </a:ext>
            </a:extLst>
          </p:cNvPr>
          <p:cNvSpPr txBox="1"/>
          <p:nvPr/>
        </p:nvSpPr>
        <p:spPr>
          <a:xfrm>
            <a:off x="112866" y="1690688"/>
            <a:ext cx="5256144" cy="4247317"/>
          </a:xfrm>
          <a:prstGeom prst="rect">
            <a:avLst/>
          </a:prstGeom>
          <a:noFill/>
        </p:spPr>
        <p:txBody>
          <a:bodyPr wrap="square" rtlCol="0">
            <a:spAutoFit/>
          </a:bodyPr>
          <a:lstStyle/>
          <a:p>
            <a:r>
              <a:rPr lang="en-US" dirty="0"/>
              <a:t>In Zero Trust security, any device, user, or application is considered unsafe and is not granted access to an enterprise network resource until it is verified as trustworthy.</a:t>
            </a:r>
          </a:p>
          <a:p>
            <a:endParaRPr lang="en-US" dirty="0"/>
          </a:p>
          <a:p>
            <a:r>
              <a:rPr lang="en-US" dirty="0"/>
              <a:t>Independent authentication and verification are required for users and devices; reauthentication and verification occur after access is granted. Continuous monitoring of network behavior occurs to detect anomalies.</a:t>
            </a:r>
          </a:p>
          <a:p>
            <a:endParaRPr lang="en-US" dirty="0"/>
          </a:p>
          <a:p>
            <a:r>
              <a:rPr lang="en-US" dirty="0"/>
              <a:t>Zero trust security architecture (ZTA) includes a </a:t>
            </a:r>
            <a:r>
              <a:rPr lang="en-US" i="1" dirty="0"/>
              <a:t>control plane</a:t>
            </a:r>
            <a:r>
              <a:rPr lang="en-US" dirty="0"/>
              <a:t>, where zero trust policy decisions are made, and a </a:t>
            </a:r>
            <a:r>
              <a:rPr lang="en-US" i="1" dirty="0"/>
              <a:t>data plane</a:t>
            </a:r>
            <a:r>
              <a:rPr lang="en-US" dirty="0"/>
              <a:t>, where policies are enforced. </a:t>
            </a:r>
          </a:p>
        </p:txBody>
      </p:sp>
      <p:pic>
        <p:nvPicPr>
          <p:cNvPr id="7" name="Picture 6" descr="Figure 11-11 illustrates that zero trust architecture has two planes: control and data. Security policy enforcement decisions are made at the control plane that are enforced policy enforcement points at the data plane. Enforcement decisions consider inputs from numerous inputs including regulations, threat intelligence, activity logs, ID management systems, and SIEM systems.">
            <a:extLst>
              <a:ext uri="{FF2B5EF4-FFF2-40B4-BE49-F238E27FC236}">
                <a16:creationId xmlns:a16="http://schemas.microsoft.com/office/drawing/2014/main" id="{61F8C53E-0AB5-68BF-E790-D350D15D84E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584056" y="136525"/>
            <a:ext cx="6053088" cy="2502635"/>
          </a:xfrm>
          <a:prstGeom prst="rect">
            <a:avLst/>
          </a:prstGeom>
        </p:spPr>
      </p:pic>
      <p:sp>
        <p:nvSpPr>
          <p:cNvPr id="6" name="TextBox 5">
            <a:extLst>
              <a:ext uri="{FF2B5EF4-FFF2-40B4-BE49-F238E27FC236}">
                <a16:creationId xmlns:a16="http://schemas.microsoft.com/office/drawing/2014/main" id="{C6E094B5-6D61-478F-FF4D-20213FAB69B2}"/>
              </a:ext>
            </a:extLst>
          </p:cNvPr>
          <p:cNvSpPr txBox="1"/>
          <p:nvPr/>
        </p:nvSpPr>
        <p:spPr>
          <a:xfrm>
            <a:off x="5276538" y="2848131"/>
            <a:ext cx="6745573"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Layered security defenses are common in enterprise networks; they are a common response to threat analyses and are often addressed in security plans and policies. Layered defenses may be deployed to protect specific components and/or entire networks.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use of layered defenses is based on two assumptions/ideas.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Reliance on a single defense for a network or network component is a flawed security strategy. Persistent attackers are likely to find a vulnerability to exploit and breach the system.</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Different types of security mechanisms have different capabilities, and each one helps to protect the network or component in ways that others do not. </a:t>
            </a:r>
          </a:p>
        </p:txBody>
      </p:sp>
    </p:spTree>
    <p:extLst>
      <p:ext uri="{BB962C8B-B14F-4D97-AF65-F5344CB8AC3E}">
        <p14:creationId xmlns:p14="http://schemas.microsoft.com/office/powerpoint/2010/main" val="4045622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ADD7FDE-9156-BF41-EDA4-59A980C7C295}"/>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7</a:t>
            </a:fld>
            <a:endParaRPr lang="en-US"/>
          </a:p>
        </p:txBody>
      </p:sp>
      <p:sp>
        <p:nvSpPr>
          <p:cNvPr id="2" name="Title 1">
            <a:extLst>
              <a:ext uri="{FF2B5EF4-FFF2-40B4-BE49-F238E27FC236}">
                <a16:creationId xmlns:a16="http://schemas.microsoft.com/office/drawing/2014/main" id="{43C61559-FFC8-9268-98C5-DFA3A7AF3734}"/>
              </a:ext>
            </a:extLst>
          </p:cNvPr>
          <p:cNvSpPr>
            <a:spLocks noGrp="1"/>
          </p:cNvSpPr>
          <p:nvPr>
            <p:ph type="title"/>
          </p:nvPr>
        </p:nvSpPr>
        <p:spPr/>
        <p:txBody>
          <a:bodyPr/>
          <a:lstStyle/>
          <a:p>
            <a:r>
              <a:rPr lang="en-US" dirty="0"/>
              <a:t>Defense in Depth</a:t>
            </a:r>
          </a:p>
        </p:txBody>
      </p:sp>
      <p:sp>
        <p:nvSpPr>
          <p:cNvPr id="4" name="TextBox 3">
            <a:extLst>
              <a:ext uri="{FF2B5EF4-FFF2-40B4-BE49-F238E27FC236}">
                <a16:creationId xmlns:a16="http://schemas.microsoft.com/office/drawing/2014/main" id="{D0E1188F-9E83-ACD6-738A-6784BFC9C5F9}"/>
              </a:ext>
            </a:extLst>
          </p:cNvPr>
          <p:cNvSpPr txBox="1"/>
          <p:nvPr/>
        </p:nvSpPr>
        <p:spPr>
          <a:xfrm>
            <a:off x="364525" y="1427205"/>
            <a:ext cx="4905632" cy="923330"/>
          </a:xfrm>
          <a:prstGeom prst="rect">
            <a:avLst/>
          </a:prstGeom>
          <a:noFill/>
        </p:spPr>
        <p:txBody>
          <a:bodyPr wrap="square" rtlCol="0">
            <a:spAutoFit/>
          </a:bodyPr>
          <a:lstStyle/>
          <a:p>
            <a:r>
              <a:rPr lang="en-US" dirty="0"/>
              <a:t>Defense in Depth (DID) strives to address the full range of threats to an organization’s network and computing infrastructure.</a:t>
            </a:r>
          </a:p>
        </p:txBody>
      </p:sp>
      <p:sp>
        <p:nvSpPr>
          <p:cNvPr id="5" name="TextBox 4">
            <a:extLst>
              <a:ext uri="{FF2B5EF4-FFF2-40B4-BE49-F238E27FC236}">
                <a16:creationId xmlns:a16="http://schemas.microsoft.com/office/drawing/2014/main" id="{BDE5D222-C2FA-86AB-A295-7CC9A2716929}"/>
              </a:ext>
            </a:extLst>
          </p:cNvPr>
          <p:cNvSpPr txBox="1"/>
          <p:nvPr/>
        </p:nvSpPr>
        <p:spPr>
          <a:xfrm>
            <a:off x="315097" y="2413337"/>
            <a:ext cx="5004487" cy="923330"/>
          </a:xfrm>
          <a:prstGeom prst="rect">
            <a:avLst/>
          </a:prstGeom>
          <a:noFill/>
        </p:spPr>
        <p:txBody>
          <a:bodyPr wrap="square" rtlCol="0">
            <a:spAutoFit/>
          </a:bodyPr>
          <a:lstStyle/>
          <a:p>
            <a:r>
              <a:rPr lang="en-US" dirty="0"/>
              <a:t>Unlike zero trust security, </a:t>
            </a:r>
            <a:r>
              <a:rPr lang="en-US" dirty="0" err="1"/>
              <a:t>DiD</a:t>
            </a:r>
            <a:r>
              <a:rPr lang="en-US" dirty="0"/>
              <a:t> reflects traditional thinking about what is in the network and what is external to it. </a:t>
            </a:r>
          </a:p>
        </p:txBody>
      </p:sp>
      <p:pic>
        <p:nvPicPr>
          <p:cNvPr id="7" name="Picture 6" descr="Figure 11-12 illustrates seven defense in depth layers as concentric circles. Policies, procedures, and awareness is the outermost layer. It is followed by physical, perimeter, internal network, endpoint, application and data which is the innermost layer. Examples of security controls are identified for each layer.">
            <a:extLst>
              <a:ext uri="{FF2B5EF4-FFF2-40B4-BE49-F238E27FC236}">
                <a16:creationId xmlns:a16="http://schemas.microsoft.com/office/drawing/2014/main" id="{021E4918-2790-FB5B-B630-5556D0615F2C}"/>
              </a:ext>
            </a:extLst>
          </p:cNvPr>
          <p:cNvPicPr>
            <a:picLocks noChangeAspect="1"/>
          </p:cNvPicPr>
          <p:nvPr/>
        </p:nvPicPr>
        <p:blipFill>
          <a:blip r:embed="rId2"/>
          <a:stretch>
            <a:fillRect/>
          </a:stretch>
        </p:blipFill>
        <p:spPr>
          <a:xfrm>
            <a:off x="5487204" y="182904"/>
            <a:ext cx="6246792" cy="3078520"/>
          </a:xfrm>
          <a:prstGeom prst="rect">
            <a:avLst/>
          </a:prstGeom>
        </p:spPr>
      </p:pic>
      <p:sp>
        <p:nvSpPr>
          <p:cNvPr id="8" name="TextBox 7">
            <a:extLst>
              <a:ext uri="{FF2B5EF4-FFF2-40B4-BE49-F238E27FC236}">
                <a16:creationId xmlns:a16="http://schemas.microsoft.com/office/drawing/2014/main" id="{91CDDD71-6BF6-4B9D-46AE-6CC484D688BF}"/>
              </a:ext>
            </a:extLst>
          </p:cNvPr>
          <p:cNvSpPr txBox="1"/>
          <p:nvPr/>
        </p:nvSpPr>
        <p:spPr>
          <a:xfrm>
            <a:off x="315097" y="3443645"/>
            <a:ext cx="5710950" cy="1200329"/>
          </a:xfrm>
          <a:prstGeom prst="rect">
            <a:avLst/>
          </a:prstGeom>
          <a:noFill/>
        </p:spPr>
        <p:txBody>
          <a:bodyPr wrap="square" rtlCol="0">
            <a:spAutoFit/>
          </a:bodyPr>
          <a:lstStyle/>
          <a:p>
            <a:r>
              <a:rPr lang="en-US" dirty="0"/>
              <a:t>Data is located at the innermost layer of the </a:t>
            </a:r>
            <a:r>
              <a:rPr lang="en-US" dirty="0" err="1"/>
              <a:t>DiD</a:t>
            </a:r>
            <a:r>
              <a:rPr lang="en-US" dirty="0"/>
              <a:t> model because it is the target of most attacks and forcing attackers to breach defenses at the other layers before reaching data can be a deterrent. </a:t>
            </a:r>
          </a:p>
        </p:txBody>
      </p:sp>
      <p:sp>
        <p:nvSpPr>
          <p:cNvPr id="6" name="TextBox 5">
            <a:extLst>
              <a:ext uri="{FF2B5EF4-FFF2-40B4-BE49-F238E27FC236}">
                <a16:creationId xmlns:a16="http://schemas.microsoft.com/office/drawing/2014/main" id="{6AD5D545-62FF-81D4-32DD-12815FB567C2}"/>
              </a:ext>
            </a:extLst>
          </p:cNvPr>
          <p:cNvSpPr txBox="1"/>
          <p:nvPr/>
        </p:nvSpPr>
        <p:spPr>
          <a:xfrm>
            <a:off x="315097" y="4750952"/>
            <a:ext cx="542613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physical layer of the </a:t>
            </a:r>
            <a:r>
              <a:rPr kumimoji="0" lang="en-US" sz="1800" b="0" i="0" u="none" strike="noStrike" kern="1200" cap="none" spc="0" normalizeH="0" baseline="0" noProof="0" dirty="0" err="1">
                <a:ln>
                  <a:noFill/>
                </a:ln>
                <a:solidFill>
                  <a:prstClr val="black"/>
                </a:solidFill>
                <a:effectLst/>
                <a:uLnTx/>
                <a:uFillTx/>
                <a:latin typeface="Aptos" panose="02110004020202020204"/>
                <a:ea typeface="+mn-ea"/>
                <a:cs typeface="+mn-cs"/>
              </a:rPr>
              <a:t>DiD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focuses on deterring or preventing intruders from gaining access to facilities that house enterprise network infrastructure and  protecting the infrastructure against theft or damage.</a:t>
            </a:r>
          </a:p>
        </p:txBody>
      </p:sp>
      <p:pic>
        <p:nvPicPr>
          <p:cNvPr id="9" name="Picture 8" descr="This is a reproduction of Table 11-9 that includes rows that describe common defenses for facility perimeters, building exteriors, building interiors, and computer rooms.">
            <a:extLst>
              <a:ext uri="{FF2B5EF4-FFF2-40B4-BE49-F238E27FC236}">
                <a16:creationId xmlns:a16="http://schemas.microsoft.com/office/drawing/2014/main" id="{68D6E658-FA65-D08C-DBA4-8687F01A2AC1}"/>
              </a:ext>
            </a:extLst>
          </p:cNvPr>
          <p:cNvPicPr>
            <a:picLocks noChangeAspect="1"/>
          </p:cNvPicPr>
          <p:nvPr/>
        </p:nvPicPr>
        <p:blipFill>
          <a:blip r:embed="rId3"/>
          <a:stretch>
            <a:fillRect/>
          </a:stretch>
        </p:blipFill>
        <p:spPr>
          <a:xfrm>
            <a:off x="6220290" y="3512605"/>
            <a:ext cx="4780619" cy="3060582"/>
          </a:xfrm>
          <a:prstGeom prst="rect">
            <a:avLst/>
          </a:prstGeom>
        </p:spPr>
      </p:pic>
    </p:spTree>
    <p:extLst>
      <p:ext uri="{BB962C8B-B14F-4D97-AF65-F5344CB8AC3E}">
        <p14:creationId xmlns:p14="http://schemas.microsoft.com/office/powerpoint/2010/main" val="2274848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DE97407-A94A-DDD6-65BE-A04F3DC8412C}"/>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8</a:t>
            </a:fld>
            <a:endParaRPr lang="en-US"/>
          </a:p>
        </p:txBody>
      </p:sp>
      <p:sp>
        <p:nvSpPr>
          <p:cNvPr id="2" name="Title 1">
            <a:extLst>
              <a:ext uri="{FF2B5EF4-FFF2-40B4-BE49-F238E27FC236}">
                <a16:creationId xmlns:a16="http://schemas.microsoft.com/office/drawing/2014/main" id="{5B256215-BFCE-350A-C9DB-A6A32BE9139E}"/>
              </a:ext>
            </a:extLst>
          </p:cNvPr>
          <p:cNvSpPr>
            <a:spLocks noGrp="1"/>
          </p:cNvSpPr>
          <p:nvPr>
            <p:ph type="title"/>
          </p:nvPr>
        </p:nvSpPr>
        <p:spPr/>
        <p:txBody>
          <a:bodyPr/>
          <a:lstStyle/>
          <a:p>
            <a:r>
              <a:rPr lang="en-US" dirty="0"/>
              <a:t>Cloud Security</a:t>
            </a:r>
          </a:p>
        </p:txBody>
      </p:sp>
      <p:sp>
        <p:nvSpPr>
          <p:cNvPr id="5" name="TextBox 4">
            <a:extLst>
              <a:ext uri="{FF2B5EF4-FFF2-40B4-BE49-F238E27FC236}">
                <a16:creationId xmlns:a16="http://schemas.microsoft.com/office/drawing/2014/main" id="{A0F0AF26-1794-5E51-71D0-C5321A923685}"/>
              </a:ext>
            </a:extLst>
          </p:cNvPr>
          <p:cNvSpPr txBox="1"/>
          <p:nvPr/>
        </p:nvSpPr>
        <p:spPr>
          <a:xfrm>
            <a:off x="107576" y="1483112"/>
            <a:ext cx="5527105" cy="3416320"/>
          </a:xfrm>
          <a:prstGeom prst="rect">
            <a:avLst/>
          </a:prstGeom>
          <a:noFill/>
        </p:spPr>
        <p:txBody>
          <a:bodyPr wrap="square" rtlCol="0">
            <a:spAutoFit/>
          </a:bodyPr>
          <a:lstStyle/>
          <a:p>
            <a:r>
              <a:rPr lang="en-US" dirty="0"/>
              <a:t>The cloud is a logical extension of enterprise networks. </a:t>
            </a:r>
          </a:p>
          <a:p>
            <a:endParaRPr lang="en-US" dirty="0"/>
          </a:p>
          <a:p>
            <a:r>
              <a:rPr lang="en-US" dirty="0"/>
              <a:t>Cloud providers are responsible for the physical security of their facilities; many have redundant data centers that can take over in the event of a disaster or emergency and most have layered defenses to protect applications, services, and subscriber data. </a:t>
            </a:r>
          </a:p>
          <a:p>
            <a:endParaRPr lang="en-US" dirty="0"/>
          </a:p>
          <a:p>
            <a:r>
              <a:rPr lang="en-US" dirty="0"/>
              <a:t>Most interactions between business networks and cloud services take place over the Internet and  many cloud layer security controls are Internet-centric, including cloud firewalls, IAM, CASB, DLP, and CDP. </a:t>
            </a:r>
          </a:p>
        </p:txBody>
      </p:sp>
      <p:pic>
        <p:nvPicPr>
          <p:cNvPr id="4" name="Picture 3" descr="Figure 11-13 depicts an updated version of Defense in Depth that adds a cloud security layer outside the perimeter security layer.">
            <a:extLst>
              <a:ext uri="{FF2B5EF4-FFF2-40B4-BE49-F238E27FC236}">
                <a16:creationId xmlns:a16="http://schemas.microsoft.com/office/drawing/2014/main" id="{B82664AA-1A05-811C-8D68-91B09C997456}"/>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935224" y="4849075"/>
            <a:ext cx="2914141" cy="1963082"/>
          </a:xfrm>
          <a:prstGeom prst="rect">
            <a:avLst/>
          </a:prstGeom>
        </p:spPr>
      </p:pic>
      <p:pic>
        <p:nvPicPr>
          <p:cNvPr id="7" name="Picture 6" descr="This includes two rows of Table 11-10: cloud firewalls, and identity and access management. Each row includes a description of that type of cloud security control.">
            <a:extLst>
              <a:ext uri="{FF2B5EF4-FFF2-40B4-BE49-F238E27FC236}">
                <a16:creationId xmlns:a16="http://schemas.microsoft.com/office/drawing/2014/main" id="{60AE3D2E-573B-0BE7-529F-013D4758BAB3}"/>
              </a:ext>
            </a:extLst>
          </p:cNvPr>
          <p:cNvPicPr>
            <a:picLocks noChangeAspect="1"/>
          </p:cNvPicPr>
          <p:nvPr/>
        </p:nvPicPr>
        <p:blipFill>
          <a:blip r:embed="rId3"/>
          <a:stretch>
            <a:fillRect/>
          </a:stretch>
        </p:blipFill>
        <p:spPr>
          <a:xfrm>
            <a:off x="5668374" y="549953"/>
            <a:ext cx="6263798" cy="2070302"/>
          </a:xfrm>
          <a:prstGeom prst="rect">
            <a:avLst/>
          </a:prstGeom>
        </p:spPr>
      </p:pic>
      <p:pic>
        <p:nvPicPr>
          <p:cNvPr id="9" name="Picture 8" descr="This is a continuation of Table 11-10 that includes rows for cloud access security broker (CASB), data loss prevention (DLP), and cloud data privacy (CDP). Each row includes a column that describes that type of cloud security control.">
            <a:extLst>
              <a:ext uri="{FF2B5EF4-FFF2-40B4-BE49-F238E27FC236}">
                <a16:creationId xmlns:a16="http://schemas.microsoft.com/office/drawing/2014/main" id="{DFC837C5-91A1-2E38-F6AA-EDD20A6A3B3E}"/>
              </a:ext>
            </a:extLst>
          </p:cNvPr>
          <p:cNvPicPr>
            <a:picLocks noChangeAspect="1"/>
          </p:cNvPicPr>
          <p:nvPr/>
        </p:nvPicPr>
        <p:blipFill>
          <a:blip r:embed="rId4"/>
          <a:stretch>
            <a:fillRect/>
          </a:stretch>
        </p:blipFill>
        <p:spPr>
          <a:xfrm>
            <a:off x="5668374" y="2903073"/>
            <a:ext cx="6263798" cy="2869031"/>
          </a:xfrm>
          <a:prstGeom prst="rect">
            <a:avLst/>
          </a:prstGeom>
        </p:spPr>
      </p:pic>
    </p:spTree>
    <p:extLst>
      <p:ext uri="{BB962C8B-B14F-4D97-AF65-F5344CB8AC3E}">
        <p14:creationId xmlns:p14="http://schemas.microsoft.com/office/powerpoint/2010/main" val="1541256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233C79B-07C7-2F11-A430-E080D482946A}"/>
              </a:ext>
              <a:ext uri="{C183D7F6-B498-43B3-948B-1728B52AA6E4}">
                <adec:decorative xmlns:adec="http://schemas.microsoft.com/office/drawing/2017/decorative" val="0"/>
              </a:ext>
            </a:extLst>
          </p:cNvPr>
          <p:cNvSpPr>
            <a:spLocks noGrp="1"/>
          </p:cNvSpPr>
          <p:nvPr>
            <p:ph type="sldNum" sz="quarter" idx="12"/>
          </p:nvPr>
        </p:nvSpPr>
        <p:spPr/>
        <p:txBody>
          <a:bodyPr/>
          <a:lstStyle/>
          <a:p>
            <a:fld id="{907021AA-C11F-4E64-BAC7-89E5525F5EF2}" type="slidenum">
              <a:rPr lang="en-US" smtClean="0"/>
              <a:t>9</a:t>
            </a:fld>
            <a:endParaRPr lang="en-US"/>
          </a:p>
        </p:txBody>
      </p:sp>
      <p:sp>
        <p:nvSpPr>
          <p:cNvPr id="2" name="Title 1">
            <a:extLst>
              <a:ext uri="{FF2B5EF4-FFF2-40B4-BE49-F238E27FC236}">
                <a16:creationId xmlns:a16="http://schemas.microsoft.com/office/drawing/2014/main" id="{144D5FFA-9D97-E94C-3377-3FBFB208BC28}"/>
              </a:ext>
            </a:extLst>
          </p:cNvPr>
          <p:cNvSpPr>
            <a:spLocks noGrp="1"/>
          </p:cNvSpPr>
          <p:nvPr>
            <p:ph type="title"/>
          </p:nvPr>
        </p:nvSpPr>
        <p:spPr>
          <a:xfrm>
            <a:off x="549876" y="56206"/>
            <a:ext cx="10515600" cy="1325563"/>
          </a:xfrm>
        </p:spPr>
        <p:txBody>
          <a:bodyPr/>
          <a:lstStyle/>
          <a:p>
            <a:r>
              <a:rPr lang="en-US" dirty="0"/>
              <a:t>Perimeter Security</a:t>
            </a:r>
          </a:p>
        </p:txBody>
      </p:sp>
      <p:sp>
        <p:nvSpPr>
          <p:cNvPr id="4" name="TextBox 3">
            <a:extLst>
              <a:ext uri="{FF2B5EF4-FFF2-40B4-BE49-F238E27FC236}">
                <a16:creationId xmlns:a16="http://schemas.microsoft.com/office/drawing/2014/main" id="{72C5086F-331B-77BF-1774-1648F1C373DE}"/>
              </a:ext>
            </a:extLst>
          </p:cNvPr>
          <p:cNvSpPr txBox="1"/>
          <p:nvPr/>
        </p:nvSpPr>
        <p:spPr>
          <a:xfrm>
            <a:off x="169049" y="1099751"/>
            <a:ext cx="5808532" cy="4247317"/>
          </a:xfrm>
          <a:prstGeom prst="rect">
            <a:avLst/>
          </a:prstGeom>
          <a:noFill/>
        </p:spPr>
        <p:txBody>
          <a:bodyPr wrap="square" rtlCol="0">
            <a:spAutoFit/>
          </a:bodyPr>
          <a:lstStyle/>
          <a:p>
            <a:r>
              <a:rPr lang="en-US" i="1" dirty="0"/>
              <a:t>Perimeter security </a:t>
            </a:r>
            <a:r>
              <a:rPr lang="en-US" dirty="0"/>
              <a:t>involves safeguarding the boundaries of a company’s private network from intruders, hackers, attackers, and other unwanted entities; this involves threat recognition, perimeter surveillance, intrusion detection, analyzing network traffic for anomalous patterns, and quickly responding to perimeter breaches.</a:t>
            </a:r>
          </a:p>
          <a:p>
            <a:endParaRPr lang="en-US" dirty="0"/>
          </a:p>
          <a:p>
            <a:r>
              <a:rPr lang="en-US" dirty="0"/>
              <a:t>A </a:t>
            </a:r>
            <a:r>
              <a:rPr lang="en-US" b="1" dirty="0"/>
              <a:t>network perimeter </a:t>
            </a:r>
            <a:r>
              <a:rPr lang="en-US" dirty="0"/>
              <a:t>is the physical and logical boundary between the private and locally managed side of a network and its public-facing side. In today’s enterprise networks, there may be many perimeters, including those that separate an organization’s intranet from the public Internet, cloud services, and carrier networks, such as MNO, MPLS, and Carrier Ethernet networks. </a:t>
            </a:r>
          </a:p>
        </p:txBody>
      </p:sp>
      <p:pic>
        <p:nvPicPr>
          <p:cNvPr id="9" name="Picture 8" descr="This is a reproduction of Table 11-11 with rows for common network perimeter threats including insider threats, outdated security software, compromise user credentials, compromised mobile devices and applications, critical application integrations, and business partners and vendors. Each row includes a description of that type of perimeter threat.">
            <a:extLst>
              <a:ext uri="{FF2B5EF4-FFF2-40B4-BE49-F238E27FC236}">
                <a16:creationId xmlns:a16="http://schemas.microsoft.com/office/drawing/2014/main" id="{5B0E7A43-ECA9-A330-9655-B333F55B517E}"/>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5977581" y="219721"/>
            <a:ext cx="5936294" cy="4222944"/>
          </a:xfrm>
          <a:prstGeom prst="rect">
            <a:avLst/>
          </a:prstGeom>
        </p:spPr>
      </p:pic>
      <p:sp>
        <p:nvSpPr>
          <p:cNvPr id="7" name="TextBox 6">
            <a:extLst>
              <a:ext uri="{FF2B5EF4-FFF2-40B4-BE49-F238E27FC236}">
                <a16:creationId xmlns:a16="http://schemas.microsoft.com/office/drawing/2014/main" id="{9AE951EC-63B8-3B13-8E3E-91415DB6C0D7}"/>
              </a:ext>
            </a:extLst>
          </p:cNvPr>
          <p:cNvSpPr txBox="1"/>
          <p:nvPr/>
        </p:nvSpPr>
        <p:spPr>
          <a:xfrm>
            <a:off x="169049" y="5404098"/>
            <a:ext cx="5668247" cy="1200329"/>
          </a:xfrm>
          <a:prstGeom prst="rect">
            <a:avLst/>
          </a:prstGeom>
          <a:noFill/>
        </p:spPr>
        <p:txBody>
          <a:bodyPr wrap="square" rtlCol="0">
            <a:spAutoFit/>
          </a:bodyPr>
          <a:lstStyle/>
          <a:p>
            <a:r>
              <a:rPr lang="en-US" dirty="0"/>
              <a:t>Attackers often use a combination of attacks, such as compromising endpoints, spreading malware, and exploiting software or device vulnerabilities, to breach perimeter defenses. </a:t>
            </a:r>
          </a:p>
        </p:txBody>
      </p:sp>
      <p:sp>
        <p:nvSpPr>
          <p:cNvPr id="5" name="TextBox 4">
            <a:extLst>
              <a:ext uri="{FF2B5EF4-FFF2-40B4-BE49-F238E27FC236}">
                <a16:creationId xmlns:a16="http://schemas.microsoft.com/office/drawing/2014/main" id="{0421EC8B-4572-6091-4E04-8CA24CA84B89}"/>
              </a:ext>
            </a:extLst>
          </p:cNvPr>
          <p:cNvSpPr txBox="1"/>
          <p:nvPr/>
        </p:nvSpPr>
        <p:spPr>
          <a:xfrm>
            <a:off x="5767813" y="4499695"/>
            <a:ext cx="6355829" cy="646331"/>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DoS, DDoS, and MITM attacks are also considered perimeter threats.</a:t>
            </a:r>
            <a:endParaRPr lang="en-US" dirty="0"/>
          </a:p>
        </p:txBody>
      </p:sp>
      <p:sp>
        <p:nvSpPr>
          <p:cNvPr id="8" name="TextBox 7">
            <a:extLst>
              <a:ext uri="{FF2B5EF4-FFF2-40B4-BE49-F238E27FC236}">
                <a16:creationId xmlns:a16="http://schemas.microsoft.com/office/drawing/2014/main" id="{8E3DB267-5ACF-55B6-5127-5629998E16F8}"/>
              </a:ext>
            </a:extLst>
          </p:cNvPr>
          <p:cNvSpPr txBox="1"/>
          <p:nvPr/>
        </p:nvSpPr>
        <p:spPr>
          <a:xfrm>
            <a:off x="5763718" y="5176863"/>
            <a:ext cx="6318354"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Perimeter defenses are deployed in perimeter technologies including routers, firewalls, secure web gateways, DMZ networks, IDSs, IPSs, and UTM systems.</a:t>
            </a:r>
          </a:p>
        </p:txBody>
      </p:sp>
    </p:spTree>
    <p:extLst>
      <p:ext uri="{BB962C8B-B14F-4D97-AF65-F5344CB8AC3E}">
        <p14:creationId xmlns:p14="http://schemas.microsoft.com/office/powerpoint/2010/main" val="2789476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1898</TotalTime>
  <Words>2262</Words>
  <Application>Microsoft Office PowerPoint</Application>
  <PresentationFormat>Widescreen</PresentationFormat>
  <Paragraphs>112</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Calibri</vt:lpstr>
      <vt:lpstr>Courier New</vt:lpstr>
      <vt:lpstr>Office Theme</vt:lpstr>
      <vt:lpstr>Key Concepts in Chapter 11</vt:lpstr>
      <vt:lpstr>Common Vulnerabilities  &amp; Attacks</vt:lpstr>
      <vt:lpstr>Attack Responses</vt:lpstr>
      <vt:lpstr>Network Security Goals,  Plans and Policies</vt:lpstr>
      <vt:lpstr>Threat and Risk Analysis</vt:lpstr>
      <vt:lpstr>Zero Trust Security &amp; Layered Defenses</vt:lpstr>
      <vt:lpstr>Defense in Depth</vt:lpstr>
      <vt:lpstr>Cloud Security</vt:lpstr>
      <vt:lpstr>Perimeter Security</vt:lpstr>
      <vt:lpstr>DMZ networks</vt:lpstr>
      <vt:lpstr>IDS, IPS, and UTM Systems</vt:lpstr>
      <vt:lpstr>Internal Network Security</vt:lpstr>
      <vt:lpstr>Cryptography</vt:lpstr>
      <vt:lpstr>Asymmetric Encryption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11: Enterprise Network Security</dc:title>
  <dc:creator>Tom Case</dc:creator>
  <cp:lastModifiedBy>Tom Case</cp:lastModifiedBy>
  <cp:revision>12</cp:revision>
  <dcterms:created xsi:type="dcterms:W3CDTF">2024-05-12T16:38:38Z</dcterms:created>
  <dcterms:modified xsi:type="dcterms:W3CDTF">2024-07-21T18:28:26Z</dcterms:modified>
</cp:coreProperties>
</file>