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2" r:id="rId5"/>
    <p:sldId id="264" r:id="rId6"/>
    <p:sldId id="266" r:id="rId7"/>
    <p:sldId id="268" r:id="rId8"/>
    <p:sldId id="271" r:id="rId9"/>
    <p:sldId id="275" r:id="rId10"/>
    <p:sldId id="276" r:id="rId11"/>
    <p:sldId id="278" r:id="rId12"/>
    <p:sldId id="280" r:id="rId13"/>
    <p:sldId id="281" r:id="rId14"/>
    <p:sldId id="28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0" autoAdjust="0"/>
    <p:restoredTop sz="94660"/>
  </p:normalViewPr>
  <p:slideViewPr>
    <p:cSldViewPr snapToGrid="0">
      <p:cViewPr varScale="1">
        <p:scale>
          <a:sx n="85" d="100"/>
          <a:sy n="85" d="100"/>
        </p:scale>
        <p:origin x="84" y="4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045F5-06AA-49DF-24EE-863BD6FFCD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ECBE2C4-B83C-93FA-4CD2-DE1447ED21C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EA5E0ED-7402-49A0-22B9-9244E195F159}"/>
              </a:ext>
            </a:extLst>
          </p:cNvPr>
          <p:cNvSpPr>
            <a:spLocks noGrp="1"/>
          </p:cNvSpPr>
          <p:nvPr>
            <p:ph type="dt" sz="half" idx="10"/>
          </p:nvPr>
        </p:nvSpPr>
        <p:spPr/>
        <p:txBody>
          <a:bodyPr/>
          <a:lstStyle/>
          <a:p>
            <a:fld id="{2792E3A8-DAFE-450F-99FE-3799EF3AD810}" type="datetime1">
              <a:rPr lang="en-US" smtClean="0"/>
              <a:t>7/18/2024</a:t>
            </a:fld>
            <a:endParaRPr lang="en-US"/>
          </a:p>
        </p:txBody>
      </p:sp>
      <p:sp>
        <p:nvSpPr>
          <p:cNvPr id="5" name="Footer Placeholder 4">
            <a:extLst>
              <a:ext uri="{FF2B5EF4-FFF2-40B4-BE49-F238E27FC236}">
                <a16:creationId xmlns:a16="http://schemas.microsoft.com/office/drawing/2014/main" id="{3A774899-8AF3-9B73-C88D-3935D1B2F3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A51C6B-07D5-D637-02A5-317E418C0EDF}"/>
              </a:ext>
            </a:extLst>
          </p:cNvPr>
          <p:cNvSpPr>
            <a:spLocks noGrp="1"/>
          </p:cNvSpPr>
          <p:nvPr>
            <p:ph type="sldNum" sz="quarter" idx="12"/>
          </p:nvPr>
        </p:nvSpPr>
        <p:spPr/>
        <p:txBody>
          <a:bodyPr/>
          <a:lstStyle/>
          <a:p>
            <a:fld id="{AFE67976-A2EC-409D-82F4-3755DA932607}" type="slidenum">
              <a:rPr lang="en-US" smtClean="0"/>
              <a:t>‹#›</a:t>
            </a:fld>
            <a:endParaRPr lang="en-US"/>
          </a:p>
        </p:txBody>
      </p:sp>
    </p:spTree>
    <p:extLst>
      <p:ext uri="{BB962C8B-B14F-4D97-AF65-F5344CB8AC3E}">
        <p14:creationId xmlns:p14="http://schemas.microsoft.com/office/powerpoint/2010/main" val="1728031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55BCC-740A-CEBC-88EC-2D13C15B256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DE3CFD4-CCDF-DD48-FDA9-F7867F31EB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83A9F6-553E-00C5-0DCC-E60F5C4EC289}"/>
              </a:ext>
            </a:extLst>
          </p:cNvPr>
          <p:cNvSpPr>
            <a:spLocks noGrp="1"/>
          </p:cNvSpPr>
          <p:nvPr>
            <p:ph type="dt" sz="half" idx="10"/>
          </p:nvPr>
        </p:nvSpPr>
        <p:spPr/>
        <p:txBody>
          <a:bodyPr/>
          <a:lstStyle/>
          <a:p>
            <a:fld id="{AFB0A832-182C-4CA5-84EF-9699F9770F4A}" type="datetime1">
              <a:rPr lang="en-US" smtClean="0"/>
              <a:t>7/18/2024</a:t>
            </a:fld>
            <a:endParaRPr lang="en-US"/>
          </a:p>
        </p:txBody>
      </p:sp>
      <p:sp>
        <p:nvSpPr>
          <p:cNvPr id="5" name="Footer Placeholder 4">
            <a:extLst>
              <a:ext uri="{FF2B5EF4-FFF2-40B4-BE49-F238E27FC236}">
                <a16:creationId xmlns:a16="http://schemas.microsoft.com/office/drawing/2014/main" id="{390731E4-D9FE-5641-5D5B-7E324241C2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66A99A-2A9B-7BC6-40A3-029227F9C2FD}"/>
              </a:ext>
            </a:extLst>
          </p:cNvPr>
          <p:cNvSpPr>
            <a:spLocks noGrp="1"/>
          </p:cNvSpPr>
          <p:nvPr>
            <p:ph type="sldNum" sz="quarter" idx="12"/>
          </p:nvPr>
        </p:nvSpPr>
        <p:spPr/>
        <p:txBody>
          <a:bodyPr/>
          <a:lstStyle/>
          <a:p>
            <a:fld id="{AFE67976-A2EC-409D-82F4-3755DA932607}" type="slidenum">
              <a:rPr lang="en-US" smtClean="0"/>
              <a:t>‹#›</a:t>
            </a:fld>
            <a:endParaRPr lang="en-US"/>
          </a:p>
        </p:txBody>
      </p:sp>
    </p:spTree>
    <p:extLst>
      <p:ext uri="{BB962C8B-B14F-4D97-AF65-F5344CB8AC3E}">
        <p14:creationId xmlns:p14="http://schemas.microsoft.com/office/powerpoint/2010/main" val="1103321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4210629-3909-ADBD-0BDF-EBD000E8870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6353D4B-A19B-B0C4-B547-E80E56234EB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1F5682-FEE3-7B70-45BF-2A530C1120BC}"/>
              </a:ext>
            </a:extLst>
          </p:cNvPr>
          <p:cNvSpPr>
            <a:spLocks noGrp="1"/>
          </p:cNvSpPr>
          <p:nvPr>
            <p:ph type="dt" sz="half" idx="10"/>
          </p:nvPr>
        </p:nvSpPr>
        <p:spPr/>
        <p:txBody>
          <a:bodyPr/>
          <a:lstStyle/>
          <a:p>
            <a:fld id="{65965D5B-5371-4AB3-8142-C9217EDBB4FD}" type="datetime1">
              <a:rPr lang="en-US" smtClean="0"/>
              <a:t>7/18/2024</a:t>
            </a:fld>
            <a:endParaRPr lang="en-US"/>
          </a:p>
        </p:txBody>
      </p:sp>
      <p:sp>
        <p:nvSpPr>
          <p:cNvPr id="5" name="Footer Placeholder 4">
            <a:extLst>
              <a:ext uri="{FF2B5EF4-FFF2-40B4-BE49-F238E27FC236}">
                <a16:creationId xmlns:a16="http://schemas.microsoft.com/office/drawing/2014/main" id="{05564F00-E040-E856-1585-61C5F37841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F2CC65-E022-727F-FA54-63F57BE54CC6}"/>
              </a:ext>
            </a:extLst>
          </p:cNvPr>
          <p:cNvSpPr>
            <a:spLocks noGrp="1"/>
          </p:cNvSpPr>
          <p:nvPr>
            <p:ph type="sldNum" sz="quarter" idx="12"/>
          </p:nvPr>
        </p:nvSpPr>
        <p:spPr/>
        <p:txBody>
          <a:bodyPr/>
          <a:lstStyle/>
          <a:p>
            <a:fld id="{AFE67976-A2EC-409D-82F4-3755DA932607}" type="slidenum">
              <a:rPr lang="en-US" smtClean="0"/>
              <a:t>‹#›</a:t>
            </a:fld>
            <a:endParaRPr lang="en-US"/>
          </a:p>
        </p:txBody>
      </p:sp>
    </p:spTree>
    <p:extLst>
      <p:ext uri="{BB962C8B-B14F-4D97-AF65-F5344CB8AC3E}">
        <p14:creationId xmlns:p14="http://schemas.microsoft.com/office/powerpoint/2010/main" val="190752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6E3D0-A1D6-C6BC-10C3-D2AD6E7CAF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0B9845-9A00-A1E1-0DF0-565CAAFC442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32FFCD-A351-DF4F-88E5-2466C84DF926}"/>
              </a:ext>
            </a:extLst>
          </p:cNvPr>
          <p:cNvSpPr>
            <a:spLocks noGrp="1"/>
          </p:cNvSpPr>
          <p:nvPr>
            <p:ph type="dt" sz="half" idx="10"/>
          </p:nvPr>
        </p:nvSpPr>
        <p:spPr/>
        <p:txBody>
          <a:bodyPr/>
          <a:lstStyle/>
          <a:p>
            <a:fld id="{84EC97D2-2D3A-45F7-96DC-FD55B693CFCE}" type="datetime1">
              <a:rPr lang="en-US" smtClean="0"/>
              <a:t>7/18/2024</a:t>
            </a:fld>
            <a:endParaRPr lang="en-US"/>
          </a:p>
        </p:txBody>
      </p:sp>
      <p:sp>
        <p:nvSpPr>
          <p:cNvPr id="5" name="Footer Placeholder 4">
            <a:extLst>
              <a:ext uri="{FF2B5EF4-FFF2-40B4-BE49-F238E27FC236}">
                <a16:creationId xmlns:a16="http://schemas.microsoft.com/office/drawing/2014/main" id="{56261B1A-2922-4F8B-21BB-01C347A047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0CE6DE-9B5B-26BE-983A-9933779BCD31}"/>
              </a:ext>
            </a:extLst>
          </p:cNvPr>
          <p:cNvSpPr>
            <a:spLocks noGrp="1"/>
          </p:cNvSpPr>
          <p:nvPr>
            <p:ph type="sldNum" sz="quarter" idx="12"/>
          </p:nvPr>
        </p:nvSpPr>
        <p:spPr/>
        <p:txBody>
          <a:bodyPr/>
          <a:lstStyle/>
          <a:p>
            <a:fld id="{AFE67976-A2EC-409D-82F4-3755DA932607}" type="slidenum">
              <a:rPr lang="en-US" smtClean="0"/>
              <a:t>‹#›</a:t>
            </a:fld>
            <a:endParaRPr lang="en-US"/>
          </a:p>
        </p:txBody>
      </p:sp>
    </p:spTree>
    <p:extLst>
      <p:ext uri="{BB962C8B-B14F-4D97-AF65-F5344CB8AC3E}">
        <p14:creationId xmlns:p14="http://schemas.microsoft.com/office/powerpoint/2010/main" val="2192724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FCBE6-3DCB-4238-5F4C-7DA35B0B962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344CC38-3898-A14C-EC78-94DFCCCEA31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1A4D07-CAA8-C683-7032-F2CD4DC1D2AA}"/>
              </a:ext>
            </a:extLst>
          </p:cNvPr>
          <p:cNvSpPr>
            <a:spLocks noGrp="1"/>
          </p:cNvSpPr>
          <p:nvPr>
            <p:ph type="dt" sz="half" idx="10"/>
          </p:nvPr>
        </p:nvSpPr>
        <p:spPr/>
        <p:txBody>
          <a:bodyPr/>
          <a:lstStyle/>
          <a:p>
            <a:fld id="{23187C50-6258-4798-9646-5C69F8403A71}" type="datetime1">
              <a:rPr lang="en-US" smtClean="0"/>
              <a:t>7/18/2024</a:t>
            </a:fld>
            <a:endParaRPr lang="en-US"/>
          </a:p>
        </p:txBody>
      </p:sp>
      <p:sp>
        <p:nvSpPr>
          <p:cNvPr id="5" name="Footer Placeholder 4">
            <a:extLst>
              <a:ext uri="{FF2B5EF4-FFF2-40B4-BE49-F238E27FC236}">
                <a16:creationId xmlns:a16="http://schemas.microsoft.com/office/drawing/2014/main" id="{7A85F767-D9A0-E1F3-5D82-3E413D329C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7E5B07-4FC5-CF64-E681-C16155AA1A16}"/>
              </a:ext>
            </a:extLst>
          </p:cNvPr>
          <p:cNvSpPr>
            <a:spLocks noGrp="1"/>
          </p:cNvSpPr>
          <p:nvPr>
            <p:ph type="sldNum" sz="quarter" idx="12"/>
          </p:nvPr>
        </p:nvSpPr>
        <p:spPr/>
        <p:txBody>
          <a:bodyPr/>
          <a:lstStyle/>
          <a:p>
            <a:fld id="{AFE67976-A2EC-409D-82F4-3755DA932607}" type="slidenum">
              <a:rPr lang="en-US" smtClean="0"/>
              <a:t>‹#›</a:t>
            </a:fld>
            <a:endParaRPr lang="en-US"/>
          </a:p>
        </p:txBody>
      </p:sp>
    </p:spTree>
    <p:extLst>
      <p:ext uri="{BB962C8B-B14F-4D97-AF65-F5344CB8AC3E}">
        <p14:creationId xmlns:p14="http://schemas.microsoft.com/office/powerpoint/2010/main" val="2168620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19B9E-E7DD-B180-91CF-0EF60CC31D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550A133-7952-B9C0-0679-806F339C27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6F455D9-080C-1426-33F0-0BF689DDC70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028AC34-00D4-ACE7-7367-0D1E4A8B16A4}"/>
              </a:ext>
            </a:extLst>
          </p:cNvPr>
          <p:cNvSpPr>
            <a:spLocks noGrp="1"/>
          </p:cNvSpPr>
          <p:nvPr>
            <p:ph type="dt" sz="half" idx="10"/>
          </p:nvPr>
        </p:nvSpPr>
        <p:spPr/>
        <p:txBody>
          <a:bodyPr/>
          <a:lstStyle/>
          <a:p>
            <a:fld id="{05BC9E74-CC6C-43F6-9353-AF2C5A92E4C8}" type="datetime1">
              <a:rPr lang="en-US" smtClean="0"/>
              <a:t>7/18/2024</a:t>
            </a:fld>
            <a:endParaRPr lang="en-US"/>
          </a:p>
        </p:txBody>
      </p:sp>
      <p:sp>
        <p:nvSpPr>
          <p:cNvPr id="6" name="Footer Placeholder 5">
            <a:extLst>
              <a:ext uri="{FF2B5EF4-FFF2-40B4-BE49-F238E27FC236}">
                <a16:creationId xmlns:a16="http://schemas.microsoft.com/office/drawing/2014/main" id="{BE42C739-C66E-2AE1-C396-7501CF3B6C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5AB4EC-1F5A-D3D6-1B2B-655C214C2906}"/>
              </a:ext>
            </a:extLst>
          </p:cNvPr>
          <p:cNvSpPr>
            <a:spLocks noGrp="1"/>
          </p:cNvSpPr>
          <p:nvPr>
            <p:ph type="sldNum" sz="quarter" idx="12"/>
          </p:nvPr>
        </p:nvSpPr>
        <p:spPr/>
        <p:txBody>
          <a:bodyPr/>
          <a:lstStyle/>
          <a:p>
            <a:fld id="{AFE67976-A2EC-409D-82F4-3755DA932607}" type="slidenum">
              <a:rPr lang="en-US" smtClean="0"/>
              <a:t>‹#›</a:t>
            </a:fld>
            <a:endParaRPr lang="en-US"/>
          </a:p>
        </p:txBody>
      </p:sp>
    </p:spTree>
    <p:extLst>
      <p:ext uri="{BB962C8B-B14F-4D97-AF65-F5344CB8AC3E}">
        <p14:creationId xmlns:p14="http://schemas.microsoft.com/office/powerpoint/2010/main" val="1441273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F69AE-B608-D363-C9B8-EA99812D5B8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7E3232C-B460-BF96-7866-95E9D1046F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F760C6D-E106-6E90-C804-AC44042BB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A09ABAF-BE15-612F-FA9B-F166CF983E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3A70AB3-947B-76B9-C80C-C6A04EBB9F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10A2AD6-24FA-C2F7-AEEA-8D031F619C00}"/>
              </a:ext>
            </a:extLst>
          </p:cNvPr>
          <p:cNvSpPr>
            <a:spLocks noGrp="1"/>
          </p:cNvSpPr>
          <p:nvPr>
            <p:ph type="dt" sz="half" idx="10"/>
          </p:nvPr>
        </p:nvSpPr>
        <p:spPr/>
        <p:txBody>
          <a:bodyPr/>
          <a:lstStyle/>
          <a:p>
            <a:fld id="{974011D4-DA80-4508-B7AC-DAE673F4937F}" type="datetime1">
              <a:rPr lang="en-US" smtClean="0"/>
              <a:t>7/18/2024</a:t>
            </a:fld>
            <a:endParaRPr lang="en-US"/>
          </a:p>
        </p:txBody>
      </p:sp>
      <p:sp>
        <p:nvSpPr>
          <p:cNvPr id="8" name="Footer Placeholder 7">
            <a:extLst>
              <a:ext uri="{FF2B5EF4-FFF2-40B4-BE49-F238E27FC236}">
                <a16:creationId xmlns:a16="http://schemas.microsoft.com/office/drawing/2014/main" id="{B30D82EE-7A3B-C7B7-1745-28968FE45E4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84BFD2F-2784-52D2-0F67-FA1C44C6EF3E}"/>
              </a:ext>
            </a:extLst>
          </p:cNvPr>
          <p:cNvSpPr>
            <a:spLocks noGrp="1"/>
          </p:cNvSpPr>
          <p:nvPr>
            <p:ph type="sldNum" sz="quarter" idx="12"/>
          </p:nvPr>
        </p:nvSpPr>
        <p:spPr/>
        <p:txBody>
          <a:bodyPr/>
          <a:lstStyle/>
          <a:p>
            <a:fld id="{AFE67976-A2EC-409D-82F4-3755DA932607}" type="slidenum">
              <a:rPr lang="en-US" smtClean="0"/>
              <a:t>‹#›</a:t>
            </a:fld>
            <a:endParaRPr lang="en-US"/>
          </a:p>
        </p:txBody>
      </p:sp>
    </p:spTree>
    <p:extLst>
      <p:ext uri="{BB962C8B-B14F-4D97-AF65-F5344CB8AC3E}">
        <p14:creationId xmlns:p14="http://schemas.microsoft.com/office/powerpoint/2010/main" val="919626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911E3-4636-7892-9381-80C4F130C03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492A7A1-8C8F-8948-6039-27B6F5C21F70}"/>
              </a:ext>
            </a:extLst>
          </p:cNvPr>
          <p:cNvSpPr>
            <a:spLocks noGrp="1"/>
          </p:cNvSpPr>
          <p:nvPr>
            <p:ph type="dt" sz="half" idx="10"/>
          </p:nvPr>
        </p:nvSpPr>
        <p:spPr/>
        <p:txBody>
          <a:bodyPr/>
          <a:lstStyle/>
          <a:p>
            <a:fld id="{0ADE646D-E9BB-4A8A-BFF4-6882AB92A39C}" type="datetime1">
              <a:rPr lang="en-US" smtClean="0"/>
              <a:t>7/18/2024</a:t>
            </a:fld>
            <a:endParaRPr lang="en-US"/>
          </a:p>
        </p:txBody>
      </p:sp>
      <p:sp>
        <p:nvSpPr>
          <p:cNvPr id="4" name="Footer Placeholder 3">
            <a:extLst>
              <a:ext uri="{FF2B5EF4-FFF2-40B4-BE49-F238E27FC236}">
                <a16:creationId xmlns:a16="http://schemas.microsoft.com/office/drawing/2014/main" id="{8D463209-ABFA-D54F-DE0F-9C464D46A5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C5358B8-CA32-3D04-C226-089A3731381E}"/>
              </a:ext>
            </a:extLst>
          </p:cNvPr>
          <p:cNvSpPr>
            <a:spLocks noGrp="1"/>
          </p:cNvSpPr>
          <p:nvPr>
            <p:ph type="sldNum" sz="quarter" idx="12"/>
          </p:nvPr>
        </p:nvSpPr>
        <p:spPr/>
        <p:txBody>
          <a:bodyPr/>
          <a:lstStyle/>
          <a:p>
            <a:fld id="{AFE67976-A2EC-409D-82F4-3755DA932607}" type="slidenum">
              <a:rPr lang="en-US" smtClean="0"/>
              <a:t>‹#›</a:t>
            </a:fld>
            <a:endParaRPr lang="en-US"/>
          </a:p>
        </p:txBody>
      </p:sp>
    </p:spTree>
    <p:extLst>
      <p:ext uri="{BB962C8B-B14F-4D97-AF65-F5344CB8AC3E}">
        <p14:creationId xmlns:p14="http://schemas.microsoft.com/office/powerpoint/2010/main" val="3930152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85CA22-B316-A65C-A654-8771570DEFB7}"/>
              </a:ext>
            </a:extLst>
          </p:cNvPr>
          <p:cNvSpPr>
            <a:spLocks noGrp="1"/>
          </p:cNvSpPr>
          <p:nvPr>
            <p:ph type="dt" sz="half" idx="10"/>
          </p:nvPr>
        </p:nvSpPr>
        <p:spPr/>
        <p:txBody>
          <a:bodyPr/>
          <a:lstStyle/>
          <a:p>
            <a:fld id="{BEFEEC45-ECB5-4F94-8D88-19A9A36A4088}" type="datetime1">
              <a:rPr lang="en-US" smtClean="0"/>
              <a:t>7/18/2024</a:t>
            </a:fld>
            <a:endParaRPr lang="en-US"/>
          </a:p>
        </p:txBody>
      </p:sp>
      <p:sp>
        <p:nvSpPr>
          <p:cNvPr id="3" name="Footer Placeholder 2">
            <a:extLst>
              <a:ext uri="{FF2B5EF4-FFF2-40B4-BE49-F238E27FC236}">
                <a16:creationId xmlns:a16="http://schemas.microsoft.com/office/drawing/2014/main" id="{B002159D-09D4-BAFA-61F9-31B8EF27681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8EAB48-02F2-6D57-4F86-0BD207D40943}"/>
              </a:ext>
            </a:extLst>
          </p:cNvPr>
          <p:cNvSpPr>
            <a:spLocks noGrp="1"/>
          </p:cNvSpPr>
          <p:nvPr>
            <p:ph type="sldNum" sz="quarter" idx="12"/>
          </p:nvPr>
        </p:nvSpPr>
        <p:spPr/>
        <p:txBody>
          <a:bodyPr/>
          <a:lstStyle/>
          <a:p>
            <a:fld id="{AFE67976-A2EC-409D-82F4-3755DA932607}" type="slidenum">
              <a:rPr lang="en-US" smtClean="0"/>
              <a:t>‹#›</a:t>
            </a:fld>
            <a:endParaRPr lang="en-US"/>
          </a:p>
        </p:txBody>
      </p:sp>
    </p:spTree>
    <p:extLst>
      <p:ext uri="{BB962C8B-B14F-4D97-AF65-F5344CB8AC3E}">
        <p14:creationId xmlns:p14="http://schemas.microsoft.com/office/powerpoint/2010/main" val="2953593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A933A-6F65-92AC-CFA8-FEE739BF66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980162D-FA7E-3B07-FE13-6A518A1C4C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D94EFBB-B467-BB22-855A-8B4FE6CC6C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CA0DC4-2668-2F0F-435F-C453682B0A9F}"/>
              </a:ext>
            </a:extLst>
          </p:cNvPr>
          <p:cNvSpPr>
            <a:spLocks noGrp="1"/>
          </p:cNvSpPr>
          <p:nvPr>
            <p:ph type="dt" sz="half" idx="10"/>
          </p:nvPr>
        </p:nvSpPr>
        <p:spPr/>
        <p:txBody>
          <a:bodyPr/>
          <a:lstStyle/>
          <a:p>
            <a:fld id="{75135B4F-D93B-46B8-9CAB-89BADA82B482}" type="datetime1">
              <a:rPr lang="en-US" smtClean="0"/>
              <a:t>7/18/2024</a:t>
            </a:fld>
            <a:endParaRPr lang="en-US"/>
          </a:p>
        </p:txBody>
      </p:sp>
      <p:sp>
        <p:nvSpPr>
          <p:cNvPr id="6" name="Footer Placeholder 5">
            <a:extLst>
              <a:ext uri="{FF2B5EF4-FFF2-40B4-BE49-F238E27FC236}">
                <a16:creationId xmlns:a16="http://schemas.microsoft.com/office/drawing/2014/main" id="{6F1E75C0-B0F7-69AF-11C0-7F3F86080E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E77A148-8E5B-EBDA-ABD9-B9FEE0ABF485}"/>
              </a:ext>
            </a:extLst>
          </p:cNvPr>
          <p:cNvSpPr>
            <a:spLocks noGrp="1"/>
          </p:cNvSpPr>
          <p:nvPr>
            <p:ph type="sldNum" sz="quarter" idx="12"/>
          </p:nvPr>
        </p:nvSpPr>
        <p:spPr/>
        <p:txBody>
          <a:bodyPr/>
          <a:lstStyle/>
          <a:p>
            <a:fld id="{AFE67976-A2EC-409D-82F4-3755DA932607}" type="slidenum">
              <a:rPr lang="en-US" smtClean="0"/>
              <a:t>‹#›</a:t>
            </a:fld>
            <a:endParaRPr lang="en-US"/>
          </a:p>
        </p:txBody>
      </p:sp>
    </p:spTree>
    <p:extLst>
      <p:ext uri="{BB962C8B-B14F-4D97-AF65-F5344CB8AC3E}">
        <p14:creationId xmlns:p14="http://schemas.microsoft.com/office/powerpoint/2010/main" val="2754167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7852B-9111-C5E4-A7D5-095E434AE5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CC00015-25DC-672D-BF87-1E47505590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69C3121-7CD9-D482-8928-7A7F22AA32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2CD5DA-9AA2-75F5-3691-ED2306DCCFBE}"/>
              </a:ext>
            </a:extLst>
          </p:cNvPr>
          <p:cNvSpPr>
            <a:spLocks noGrp="1"/>
          </p:cNvSpPr>
          <p:nvPr>
            <p:ph type="dt" sz="half" idx="10"/>
          </p:nvPr>
        </p:nvSpPr>
        <p:spPr/>
        <p:txBody>
          <a:bodyPr/>
          <a:lstStyle/>
          <a:p>
            <a:fld id="{D99E935A-3B2D-4B47-A6F6-2DA11E9E482C}" type="datetime1">
              <a:rPr lang="en-US" smtClean="0"/>
              <a:t>7/18/2024</a:t>
            </a:fld>
            <a:endParaRPr lang="en-US"/>
          </a:p>
        </p:txBody>
      </p:sp>
      <p:sp>
        <p:nvSpPr>
          <p:cNvPr id="6" name="Footer Placeholder 5">
            <a:extLst>
              <a:ext uri="{FF2B5EF4-FFF2-40B4-BE49-F238E27FC236}">
                <a16:creationId xmlns:a16="http://schemas.microsoft.com/office/drawing/2014/main" id="{38A554CA-2290-BA03-BFD9-AEBDD97F2C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C45B3C-FC83-7771-2FD4-13B109E460F8}"/>
              </a:ext>
            </a:extLst>
          </p:cNvPr>
          <p:cNvSpPr>
            <a:spLocks noGrp="1"/>
          </p:cNvSpPr>
          <p:nvPr>
            <p:ph type="sldNum" sz="quarter" idx="12"/>
          </p:nvPr>
        </p:nvSpPr>
        <p:spPr/>
        <p:txBody>
          <a:bodyPr/>
          <a:lstStyle/>
          <a:p>
            <a:fld id="{AFE67976-A2EC-409D-82F4-3755DA932607}" type="slidenum">
              <a:rPr lang="en-US" smtClean="0"/>
              <a:t>‹#›</a:t>
            </a:fld>
            <a:endParaRPr lang="en-US"/>
          </a:p>
        </p:txBody>
      </p:sp>
    </p:spTree>
    <p:extLst>
      <p:ext uri="{BB962C8B-B14F-4D97-AF65-F5344CB8AC3E}">
        <p14:creationId xmlns:p14="http://schemas.microsoft.com/office/powerpoint/2010/main" val="2138936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521F67-DD53-AEAE-A764-671977F4D6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587C51D-960E-E083-DD77-31E933444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38E75E-021C-D3EE-1E26-A2712E6F27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6B2F8B8-938D-41E0-9BD0-9522B8AFEA0F}" type="datetime1">
              <a:rPr lang="en-US" smtClean="0"/>
              <a:t>7/18/2024</a:t>
            </a:fld>
            <a:endParaRPr lang="en-US"/>
          </a:p>
        </p:txBody>
      </p:sp>
      <p:sp>
        <p:nvSpPr>
          <p:cNvPr id="5" name="Footer Placeholder 4">
            <a:extLst>
              <a:ext uri="{FF2B5EF4-FFF2-40B4-BE49-F238E27FC236}">
                <a16:creationId xmlns:a16="http://schemas.microsoft.com/office/drawing/2014/main" id="{20A56D79-55A4-33C1-9782-48D9D4EF08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54477E0-F0A9-3D7B-6AA7-D29747B839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FE67976-A2EC-409D-82F4-3755DA932607}" type="slidenum">
              <a:rPr lang="en-US" smtClean="0"/>
              <a:t>‹#›</a:t>
            </a:fld>
            <a:endParaRPr lang="en-US"/>
          </a:p>
        </p:txBody>
      </p:sp>
    </p:spTree>
    <p:extLst>
      <p:ext uri="{BB962C8B-B14F-4D97-AF65-F5344CB8AC3E}">
        <p14:creationId xmlns:p14="http://schemas.microsoft.com/office/powerpoint/2010/main" val="39666107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3A09D-29DA-B2DC-CEAB-5B8829C6E3B9}"/>
              </a:ext>
            </a:extLst>
          </p:cNvPr>
          <p:cNvSpPr>
            <a:spLocks noGrp="1"/>
          </p:cNvSpPr>
          <p:nvPr>
            <p:ph type="ctrTitle"/>
          </p:nvPr>
        </p:nvSpPr>
        <p:spPr/>
        <p:txBody>
          <a:bodyPr>
            <a:normAutofit/>
          </a:bodyPr>
          <a:lstStyle/>
          <a:p>
            <a:r>
              <a:rPr lang="en-US" dirty="0"/>
              <a:t>Key Concepts in Chapter 9</a:t>
            </a:r>
          </a:p>
        </p:txBody>
      </p:sp>
      <p:sp>
        <p:nvSpPr>
          <p:cNvPr id="3" name="Subtitle 2">
            <a:extLst>
              <a:ext uri="{FF2B5EF4-FFF2-40B4-BE49-F238E27FC236}">
                <a16:creationId xmlns:a16="http://schemas.microsoft.com/office/drawing/2014/main" id="{24B70CAD-364B-C9C3-33A3-D8A2782B7DC2}"/>
              </a:ext>
            </a:extLst>
          </p:cNvPr>
          <p:cNvSpPr>
            <a:spLocks noGrp="1"/>
          </p:cNvSpPr>
          <p:nvPr>
            <p:ph type="subTitle" idx="1"/>
          </p:nvPr>
        </p:nvSpPr>
        <p:spPr/>
        <p:txBody>
          <a:bodyPr/>
          <a:lstStyle/>
          <a:p>
            <a:r>
              <a:rPr lang="en-US" i="1" dirty="0"/>
              <a:t>Enterprise Network Infrastructure and Security </a:t>
            </a:r>
            <a:r>
              <a:rPr lang="en-US" dirty="0"/>
              <a:t>© Prospect Press</a:t>
            </a:r>
            <a:br>
              <a:rPr lang="en-US" dirty="0"/>
            </a:br>
            <a:r>
              <a:rPr lang="en-US" dirty="0"/>
              <a:t>Thomas Case</a:t>
            </a:r>
          </a:p>
        </p:txBody>
      </p:sp>
      <p:sp>
        <p:nvSpPr>
          <p:cNvPr id="7" name="Slide Number Placeholder 6">
            <a:extLst>
              <a:ext uri="{FF2B5EF4-FFF2-40B4-BE49-F238E27FC236}">
                <a16:creationId xmlns:a16="http://schemas.microsoft.com/office/drawing/2014/main" id="{7E31A1D5-E529-F8A7-1A8D-781676DAA9C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183325-546E-40C0-8158-A2D7D7EAEC36}"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6533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56403C0-8CAB-00FF-672B-EB0742FD80ED}"/>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10</a:t>
            </a:fld>
            <a:endParaRPr lang="en-US"/>
          </a:p>
        </p:txBody>
      </p:sp>
      <p:sp>
        <p:nvSpPr>
          <p:cNvPr id="2" name="Title 1">
            <a:extLst>
              <a:ext uri="{FF2B5EF4-FFF2-40B4-BE49-F238E27FC236}">
                <a16:creationId xmlns:a16="http://schemas.microsoft.com/office/drawing/2014/main" id="{D87BC986-B398-563B-FC6F-13AD19FA8A98}"/>
              </a:ext>
            </a:extLst>
          </p:cNvPr>
          <p:cNvSpPr>
            <a:spLocks noGrp="1"/>
          </p:cNvSpPr>
          <p:nvPr>
            <p:ph type="title"/>
          </p:nvPr>
        </p:nvSpPr>
        <p:spPr/>
        <p:txBody>
          <a:bodyPr/>
          <a:lstStyle/>
          <a:p>
            <a:r>
              <a:rPr lang="en-US" dirty="0"/>
              <a:t>IoT Gateways and Protocols</a:t>
            </a:r>
          </a:p>
        </p:txBody>
      </p:sp>
      <p:sp>
        <p:nvSpPr>
          <p:cNvPr id="4" name="TextBox 3">
            <a:extLst>
              <a:ext uri="{FF2B5EF4-FFF2-40B4-BE49-F238E27FC236}">
                <a16:creationId xmlns:a16="http://schemas.microsoft.com/office/drawing/2014/main" id="{D37308B0-A1C1-6C93-B7C7-1A6261A55EF6}"/>
              </a:ext>
            </a:extLst>
          </p:cNvPr>
          <p:cNvSpPr txBox="1"/>
          <p:nvPr/>
        </p:nvSpPr>
        <p:spPr>
          <a:xfrm>
            <a:off x="268941" y="1446551"/>
            <a:ext cx="6177963" cy="1200329"/>
          </a:xfrm>
          <a:prstGeom prst="rect">
            <a:avLst/>
          </a:prstGeom>
          <a:noFill/>
        </p:spPr>
        <p:txBody>
          <a:bodyPr wrap="square" rtlCol="0">
            <a:spAutoFit/>
          </a:bodyPr>
          <a:lstStyle/>
          <a:p>
            <a:r>
              <a:rPr lang="en-US" dirty="0"/>
              <a:t>An </a:t>
            </a:r>
            <a:r>
              <a:rPr lang="en-US" b="1" dirty="0"/>
              <a:t>IoT gateway </a:t>
            </a:r>
            <a:r>
              <a:rPr lang="en-US" dirty="0"/>
              <a:t>enables a connection between IoT devices at the physical (perception) layer and device-to-cloud communication over the Internet or another communication network. </a:t>
            </a:r>
          </a:p>
        </p:txBody>
      </p:sp>
      <p:sp>
        <p:nvSpPr>
          <p:cNvPr id="5" name="TextBox 4">
            <a:extLst>
              <a:ext uri="{FF2B5EF4-FFF2-40B4-BE49-F238E27FC236}">
                <a16:creationId xmlns:a16="http://schemas.microsoft.com/office/drawing/2014/main" id="{B329DD58-21C9-9FDA-D28D-563E7AC4A9F0}"/>
              </a:ext>
            </a:extLst>
          </p:cNvPr>
          <p:cNvSpPr txBox="1"/>
          <p:nvPr/>
        </p:nvSpPr>
        <p:spPr>
          <a:xfrm>
            <a:off x="268941" y="2755632"/>
            <a:ext cx="6177963" cy="1200329"/>
          </a:xfrm>
          <a:prstGeom prst="rect">
            <a:avLst/>
          </a:prstGeom>
          <a:noFill/>
        </p:spPr>
        <p:txBody>
          <a:bodyPr wrap="square" rtlCol="0">
            <a:spAutoFit/>
          </a:bodyPr>
          <a:lstStyle/>
          <a:p>
            <a:r>
              <a:rPr lang="en-US" dirty="0"/>
              <a:t>An IoT gateway links IoT devices to the Internet/cloud or to private networks/WANs; it does this by converting IoT device data into formats needed to support a variety of specialized protocols used in IoT networks.</a:t>
            </a:r>
          </a:p>
        </p:txBody>
      </p:sp>
      <p:pic>
        <p:nvPicPr>
          <p:cNvPr id="7" name="Picture 6" descr="Figure 9-16 depicts several IoT devices on the left, an IoT gateway in the middle, and data systems on the right. A public cloud, private cloud, and data center are identifies as data systems.">
            <a:extLst>
              <a:ext uri="{FF2B5EF4-FFF2-40B4-BE49-F238E27FC236}">
                <a16:creationId xmlns:a16="http://schemas.microsoft.com/office/drawing/2014/main" id="{1B8C9113-62FA-F3EC-E42F-BEAFCC228209}"/>
              </a:ext>
            </a:extLst>
          </p:cNvPr>
          <p:cNvPicPr>
            <a:picLocks noChangeAspect="1"/>
          </p:cNvPicPr>
          <p:nvPr/>
        </p:nvPicPr>
        <p:blipFill>
          <a:blip r:embed="rId2"/>
          <a:stretch>
            <a:fillRect/>
          </a:stretch>
        </p:blipFill>
        <p:spPr>
          <a:xfrm>
            <a:off x="7587101" y="221457"/>
            <a:ext cx="4504544" cy="2508024"/>
          </a:xfrm>
          <a:prstGeom prst="rect">
            <a:avLst/>
          </a:prstGeom>
        </p:spPr>
      </p:pic>
      <p:pic>
        <p:nvPicPr>
          <p:cNvPr id="11" name="Picture 10" descr="Figure 9-17 illustrates that a wide-range of usual and specialized TCP/IP protocols are used to support IoT applications. It also illustrates that Zigbee, Bluetooth, Near Field Communication, and Low Power WAN protocols are used to support some IoT applications.">
            <a:extLst>
              <a:ext uri="{FF2B5EF4-FFF2-40B4-BE49-F238E27FC236}">
                <a16:creationId xmlns:a16="http://schemas.microsoft.com/office/drawing/2014/main" id="{3EDAA2BC-8939-3CD6-4B24-E7099A048136}"/>
              </a:ext>
            </a:extLst>
          </p:cNvPr>
          <p:cNvPicPr>
            <a:picLocks noChangeAspect="1"/>
          </p:cNvPicPr>
          <p:nvPr/>
        </p:nvPicPr>
        <p:blipFill>
          <a:blip r:embed="rId3"/>
          <a:stretch>
            <a:fillRect/>
          </a:stretch>
        </p:blipFill>
        <p:spPr>
          <a:xfrm>
            <a:off x="885393" y="4011059"/>
            <a:ext cx="4197245" cy="2800779"/>
          </a:xfrm>
          <a:prstGeom prst="rect">
            <a:avLst/>
          </a:prstGeom>
        </p:spPr>
      </p:pic>
      <p:sp>
        <p:nvSpPr>
          <p:cNvPr id="6" name="TextBox 5">
            <a:extLst>
              <a:ext uri="{FF2B5EF4-FFF2-40B4-BE49-F238E27FC236}">
                <a16:creationId xmlns:a16="http://schemas.microsoft.com/office/drawing/2014/main" id="{F8DA1561-73CC-F14D-844F-426A67E10185}"/>
              </a:ext>
            </a:extLst>
          </p:cNvPr>
          <p:cNvSpPr txBox="1"/>
          <p:nvPr/>
        </p:nvSpPr>
        <p:spPr>
          <a:xfrm>
            <a:off x="6600586" y="2935301"/>
            <a:ext cx="5409560" cy="1200329"/>
          </a:xfrm>
          <a:prstGeom prst="rect">
            <a:avLst/>
          </a:prstGeom>
          <a:noFill/>
        </p:spPr>
        <p:txBody>
          <a:bodyPr wrap="square" rtlCol="0">
            <a:spAutoFit/>
          </a:bodyPr>
          <a:lstStyle/>
          <a:p>
            <a:r>
              <a:rPr lang="en-US" dirty="0"/>
              <a:t>Private 5G RANs are increasingly being used for wireless communications in factories and warehouses. Most </a:t>
            </a:r>
            <a:r>
              <a:rPr lang="en-US" dirty="0" err="1"/>
              <a:t>IIoT</a:t>
            </a:r>
            <a:r>
              <a:rPr lang="en-US" dirty="0"/>
              <a:t> device deployments are expected to connect to 5G RANs in the years ahead.</a:t>
            </a:r>
          </a:p>
        </p:txBody>
      </p:sp>
      <p:pic>
        <p:nvPicPr>
          <p:cNvPr id="8" name="Picture 7" descr="Figure 9-18 illustrates how private 5G cellular technologies are used to support Industrial IoT systems. Edge devices and IoT gateways provide connectivity from local RANs to cloud services.">
            <a:extLst>
              <a:ext uri="{FF2B5EF4-FFF2-40B4-BE49-F238E27FC236}">
                <a16:creationId xmlns:a16="http://schemas.microsoft.com/office/drawing/2014/main" id="{3C0D290A-3239-3BEE-9554-F057BC601BAE}"/>
              </a:ext>
            </a:extLst>
          </p:cNvPr>
          <p:cNvPicPr>
            <a:picLocks noChangeAspect="1"/>
          </p:cNvPicPr>
          <p:nvPr/>
        </p:nvPicPr>
        <p:blipFill>
          <a:blip r:embed="rId4"/>
          <a:stretch>
            <a:fillRect/>
          </a:stretch>
        </p:blipFill>
        <p:spPr>
          <a:xfrm>
            <a:off x="5871449" y="4147455"/>
            <a:ext cx="4984393" cy="2391457"/>
          </a:xfrm>
          <a:prstGeom prst="rect">
            <a:avLst/>
          </a:prstGeom>
        </p:spPr>
      </p:pic>
    </p:spTree>
    <p:extLst>
      <p:ext uri="{BB962C8B-B14F-4D97-AF65-F5344CB8AC3E}">
        <p14:creationId xmlns:p14="http://schemas.microsoft.com/office/powerpoint/2010/main" val="3576277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C36E315-1998-1D24-64AA-618F993443DC}"/>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11</a:t>
            </a:fld>
            <a:endParaRPr lang="en-US"/>
          </a:p>
        </p:txBody>
      </p:sp>
      <p:sp>
        <p:nvSpPr>
          <p:cNvPr id="2" name="Title 1">
            <a:extLst>
              <a:ext uri="{FF2B5EF4-FFF2-40B4-BE49-F238E27FC236}">
                <a16:creationId xmlns:a16="http://schemas.microsoft.com/office/drawing/2014/main" id="{D9B03FD2-8CC0-BA9D-EE0C-5CA00099E2E4}"/>
              </a:ext>
            </a:extLst>
          </p:cNvPr>
          <p:cNvSpPr>
            <a:spLocks noGrp="1"/>
          </p:cNvSpPr>
          <p:nvPr>
            <p:ph type="title"/>
          </p:nvPr>
        </p:nvSpPr>
        <p:spPr/>
        <p:txBody>
          <a:bodyPr>
            <a:normAutofit/>
          </a:bodyPr>
          <a:lstStyle/>
          <a:p>
            <a:r>
              <a:rPr lang="en-US" sz="3200" dirty="0"/>
              <a:t>Edge Computing, Data Accumulation, and Data Abstraction</a:t>
            </a:r>
          </a:p>
        </p:txBody>
      </p:sp>
      <p:sp>
        <p:nvSpPr>
          <p:cNvPr id="4" name="TextBox 3">
            <a:extLst>
              <a:ext uri="{FF2B5EF4-FFF2-40B4-BE49-F238E27FC236}">
                <a16:creationId xmlns:a16="http://schemas.microsoft.com/office/drawing/2014/main" id="{D428E3E2-300E-B0AC-693C-FCFDD3062E8D}"/>
              </a:ext>
            </a:extLst>
          </p:cNvPr>
          <p:cNvSpPr txBox="1"/>
          <p:nvPr/>
        </p:nvSpPr>
        <p:spPr>
          <a:xfrm>
            <a:off x="234804" y="1511530"/>
            <a:ext cx="11517486" cy="1200329"/>
          </a:xfrm>
          <a:prstGeom prst="rect">
            <a:avLst/>
          </a:prstGeom>
          <a:noFill/>
        </p:spPr>
        <p:txBody>
          <a:bodyPr wrap="square" rtlCol="0">
            <a:spAutoFit/>
          </a:bodyPr>
          <a:lstStyle/>
          <a:p>
            <a:r>
              <a:rPr lang="en-US" b="1" dirty="0"/>
              <a:t>Edge computing </a:t>
            </a:r>
            <a:r>
              <a:rPr lang="en-US" dirty="0"/>
              <a:t>is a distributed IT architecture that involves processing data at the periphery of a communications network as close as possible to the originating data source. Doing this saves time and resources needed to send all data to cloud services. Edge computing is a standard practice in 5G networks that support IoT systems and applications.</a:t>
            </a:r>
          </a:p>
        </p:txBody>
      </p:sp>
      <p:sp>
        <p:nvSpPr>
          <p:cNvPr id="6" name="TextBox 5">
            <a:extLst>
              <a:ext uri="{FF2B5EF4-FFF2-40B4-BE49-F238E27FC236}">
                <a16:creationId xmlns:a16="http://schemas.microsoft.com/office/drawing/2014/main" id="{A8103391-B64B-DCF7-3A68-4A9574EC81DA}"/>
              </a:ext>
            </a:extLst>
          </p:cNvPr>
          <p:cNvSpPr txBox="1"/>
          <p:nvPr/>
        </p:nvSpPr>
        <p:spPr>
          <a:xfrm>
            <a:off x="234803" y="2711859"/>
            <a:ext cx="11577447" cy="923330"/>
          </a:xfrm>
          <a:prstGeom prst="rect">
            <a:avLst/>
          </a:prstGeom>
          <a:noFill/>
        </p:spPr>
        <p:txBody>
          <a:bodyPr wrap="square" rtlCol="0">
            <a:spAutoFit/>
          </a:bodyPr>
          <a:lstStyle/>
          <a:p>
            <a:r>
              <a:rPr lang="en-US" dirty="0"/>
              <a:t>Edge computing occurs at gateways, local servers, or other edge devices. </a:t>
            </a:r>
            <a:r>
              <a:rPr lang="en-US" b="1" dirty="0"/>
              <a:t>Edge devices </a:t>
            </a:r>
            <a:r>
              <a:rPr lang="en-US" dirty="0"/>
              <a:t>have enough memory and processing power to collect, process, and use data from nearby data sources (in close to real time) with limited or no help from technologies in other parts of the network.  </a:t>
            </a:r>
          </a:p>
        </p:txBody>
      </p:sp>
      <p:sp>
        <p:nvSpPr>
          <p:cNvPr id="5" name="TextBox 4">
            <a:extLst>
              <a:ext uri="{FF2B5EF4-FFF2-40B4-BE49-F238E27FC236}">
                <a16:creationId xmlns:a16="http://schemas.microsoft.com/office/drawing/2014/main" id="{938DEB24-B5BE-790D-DBA5-B777992596AF}"/>
              </a:ext>
            </a:extLst>
          </p:cNvPr>
          <p:cNvSpPr txBox="1"/>
          <p:nvPr/>
        </p:nvSpPr>
        <p:spPr>
          <a:xfrm>
            <a:off x="294764" y="3803597"/>
            <a:ext cx="11457526"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Activities at the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Data Accumulation layer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are usually performed by IoT platforms.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Data accumulation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involves storing real-time data from edge and physical devices to meet the requirements of non–real-time applications. </a:t>
            </a:r>
          </a:p>
        </p:txBody>
      </p:sp>
      <p:sp>
        <p:nvSpPr>
          <p:cNvPr id="7" name="TextBox 6">
            <a:extLst>
              <a:ext uri="{FF2B5EF4-FFF2-40B4-BE49-F238E27FC236}">
                <a16:creationId xmlns:a16="http://schemas.microsoft.com/office/drawing/2014/main" id="{D0D4C156-0D80-591E-BBE9-D4140A5E2A39}"/>
              </a:ext>
            </a:extLst>
          </p:cNvPr>
          <p:cNvSpPr txBox="1"/>
          <p:nvPr/>
        </p:nvSpPr>
        <p:spPr>
          <a:xfrm>
            <a:off x="234803" y="4518212"/>
            <a:ext cx="11675449"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IoT platforms also oversee data abstraction activities. At the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Data Abstraction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layer, data preparation is finalized for IoT applications; it also reformats data from the applications layer to ensure that it is in a form that physical layer devices can understand. Essentially, it prepares data for use by IoT applications and prepares data from applications for use by devices. </a:t>
            </a:r>
          </a:p>
        </p:txBody>
      </p:sp>
    </p:spTree>
    <p:extLst>
      <p:ext uri="{BB962C8B-B14F-4D97-AF65-F5344CB8AC3E}">
        <p14:creationId xmlns:p14="http://schemas.microsoft.com/office/powerpoint/2010/main" val="19982628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8C2B807-1924-8C95-5BDC-A62930C5C242}"/>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12</a:t>
            </a:fld>
            <a:endParaRPr lang="en-US"/>
          </a:p>
        </p:txBody>
      </p:sp>
      <p:sp>
        <p:nvSpPr>
          <p:cNvPr id="2" name="Title 1">
            <a:extLst>
              <a:ext uri="{FF2B5EF4-FFF2-40B4-BE49-F238E27FC236}">
                <a16:creationId xmlns:a16="http://schemas.microsoft.com/office/drawing/2014/main" id="{E14576F3-6056-9310-62A8-52D57D169DCA}"/>
              </a:ext>
            </a:extLst>
          </p:cNvPr>
          <p:cNvSpPr>
            <a:spLocks noGrp="1"/>
          </p:cNvSpPr>
          <p:nvPr>
            <p:ph type="title"/>
          </p:nvPr>
        </p:nvSpPr>
        <p:spPr/>
        <p:txBody>
          <a:bodyPr>
            <a:normAutofit/>
          </a:bodyPr>
          <a:lstStyle/>
          <a:p>
            <a:r>
              <a:rPr lang="en-US" sz="3600" dirty="0"/>
              <a:t>The IoT Reference Model’s Applications and Collaboration and Processes Layers</a:t>
            </a:r>
          </a:p>
        </p:txBody>
      </p:sp>
      <p:sp>
        <p:nvSpPr>
          <p:cNvPr id="4" name="TextBox 3">
            <a:extLst>
              <a:ext uri="{FF2B5EF4-FFF2-40B4-BE49-F238E27FC236}">
                <a16:creationId xmlns:a16="http://schemas.microsoft.com/office/drawing/2014/main" id="{37FC9EC4-0103-F413-D858-C99C4FF3D58A}"/>
              </a:ext>
            </a:extLst>
          </p:cNvPr>
          <p:cNvSpPr txBox="1"/>
          <p:nvPr/>
        </p:nvSpPr>
        <p:spPr>
          <a:xfrm>
            <a:off x="374753" y="1644996"/>
            <a:ext cx="11632367" cy="2585323"/>
          </a:xfrm>
          <a:prstGeom prst="rect">
            <a:avLst/>
          </a:prstGeom>
          <a:noFill/>
        </p:spPr>
        <p:txBody>
          <a:bodyPr wrap="square" rtlCol="0">
            <a:spAutoFit/>
          </a:bodyPr>
          <a:lstStyle/>
          <a:p>
            <a:r>
              <a:rPr lang="en-US" dirty="0"/>
              <a:t>At the </a:t>
            </a:r>
            <a:r>
              <a:rPr lang="en-US" i="1" dirty="0"/>
              <a:t>Applications</a:t>
            </a:r>
            <a:r>
              <a:rPr lang="en-US" dirty="0"/>
              <a:t> layer, IoT data is analyzed by software to inform decision-making and provide answers to business questions. Many IoT platforms include application development and maintenance capabilities; they may include ready-to-use or easily customizable data mining, data visualization, and analytics tools.</a:t>
            </a:r>
          </a:p>
          <a:p>
            <a:endParaRPr lang="en-US" dirty="0"/>
          </a:p>
          <a:p>
            <a:r>
              <a:rPr lang="en-US" dirty="0"/>
              <a:t>Examples of IoT applications include:</a:t>
            </a:r>
          </a:p>
          <a:p>
            <a:r>
              <a:rPr lang="en-US" dirty="0"/>
              <a:t>• Device monitoring and control systems</a:t>
            </a:r>
          </a:p>
          <a:p>
            <a:r>
              <a:rPr lang="en-US" dirty="0"/>
              <a:t>• Mobile apps for simple interactions with IoT devices/systems</a:t>
            </a:r>
          </a:p>
          <a:p>
            <a:r>
              <a:rPr lang="en-US" dirty="0"/>
              <a:t>• Cloud-based BI services</a:t>
            </a:r>
          </a:p>
          <a:p>
            <a:r>
              <a:rPr lang="en-US" dirty="0"/>
              <a:t>• Analytic solutions using ML</a:t>
            </a:r>
          </a:p>
        </p:txBody>
      </p:sp>
      <p:sp>
        <p:nvSpPr>
          <p:cNvPr id="5" name="TextBox 4">
            <a:extLst>
              <a:ext uri="{FF2B5EF4-FFF2-40B4-BE49-F238E27FC236}">
                <a16:creationId xmlns:a16="http://schemas.microsoft.com/office/drawing/2014/main" id="{F1BA4047-4B81-C5E4-5A16-E5AD9CA767E0}"/>
              </a:ext>
            </a:extLst>
          </p:cNvPr>
          <p:cNvSpPr txBox="1"/>
          <p:nvPr/>
        </p:nvSpPr>
        <p:spPr>
          <a:xfrm>
            <a:off x="374753" y="4230319"/>
            <a:ext cx="11894695" cy="1754326"/>
          </a:xfrm>
          <a:prstGeom prst="rect">
            <a:avLst/>
          </a:prstGeom>
          <a:noFill/>
        </p:spPr>
        <p:txBody>
          <a:bodyPr wrap="square" rtlCol="0">
            <a:spAutoFit/>
          </a:bodyPr>
          <a:lstStyle/>
          <a:p>
            <a:r>
              <a:rPr lang="en-US" dirty="0"/>
              <a:t>At the </a:t>
            </a:r>
            <a:r>
              <a:rPr lang="en-US" i="1" dirty="0"/>
              <a:t>Collaboration and Processes </a:t>
            </a:r>
            <a:r>
              <a:rPr lang="en-US" dirty="0"/>
              <a:t>layer, application results are provided to users, business owners, and stakeholders; the results, and the data/information on which they are based, add value when they facilitate problem-solving and the achievement of business goals.</a:t>
            </a:r>
          </a:p>
          <a:p>
            <a:endParaRPr lang="en-US" dirty="0"/>
          </a:p>
          <a:p>
            <a:r>
              <a:rPr lang="en-US" dirty="0"/>
              <a:t>A challenge at this layer is effectively leveraging the growing volume and value of IoT data/information for business optimization and economic growth. </a:t>
            </a:r>
          </a:p>
        </p:txBody>
      </p:sp>
    </p:spTree>
    <p:extLst>
      <p:ext uri="{BB962C8B-B14F-4D97-AF65-F5344CB8AC3E}">
        <p14:creationId xmlns:p14="http://schemas.microsoft.com/office/powerpoint/2010/main" val="2364810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F5219D9-4F47-E3B3-DE50-4717934EA328}"/>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13</a:t>
            </a:fld>
            <a:endParaRPr lang="en-US"/>
          </a:p>
        </p:txBody>
      </p:sp>
      <p:sp>
        <p:nvSpPr>
          <p:cNvPr id="2" name="Title 1">
            <a:extLst>
              <a:ext uri="{FF2B5EF4-FFF2-40B4-BE49-F238E27FC236}">
                <a16:creationId xmlns:a16="http://schemas.microsoft.com/office/drawing/2014/main" id="{A9CAEAC0-BA1F-E835-1B17-A32045D37FD8}"/>
              </a:ext>
            </a:extLst>
          </p:cNvPr>
          <p:cNvSpPr>
            <a:spLocks noGrp="1"/>
          </p:cNvSpPr>
          <p:nvPr>
            <p:ph type="title"/>
          </p:nvPr>
        </p:nvSpPr>
        <p:spPr/>
        <p:txBody>
          <a:bodyPr/>
          <a:lstStyle/>
          <a:p>
            <a:r>
              <a:rPr lang="en-US" dirty="0"/>
              <a:t>IoT Network Security</a:t>
            </a:r>
          </a:p>
        </p:txBody>
      </p:sp>
      <p:sp>
        <p:nvSpPr>
          <p:cNvPr id="4" name="TextBox 3">
            <a:extLst>
              <a:ext uri="{FF2B5EF4-FFF2-40B4-BE49-F238E27FC236}">
                <a16:creationId xmlns:a16="http://schemas.microsoft.com/office/drawing/2014/main" id="{AD4F7FB8-C16C-43CD-2210-0CE0B5DC5DEE}"/>
              </a:ext>
            </a:extLst>
          </p:cNvPr>
          <p:cNvSpPr txBox="1"/>
          <p:nvPr/>
        </p:nvSpPr>
        <p:spPr>
          <a:xfrm>
            <a:off x="245889" y="1409075"/>
            <a:ext cx="6244771" cy="1200329"/>
          </a:xfrm>
          <a:prstGeom prst="rect">
            <a:avLst/>
          </a:prstGeom>
          <a:noFill/>
        </p:spPr>
        <p:txBody>
          <a:bodyPr wrap="square" rtlCol="0">
            <a:spAutoFit/>
          </a:bodyPr>
          <a:lstStyle/>
          <a:p>
            <a:r>
              <a:rPr lang="en-US" dirty="0"/>
              <a:t>With accelerating IoT adoption and use, IoT networking is an important business issue, and businesses are coming to grips with IoT security; devices, communication channels, and applications may be attacked.</a:t>
            </a:r>
          </a:p>
        </p:txBody>
      </p:sp>
      <p:pic>
        <p:nvPicPr>
          <p:cNvPr id="6" name="Picture 5" descr="This is the first part of Table 9-6 that identifies devices as an IoT attack service and an includes a column that describes why devices are an IoT security and attack concern.">
            <a:extLst>
              <a:ext uri="{FF2B5EF4-FFF2-40B4-BE49-F238E27FC236}">
                <a16:creationId xmlns:a16="http://schemas.microsoft.com/office/drawing/2014/main" id="{B78D049D-AA35-03E6-42B3-2F1FD5D65FF6}"/>
              </a:ext>
            </a:extLst>
          </p:cNvPr>
          <p:cNvPicPr>
            <a:picLocks noChangeAspect="1"/>
          </p:cNvPicPr>
          <p:nvPr/>
        </p:nvPicPr>
        <p:blipFill>
          <a:blip r:embed="rId2"/>
          <a:stretch>
            <a:fillRect/>
          </a:stretch>
        </p:blipFill>
        <p:spPr>
          <a:xfrm>
            <a:off x="6592004" y="136524"/>
            <a:ext cx="5501542" cy="2038058"/>
          </a:xfrm>
          <a:prstGeom prst="rect">
            <a:avLst/>
          </a:prstGeom>
        </p:spPr>
      </p:pic>
      <p:pic>
        <p:nvPicPr>
          <p:cNvPr id="8" name="Picture 7" descr="This is the second part of Table 9-6 that has rows for communication channels and applications. Each row includes a description of why this is an IoT security or attack concern.">
            <a:extLst>
              <a:ext uri="{FF2B5EF4-FFF2-40B4-BE49-F238E27FC236}">
                <a16:creationId xmlns:a16="http://schemas.microsoft.com/office/drawing/2014/main" id="{E3EB3A6C-ECB3-829A-8CC6-2C3D1AFC34A1}"/>
              </a:ext>
            </a:extLst>
          </p:cNvPr>
          <p:cNvPicPr>
            <a:picLocks noChangeAspect="1"/>
          </p:cNvPicPr>
          <p:nvPr/>
        </p:nvPicPr>
        <p:blipFill>
          <a:blip r:embed="rId3"/>
          <a:stretch>
            <a:fillRect/>
          </a:stretch>
        </p:blipFill>
        <p:spPr>
          <a:xfrm>
            <a:off x="6592006" y="2388351"/>
            <a:ext cx="5430050" cy="2748098"/>
          </a:xfrm>
          <a:prstGeom prst="rect">
            <a:avLst/>
          </a:prstGeom>
        </p:spPr>
      </p:pic>
      <p:sp>
        <p:nvSpPr>
          <p:cNvPr id="9" name="TextBox 8">
            <a:extLst>
              <a:ext uri="{FF2B5EF4-FFF2-40B4-BE49-F238E27FC236}">
                <a16:creationId xmlns:a16="http://schemas.microsoft.com/office/drawing/2014/main" id="{4E38FC35-7134-237B-1FB1-083FC32B6EBF}"/>
              </a:ext>
            </a:extLst>
          </p:cNvPr>
          <p:cNvSpPr txBox="1"/>
          <p:nvPr/>
        </p:nvSpPr>
        <p:spPr>
          <a:xfrm>
            <a:off x="325078" y="2644881"/>
            <a:ext cx="6367715" cy="923330"/>
          </a:xfrm>
          <a:prstGeom prst="rect">
            <a:avLst/>
          </a:prstGeom>
          <a:noFill/>
        </p:spPr>
        <p:txBody>
          <a:bodyPr wrap="square" rtlCol="0">
            <a:spAutoFit/>
          </a:bodyPr>
          <a:lstStyle/>
          <a:p>
            <a:r>
              <a:rPr lang="en-US" dirty="0"/>
              <a:t>Often, security focuses on hardening IoT systems against data breaches, malicious software, and hacking; cloud security mechanisms are common parts of IoT infrastructure security.</a:t>
            </a:r>
          </a:p>
        </p:txBody>
      </p:sp>
      <p:sp>
        <p:nvSpPr>
          <p:cNvPr id="5" name="TextBox 4">
            <a:extLst>
              <a:ext uri="{FF2B5EF4-FFF2-40B4-BE49-F238E27FC236}">
                <a16:creationId xmlns:a16="http://schemas.microsoft.com/office/drawing/2014/main" id="{CB7ADFD4-75CA-8C20-B0E4-0A9E8E6FD134}"/>
              </a:ext>
            </a:extLst>
          </p:cNvPr>
          <p:cNvSpPr txBox="1"/>
          <p:nvPr/>
        </p:nvSpPr>
        <p:spPr>
          <a:xfrm>
            <a:off x="296561" y="3691101"/>
            <a:ext cx="6244772"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Many businesses have adopted SD-WANs to segregate and secure the data flows generated and consumed by IoT devices, gateways, platforms, and applications. </a:t>
            </a:r>
          </a:p>
        </p:txBody>
      </p:sp>
      <p:pic>
        <p:nvPicPr>
          <p:cNvPr id="7" name="Picture 6" descr="Figure 9-19 illustrates how SD-WAN can be used to keep IoT data traffic separate from non-IoT data traffic on WAN circuits.">
            <a:extLst>
              <a:ext uri="{FF2B5EF4-FFF2-40B4-BE49-F238E27FC236}">
                <a16:creationId xmlns:a16="http://schemas.microsoft.com/office/drawing/2014/main" id="{21A39DEB-4F09-FC57-7596-B47FA8C4C092}"/>
              </a:ext>
            </a:extLst>
          </p:cNvPr>
          <p:cNvPicPr>
            <a:picLocks noChangeAspect="1"/>
          </p:cNvPicPr>
          <p:nvPr/>
        </p:nvPicPr>
        <p:blipFill>
          <a:blip r:embed="rId4"/>
          <a:stretch>
            <a:fillRect/>
          </a:stretch>
        </p:blipFill>
        <p:spPr>
          <a:xfrm>
            <a:off x="1260182" y="4600636"/>
            <a:ext cx="3804300" cy="2141466"/>
          </a:xfrm>
          <a:prstGeom prst="rect">
            <a:avLst/>
          </a:prstGeom>
        </p:spPr>
      </p:pic>
    </p:spTree>
    <p:extLst>
      <p:ext uri="{BB962C8B-B14F-4D97-AF65-F5344CB8AC3E}">
        <p14:creationId xmlns:p14="http://schemas.microsoft.com/office/powerpoint/2010/main" val="3613649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4DD7E2B-DBD2-6647-005E-1570537ED4EB}"/>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14</a:t>
            </a:fld>
            <a:endParaRPr lang="en-US"/>
          </a:p>
        </p:txBody>
      </p:sp>
      <p:sp>
        <p:nvSpPr>
          <p:cNvPr id="2" name="Title 1">
            <a:extLst>
              <a:ext uri="{FF2B5EF4-FFF2-40B4-BE49-F238E27FC236}">
                <a16:creationId xmlns:a16="http://schemas.microsoft.com/office/drawing/2014/main" id="{A10D34CE-103A-A8A5-FD1E-B67CB61481EA}"/>
              </a:ext>
            </a:extLst>
          </p:cNvPr>
          <p:cNvSpPr>
            <a:spLocks noGrp="1"/>
          </p:cNvSpPr>
          <p:nvPr>
            <p:ph type="title"/>
          </p:nvPr>
        </p:nvSpPr>
        <p:spPr/>
        <p:txBody>
          <a:bodyPr/>
          <a:lstStyle/>
          <a:p>
            <a:r>
              <a:rPr lang="en-US" dirty="0"/>
              <a:t>Summary</a:t>
            </a:r>
          </a:p>
        </p:txBody>
      </p:sp>
      <p:sp>
        <p:nvSpPr>
          <p:cNvPr id="6" name="Content Placeholder 5">
            <a:extLst>
              <a:ext uri="{FF2B5EF4-FFF2-40B4-BE49-F238E27FC236}">
                <a16:creationId xmlns:a16="http://schemas.microsoft.com/office/drawing/2014/main" id="{8BDE20B2-FB99-9A7E-21A3-6460168D2897}"/>
              </a:ext>
            </a:extLst>
          </p:cNvPr>
          <p:cNvSpPr>
            <a:spLocks noGrp="1"/>
          </p:cNvSpPr>
          <p:nvPr>
            <p:ph idx="1"/>
          </p:nvPr>
        </p:nvSpPr>
        <p:spPr/>
        <p:txBody>
          <a:bodyPr>
            <a:normAutofit fontScale="62500" lnSpcReduction="20000"/>
          </a:bodyPr>
          <a:lstStyle/>
          <a:p>
            <a:r>
              <a:rPr lang="en-US" dirty="0"/>
              <a:t>Enterprise networks increasingly support IoT systems and applications.</a:t>
            </a:r>
          </a:p>
          <a:p>
            <a:r>
              <a:rPr lang="en-US" dirty="0"/>
              <a:t>IoT devices and applications are being used to support and improve processes in a wide range of industries.</a:t>
            </a:r>
          </a:p>
          <a:p>
            <a:r>
              <a:rPr lang="en-US" dirty="0"/>
              <a:t>Industrial IoT, Industry 4.0, and Warehouse 4.0 applications facilitate the creation of smart factories, warehouses, and supply chains and are important contributors to the digital transportation of business.</a:t>
            </a:r>
          </a:p>
          <a:p>
            <a:r>
              <a:rPr lang="en-US" dirty="0"/>
              <a:t>V2V and V2X communications are important aspects of self-driving vehicles on roads and within business facilities.</a:t>
            </a:r>
          </a:p>
          <a:p>
            <a:r>
              <a:rPr lang="en-US" dirty="0"/>
              <a:t>The 7-layer IoT reference model from the IoT World Forum exemplifies IoT architecture models.</a:t>
            </a:r>
          </a:p>
          <a:p>
            <a:r>
              <a:rPr lang="en-US" dirty="0"/>
              <a:t>IoT platforms enable all layers of IoT architectures to work together to achieve business goals. </a:t>
            </a:r>
          </a:p>
          <a:p>
            <a:r>
              <a:rPr lang="en-US" dirty="0"/>
              <a:t>IoT devices have transducing, data, and interface capabilities; sensors and actuators perform transducing tasks.</a:t>
            </a:r>
          </a:p>
          <a:p>
            <a:r>
              <a:rPr lang="en-US" dirty="0"/>
              <a:t>Edge computing is common in IoT networks and is performed by IoT gateways and other edge devices.</a:t>
            </a:r>
          </a:p>
          <a:p>
            <a:r>
              <a:rPr lang="en-US" dirty="0"/>
              <a:t>IoT systems and applications add vulnerabilities to enterprise networks.</a:t>
            </a:r>
          </a:p>
          <a:p>
            <a:r>
              <a:rPr lang="en-US" dirty="0"/>
              <a:t>SD-WAN is increasingly used to manage and secure IoT applications.</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902448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B1FFD16-DE1F-DE0E-F5E5-4D045862BEAC}"/>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2</a:t>
            </a:fld>
            <a:endParaRPr lang="en-US"/>
          </a:p>
        </p:txBody>
      </p:sp>
      <p:sp>
        <p:nvSpPr>
          <p:cNvPr id="2" name="Title 1">
            <a:extLst>
              <a:ext uri="{FF2B5EF4-FFF2-40B4-BE49-F238E27FC236}">
                <a16:creationId xmlns:a16="http://schemas.microsoft.com/office/drawing/2014/main" id="{CEDD11E1-E556-C1FA-BE4C-81462F9642FE}"/>
              </a:ext>
            </a:extLst>
          </p:cNvPr>
          <p:cNvSpPr>
            <a:spLocks noGrp="1"/>
          </p:cNvSpPr>
          <p:nvPr>
            <p:ph type="title"/>
          </p:nvPr>
        </p:nvSpPr>
        <p:spPr/>
        <p:txBody>
          <a:bodyPr/>
          <a:lstStyle/>
          <a:p>
            <a:r>
              <a:rPr lang="en-US" dirty="0"/>
              <a:t>Business and the IoT</a:t>
            </a:r>
          </a:p>
        </p:txBody>
      </p:sp>
      <p:sp>
        <p:nvSpPr>
          <p:cNvPr id="4" name="TextBox 3">
            <a:extLst>
              <a:ext uri="{FF2B5EF4-FFF2-40B4-BE49-F238E27FC236}">
                <a16:creationId xmlns:a16="http://schemas.microsoft.com/office/drawing/2014/main" id="{361A3B9C-10FB-0D47-04BF-C92CF0BD5603}"/>
              </a:ext>
            </a:extLst>
          </p:cNvPr>
          <p:cNvSpPr txBox="1"/>
          <p:nvPr/>
        </p:nvSpPr>
        <p:spPr>
          <a:xfrm>
            <a:off x="514829" y="1315626"/>
            <a:ext cx="7069312" cy="646331"/>
          </a:xfrm>
          <a:prstGeom prst="rect">
            <a:avLst/>
          </a:prstGeom>
          <a:noFill/>
        </p:spPr>
        <p:txBody>
          <a:bodyPr wrap="square" rtlCol="0">
            <a:spAutoFit/>
          </a:bodyPr>
          <a:lstStyle/>
          <a:p>
            <a:r>
              <a:rPr lang="en-US" dirty="0"/>
              <a:t>The IoT is one of the most important and disruptive technologies of the twenty-first century. </a:t>
            </a:r>
          </a:p>
        </p:txBody>
      </p:sp>
      <p:sp>
        <p:nvSpPr>
          <p:cNvPr id="5" name="TextBox 4">
            <a:extLst>
              <a:ext uri="{FF2B5EF4-FFF2-40B4-BE49-F238E27FC236}">
                <a16:creationId xmlns:a16="http://schemas.microsoft.com/office/drawing/2014/main" id="{6DE9E790-CB01-6C11-C4A9-8F27441A88A8}"/>
              </a:ext>
            </a:extLst>
          </p:cNvPr>
          <p:cNvSpPr txBox="1"/>
          <p:nvPr/>
        </p:nvSpPr>
        <p:spPr>
          <a:xfrm>
            <a:off x="514829" y="2073870"/>
            <a:ext cx="7176888" cy="923330"/>
          </a:xfrm>
          <a:prstGeom prst="rect">
            <a:avLst/>
          </a:prstGeom>
          <a:noFill/>
        </p:spPr>
        <p:txBody>
          <a:bodyPr wrap="square" rtlCol="0">
            <a:spAutoFit/>
          </a:bodyPr>
          <a:lstStyle/>
          <a:p>
            <a:r>
              <a:rPr lang="en-US" dirty="0"/>
              <a:t>Businesses are changing their networks to accommodate IoT connections and data, and multiple industries already have more than 100 million connected IoT devices. </a:t>
            </a:r>
          </a:p>
        </p:txBody>
      </p:sp>
      <p:pic>
        <p:nvPicPr>
          <p:cNvPr id="9" name="Picture 8" descr="Figure 9-1 is a vertical bar chart that shows the number of IoT devices worldwide from 2019 to 2030. It shows a steady rise from 8.6 billion in 2019 to a projected 4 billionin 2030.">
            <a:extLst>
              <a:ext uri="{FF2B5EF4-FFF2-40B4-BE49-F238E27FC236}">
                <a16:creationId xmlns:a16="http://schemas.microsoft.com/office/drawing/2014/main" id="{8FC0C0A9-1641-79CB-4E58-7600E6A0220F}"/>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756183" y="552631"/>
            <a:ext cx="4108544" cy="3297070"/>
          </a:xfrm>
          <a:prstGeom prst="rect">
            <a:avLst/>
          </a:prstGeom>
        </p:spPr>
      </p:pic>
      <p:sp>
        <p:nvSpPr>
          <p:cNvPr id="6" name="TextBox 5">
            <a:extLst>
              <a:ext uri="{FF2B5EF4-FFF2-40B4-BE49-F238E27FC236}">
                <a16:creationId xmlns:a16="http://schemas.microsoft.com/office/drawing/2014/main" id="{4F2D200E-2BA0-D601-F8F9-135456CB07E4}"/>
              </a:ext>
            </a:extLst>
          </p:cNvPr>
          <p:cNvSpPr txBox="1"/>
          <p:nvPr/>
        </p:nvSpPr>
        <p:spPr>
          <a:xfrm>
            <a:off x="514829" y="3109113"/>
            <a:ext cx="7069311" cy="1200329"/>
          </a:xfrm>
          <a:prstGeom prst="rect">
            <a:avLst/>
          </a:prstGeom>
          <a:noFill/>
        </p:spPr>
        <p:txBody>
          <a:bodyPr wrap="square" rtlCol="0">
            <a:spAutoFit/>
          </a:bodyPr>
          <a:lstStyle/>
          <a:p>
            <a:r>
              <a:rPr lang="en-US" dirty="0"/>
              <a:t>The total number of IoT devices across all industries in 2030 is expected to exceed 8 billion. Figure 9-1 summarizes the installed base of IoT devices from 2019 until now and identifies IoT’s expected growth through 2030. Advances in several areas contribute to this growth.</a:t>
            </a:r>
          </a:p>
        </p:txBody>
      </p:sp>
      <p:sp>
        <p:nvSpPr>
          <p:cNvPr id="8" name="TextBox 7">
            <a:extLst>
              <a:ext uri="{FF2B5EF4-FFF2-40B4-BE49-F238E27FC236}">
                <a16:creationId xmlns:a16="http://schemas.microsoft.com/office/drawing/2014/main" id="{FAFF7FF0-4C06-D945-3137-A965CC517C3E}"/>
              </a:ext>
            </a:extLst>
          </p:cNvPr>
          <p:cNvSpPr txBox="1"/>
          <p:nvPr/>
        </p:nvSpPr>
        <p:spPr>
          <a:xfrm>
            <a:off x="154259" y="4309442"/>
            <a:ext cx="11710468" cy="2453107"/>
          </a:xfrm>
          <a:prstGeom prst="rect">
            <a:avLst/>
          </a:prstGeom>
          <a:noFill/>
        </p:spPr>
        <p:txBody>
          <a:bodyPr wrap="square" rtlCol="0">
            <a:spAutoFit/>
          </a:bodyPr>
          <a:lstStyle/>
          <a:p>
            <a:pPr marL="342900" marR="0" lvl="0" indent="-342900" algn="just"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Low-cost and energy-efficient (low-power) sensor technologies</a:t>
            </a: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a:t>
            </a:r>
            <a:endParaRPr kumimoji="0" lang="en-US" sz="16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IoT-oriented network protocols</a:t>
            </a: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 </a:t>
            </a:r>
          </a:p>
          <a:p>
            <a:pPr marL="342900" marR="0" lvl="0" indent="-342900" algn="just"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IoT-friendly networks </a:t>
            </a: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such as </a:t>
            </a:r>
            <a:r>
              <a:rPr kumimoji="0" lang="en-US" sz="1800" b="0" i="1"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low-power wide area network (LPWAN), </a:t>
            </a:r>
          </a:p>
          <a:p>
            <a:pPr marL="342900" marR="0" lvl="0" indent="-342900" algn="just"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Cloud computing platforms</a:t>
            </a: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 that provide processing and storage infrastructure for IoT scalability and management.</a:t>
            </a:r>
            <a:endParaRPr kumimoji="0" lang="en-US" sz="16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Analytics </a:t>
            </a: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that enable insights into IoT data rapidly and easily.</a:t>
            </a:r>
            <a:endParaRPr kumimoji="0" lang="en-US" sz="16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Conversational AI</a:t>
            </a: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 </a:t>
            </a:r>
            <a:r>
              <a:rPr kumimoji="0" lang="en-US" sz="1800" b="0" i="1"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and natural-language processing (NLP) </a:t>
            </a: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for human-to-device communications. </a:t>
            </a:r>
            <a:endParaRPr kumimoji="0" lang="en-US" sz="16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Machine learning (ML) and AI algorithms</a:t>
            </a: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 that enable autonomous, self-managing, and ever-smarter systems and processes.</a:t>
            </a:r>
            <a:endParaRPr kumimoji="0" lang="en-US" sz="16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33926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83CF75E-B369-37EB-87B7-08E15842E95B}"/>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3</a:t>
            </a:fld>
            <a:endParaRPr lang="en-US"/>
          </a:p>
        </p:txBody>
      </p:sp>
      <p:sp>
        <p:nvSpPr>
          <p:cNvPr id="2" name="Title 1">
            <a:extLst>
              <a:ext uri="{FF2B5EF4-FFF2-40B4-BE49-F238E27FC236}">
                <a16:creationId xmlns:a16="http://schemas.microsoft.com/office/drawing/2014/main" id="{96465AF3-69F2-4C1B-5870-102AE14D02FA}"/>
              </a:ext>
            </a:extLst>
          </p:cNvPr>
          <p:cNvSpPr>
            <a:spLocks noGrp="1"/>
          </p:cNvSpPr>
          <p:nvPr>
            <p:ph type="title"/>
          </p:nvPr>
        </p:nvSpPr>
        <p:spPr/>
        <p:txBody>
          <a:bodyPr>
            <a:normAutofit/>
          </a:bodyPr>
          <a:lstStyle/>
          <a:p>
            <a:r>
              <a:rPr lang="en-US" sz="3200" dirty="0"/>
              <a:t>Business Process </a:t>
            </a:r>
            <a:br>
              <a:rPr lang="en-US" sz="3200" dirty="0"/>
            </a:br>
            <a:r>
              <a:rPr lang="en-US" sz="3200" dirty="0"/>
              <a:t>Enhancements</a:t>
            </a:r>
          </a:p>
        </p:txBody>
      </p:sp>
      <p:sp>
        <p:nvSpPr>
          <p:cNvPr id="4" name="TextBox 3">
            <a:extLst>
              <a:ext uri="{FF2B5EF4-FFF2-40B4-BE49-F238E27FC236}">
                <a16:creationId xmlns:a16="http://schemas.microsoft.com/office/drawing/2014/main" id="{08C5F27A-3DC2-FD0D-817D-E9138293B8FC}"/>
              </a:ext>
              <a:ext uri="{C183D7F6-B498-43B3-948B-1728B52AA6E4}">
                <adec:decorative xmlns:adec="http://schemas.microsoft.com/office/drawing/2017/decorative" val="0"/>
              </a:ext>
            </a:extLst>
          </p:cNvPr>
          <p:cNvSpPr txBox="1"/>
          <p:nvPr/>
        </p:nvSpPr>
        <p:spPr>
          <a:xfrm>
            <a:off x="176733" y="1690688"/>
            <a:ext cx="6454588" cy="1200329"/>
          </a:xfrm>
          <a:prstGeom prst="rect">
            <a:avLst/>
          </a:prstGeom>
          <a:noFill/>
        </p:spPr>
        <p:txBody>
          <a:bodyPr wrap="square" rtlCol="0">
            <a:spAutoFit/>
          </a:bodyPr>
          <a:lstStyle/>
          <a:p>
            <a:r>
              <a:rPr lang="en-US" dirty="0"/>
              <a:t>Many businesses are deploying IoT devices and systems to enhance existing processes, including manufacturing, supply chains, asset management, and employee health and safety, often without having to reengineer the processes.</a:t>
            </a:r>
          </a:p>
        </p:txBody>
      </p:sp>
      <p:pic>
        <p:nvPicPr>
          <p:cNvPr id="6" name="Picture 5" descr="This is a reproduction of Table 9-1 with rows for manufacturing processes, supply chain coordination, asset management, and employee safety and health. Each row includes a column that identifies IoT enabled improvements. ">
            <a:extLst>
              <a:ext uri="{FF2B5EF4-FFF2-40B4-BE49-F238E27FC236}">
                <a16:creationId xmlns:a16="http://schemas.microsoft.com/office/drawing/2014/main" id="{63B73E42-4FE2-709F-374D-AFFA426F5C87}"/>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391886" y="3890665"/>
            <a:ext cx="5450502" cy="1730699"/>
          </a:xfrm>
          <a:prstGeom prst="rect">
            <a:avLst/>
          </a:prstGeom>
        </p:spPr>
      </p:pic>
      <p:sp>
        <p:nvSpPr>
          <p:cNvPr id="7" name="TextBox 6">
            <a:extLst>
              <a:ext uri="{FF2B5EF4-FFF2-40B4-BE49-F238E27FC236}">
                <a16:creationId xmlns:a16="http://schemas.microsoft.com/office/drawing/2014/main" id="{67F869BF-05C9-8FFD-A564-74950CFE626F}"/>
              </a:ext>
              <a:ext uri="{C183D7F6-B498-43B3-948B-1728B52AA6E4}">
                <adec:decorative xmlns:adec="http://schemas.microsoft.com/office/drawing/2017/decorative" val="0"/>
              </a:ext>
            </a:extLst>
          </p:cNvPr>
          <p:cNvSpPr txBox="1"/>
          <p:nvPr/>
        </p:nvSpPr>
        <p:spPr>
          <a:xfrm>
            <a:off x="142155" y="2967335"/>
            <a:ext cx="6523744" cy="923330"/>
          </a:xfrm>
          <a:prstGeom prst="rect">
            <a:avLst/>
          </a:prstGeom>
          <a:noFill/>
        </p:spPr>
        <p:txBody>
          <a:bodyPr wrap="square" rtlCol="0">
            <a:spAutoFit/>
          </a:bodyPr>
          <a:lstStyle/>
          <a:p>
            <a:r>
              <a:rPr lang="en-US" dirty="0"/>
              <a:t>The IoT is also being used to improve warehouse and inventory management, IT and network management and security, customer service, and financial services. </a:t>
            </a:r>
          </a:p>
        </p:txBody>
      </p:sp>
      <p:pic>
        <p:nvPicPr>
          <p:cNvPr id="10" name="Picture 9" descr="This is a reproduction of Table 9-2 that includes rows for the manufacturing, automotive, transportation and logistics, retail, and healthcare industries. Each row includes a column that identifies IoT benefits for that industry.">
            <a:extLst>
              <a:ext uri="{FF2B5EF4-FFF2-40B4-BE49-F238E27FC236}">
                <a16:creationId xmlns:a16="http://schemas.microsoft.com/office/drawing/2014/main" id="{DCCCC037-9BA1-2094-7DED-268297338B11}"/>
              </a:ext>
            </a:extLst>
          </p:cNvPr>
          <p:cNvPicPr>
            <a:picLocks noChangeAspect="1"/>
          </p:cNvPicPr>
          <p:nvPr/>
        </p:nvPicPr>
        <p:blipFill>
          <a:blip r:embed="rId3"/>
          <a:stretch>
            <a:fillRect/>
          </a:stretch>
        </p:blipFill>
        <p:spPr>
          <a:xfrm>
            <a:off x="7061627" y="136525"/>
            <a:ext cx="4813170" cy="3178808"/>
          </a:xfrm>
          <a:prstGeom prst="rect">
            <a:avLst/>
          </a:prstGeom>
        </p:spPr>
      </p:pic>
      <p:sp>
        <p:nvSpPr>
          <p:cNvPr id="5" name="TextBox 4">
            <a:extLst>
              <a:ext uri="{FF2B5EF4-FFF2-40B4-BE49-F238E27FC236}">
                <a16:creationId xmlns:a16="http://schemas.microsoft.com/office/drawing/2014/main" id="{D6A3C110-55DA-C166-A750-AD30F874BD83}"/>
              </a:ext>
            </a:extLst>
          </p:cNvPr>
          <p:cNvSpPr txBox="1"/>
          <p:nvPr/>
        </p:nvSpPr>
        <p:spPr>
          <a:xfrm>
            <a:off x="142155" y="5689682"/>
            <a:ext cx="639695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The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Industrial Internet of Things (</a:t>
            </a:r>
            <a:r>
              <a:rPr kumimoji="0" lang="en-US" sz="1800" b="1" i="0" u="none" strike="noStrike" kern="1200" cap="none" spc="0" normalizeH="0" baseline="0" noProof="0" dirty="0" err="1">
                <a:ln>
                  <a:noFill/>
                </a:ln>
                <a:solidFill>
                  <a:prstClr val="black"/>
                </a:solidFill>
                <a:effectLst/>
                <a:uLnTx/>
                <a:uFillTx/>
                <a:latin typeface="Aptos" panose="02110004020202020204"/>
                <a:ea typeface="+mn-ea"/>
                <a:cs typeface="+mn-cs"/>
              </a:rPr>
              <a:t>IIoT</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refers to interconnected sensors, devices, networking infrastructure, and applications that work together to monitor, collect, and analyze data from industrial operations.</a:t>
            </a:r>
          </a:p>
        </p:txBody>
      </p:sp>
      <p:sp>
        <p:nvSpPr>
          <p:cNvPr id="9" name="TextBox 8">
            <a:extLst>
              <a:ext uri="{FF2B5EF4-FFF2-40B4-BE49-F238E27FC236}">
                <a16:creationId xmlns:a16="http://schemas.microsoft.com/office/drawing/2014/main" id="{35C94059-EC40-3034-20E5-F2DA3EBCF946}"/>
              </a:ext>
            </a:extLst>
          </p:cNvPr>
          <p:cNvSpPr txBox="1"/>
          <p:nvPr/>
        </p:nvSpPr>
        <p:spPr>
          <a:xfrm>
            <a:off x="6788844" y="3445222"/>
            <a:ext cx="5195021" cy="3444789"/>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Applying advanced analytics to </a:t>
            </a:r>
            <a:r>
              <a:rPr kumimoji="0" lang="en-US" sz="1800" b="0" i="0" u="none" strike="noStrike" kern="1200" cap="none" spc="0" normalizeH="0" baseline="0" noProof="0" dirty="0" err="1">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IIoT</a:t>
            </a: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 data helps to:</a:t>
            </a: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Increase the productivity, uptime, and overall effectiveness of manufacturing equipment and facilities</a:t>
            </a: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Improve the efficiencies of manufacturing processes</a:t>
            </a: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Create end-to-end operational visibility</a:t>
            </a: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Improve product quality</a:t>
            </a: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Reduce operating costs</a:t>
            </a:r>
          </a:p>
          <a:p>
            <a:pPr marL="342900" marR="0" lvl="0" indent="-342900" algn="l" defTabSz="914400" rtl="0" eaLnBrk="1" fontAlgn="auto" latinLnBrk="0" hangingPunct="1">
              <a:lnSpc>
                <a:spcPct val="107000"/>
              </a:lnSpc>
              <a:spcBef>
                <a:spcPts val="0"/>
              </a:spcBef>
              <a:spcAft>
                <a:spcPts val="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Optimize production scheduling</a:t>
            </a:r>
          </a:p>
          <a:p>
            <a:pPr marL="342900" marR="0" lvl="0" indent="-342900" algn="l" defTabSz="914400" rtl="0" eaLnBrk="1" fontAlgn="auto" latinLnBrk="0" hangingPunct="1">
              <a:lnSpc>
                <a:spcPct val="107000"/>
              </a:lnSpc>
              <a:spcBef>
                <a:spcPts val="0"/>
              </a:spcBef>
              <a:spcAft>
                <a:spcPts val="800"/>
              </a:spcAft>
              <a:buClrTx/>
              <a:buSzTx/>
              <a:buFont typeface="Symbol" panose="05050102010706020507" pitchFamily="18" charset="2"/>
              <a:buChar char=""/>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Accelerate innovation</a:t>
            </a:r>
          </a:p>
        </p:txBody>
      </p:sp>
    </p:spTree>
    <p:extLst>
      <p:ext uri="{BB962C8B-B14F-4D97-AF65-F5344CB8AC3E}">
        <p14:creationId xmlns:p14="http://schemas.microsoft.com/office/powerpoint/2010/main" val="2725702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9728F0-DF3B-3AF0-E379-BD07896F1C76}"/>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4</a:t>
            </a:fld>
            <a:endParaRPr lang="en-US"/>
          </a:p>
        </p:txBody>
      </p:sp>
      <p:sp>
        <p:nvSpPr>
          <p:cNvPr id="2" name="Title 1">
            <a:extLst>
              <a:ext uri="{FF2B5EF4-FFF2-40B4-BE49-F238E27FC236}">
                <a16:creationId xmlns:a16="http://schemas.microsoft.com/office/drawing/2014/main" id="{160536A6-3A75-CFB0-9571-F5038D00FA9C}"/>
              </a:ext>
            </a:extLst>
          </p:cNvPr>
          <p:cNvSpPr>
            <a:spLocks noGrp="1"/>
          </p:cNvSpPr>
          <p:nvPr>
            <p:ph type="title"/>
          </p:nvPr>
        </p:nvSpPr>
        <p:spPr/>
        <p:txBody>
          <a:bodyPr/>
          <a:lstStyle/>
          <a:p>
            <a:r>
              <a:rPr lang="en-US" dirty="0"/>
              <a:t>SCADA and the </a:t>
            </a:r>
            <a:r>
              <a:rPr lang="en-US" dirty="0" err="1"/>
              <a:t>IIoT</a:t>
            </a:r>
            <a:endParaRPr lang="en-US" dirty="0"/>
          </a:p>
        </p:txBody>
      </p:sp>
      <p:sp>
        <p:nvSpPr>
          <p:cNvPr id="4" name="TextBox 3">
            <a:extLst>
              <a:ext uri="{FF2B5EF4-FFF2-40B4-BE49-F238E27FC236}">
                <a16:creationId xmlns:a16="http://schemas.microsoft.com/office/drawing/2014/main" id="{A969F14F-B172-3D31-3518-F8FFC2070F6A}"/>
              </a:ext>
            </a:extLst>
          </p:cNvPr>
          <p:cNvSpPr txBox="1"/>
          <p:nvPr/>
        </p:nvSpPr>
        <p:spPr>
          <a:xfrm>
            <a:off x="494675" y="1454046"/>
            <a:ext cx="5988571" cy="646331"/>
          </a:xfrm>
          <a:prstGeom prst="rect">
            <a:avLst/>
          </a:prstGeom>
          <a:noFill/>
        </p:spPr>
        <p:txBody>
          <a:bodyPr wrap="square" rtlCol="0">
            <a:spAutoFit/>
          </a:bodyPr>
          <a:lstStyle/>
          <a:p>
            <a:r>
              <a:rPr lang="en-US" dirty="0" err="1"/>
              <a:t>IIoT</a:t>
            </a:r>
            <a:r>
              <a:rPr lang="en-US" dirty="0"/>
              <a:t> networks include traditional manufacturing systems such as SCADA. </a:t>
            </a:r>
          </a:p>
        </p:txBody>
      </p:sp>
      <p:pic>
        <p:nvPicPr>
          <p:cNvPr id="6" name="Picture 5" descr="Figure 9-2 shows three key parts of IIoT systems and applications as Physical Devices, Communication, and Information Processing columns. The Physical Devices column includes SCADA, control unit, remote terminal units, columns and sensors. The Communications column includes WLAN, Cellular, Wired, and Device-to-device. The Information Processing column includes edge computing, data aggregation and storage, data analytics and information processing, and decision-making.">
            <a:extLst>
              <a:ext uri="{FF2B5EF4-FFF2-40B4-BE49-F238E27FC236}">
                <a16:creationId xmlns:a16="http://schemas.microsoft.com/office/drawing/2014/main" id="{FA320E61-EC7A-5B9A-118F-24B3FBA5DA5C}"/>
              </a:ext>
            </a:extLst>
          </p:cNvPr>
          <p:cNvPicPr>
            <a:picLocks noChangeAspect="1"/>
          </p:cNvPicPr>
          <p:nvPr/>
        </p:nvPicPr>
        <p:blipFill>
          <a:blip r:embed="rId2"/>
          <a:stretch>
            <a:fillRect/>
          </a:stretch>
        </p:blipFill>
        <p:spPr>
          <a:xfrm>
            <a:off x="7157803" y="373260"/>
            <a:ext cx="4299092" cy="3735820"/>
          </a:xfrm>
          <a:prstGeom prst="rect">
            <a:avLst/>
          </a:prstGeom>
        </p:spPr>
      </p:pic>
      <p:sp>
        <p:nvSpPr>
          <p:cNvPr id="7" name="TextBox 6">
            <a:extLst>
              <a:ext uri="{FF2B5EF4-FFF2-40B4-BE49-F238E27FC236}">
                <a16:creationId xmlns:a16="http://schemas.microsoft.com/office/drawing/2014/main" id="{B6E45A2B-3293-72DB-C5E7-D103FA89FAD8}"/>
              </a:ext>
            </a:extLst>
          </p:cNvPr>
          <p:cNvSpPr txBox="1"/>
          <p:nvPr/>
        </p:nvSpPr>
        <p:spPr>
          <a:xfrm>
            <a:off x="494675" y="2325243"/>
            <a:ext cx="5801194" cy="2308324"/>
          </a:xfrm>
          <a:prstGeom prst="rect">
            <a:avLst/>
          </a:prstGeom>
          <a:noFill/>
        </p:spPr>
        <p:txBody>
          <a:bodyPr wrap="square" rtlCol="0">
            <a:spAutoFit/>
          </a:bodyPr>
          <a:lstStyle/>
          <a:p>
            <a:r>
              <a:rPr lang="en-US" i="1" dirty="0"/>
              <a:t>Supervisory control and data acquisition (SCADA) </a:t>
            </a:r>
            <a:r>
              <a:rPr lang="en-US" dirty="0"/>
              <a:t>software applications control industrial equipment and processes using real-time data.  Like </a:t>
            </a:r>
            <a:r>
              <a:rPr lang="en-US" dirty="0" err="1"/>
              <a:t>IIoT</a:t>
            </a:r>
            <a:r>
              <a:rPr lang="en-US" dirty="0"/>
              <a:t> systems, systems include sensors and actuators that monitor/measure the status of industrial equipment and  control how the equipment operates. But there are differences and </a:t>
            </a:r>
            <a:r>
              <a:rPr lang="en-US" dirty="0" err="1"/>
              <a:t>IIoT</a:t>
            </a:r>
            <a:r>
              <a:rPr lang="en-US" dirty="0"/>
              <a:t> applications extend beyond manufacturing to </a:t>
            </a:r>
          </a:p>
        </p:txBody>
      </p:sp>
      <p:pic>
        <p:nvPicPr>
          <p:cNvPr id="10" name="Picture 9" descr="This is a reproduction of Table 9-3 that compares SCADA and IIoT on four dimensions: interoperability, sensors and actuators, data collection, and integration.">
            <a:extLst>
              <a:ext uri="{FF2B5EF4-FFF2-40B4-BE49-F238E27FC236}">
                <a16:creationId xmlns:a16="http://schemas.microsoft.com/office/drawing/2014/main" id="{E22A243F-490E-9CE2-3E89-71C800617E26}"/>
              </a:ext>
            </a:extLst>
          </p:cNvPr>
          <p:cNvPicPr>
            <a:picLocks noChangeAspect="1"/>
          </p:cNvPicPr>
          <p:nvPr/>
        </p:nvPicPr>
        <p:blipFill>
          <a:blip r:embed="rId3"/>
          <a:stretch>
            <a:fillRect/>
          </a:stretch>
        </p:blipFill>
        <p:spPr>
          <a:xfrm>
            <a:off x="552841" y="4786874"/>
            <a:ext cx="5702593" cy="1492327"/>
          </a:xfrm>
          <a:prstGeom prst="rect">
            <a:avLst/>
          </a:prstGeom>
        </p:spPr>
      </p:pic>
      <p:pic>
        <p:nvPicPr>
          <p:cNvPr id="5" name="Picture 4" descr="Figure 9-3 depicts smart manufacturing, electricity grids, buildings, networks, cities, vehicles, warehouses, and supply chains as IIoT application areas.">
            <a:extLst>
              <a:ext uri="{FF2B5EF4-FFF2-40B4-BE49-F238E27FC236}">
                <a16:creationId xmlns:a16="http://schemas.microsoft.com/office/drawing/2014/main" id="{57A7A63A-B2DF-1482-668C-EDBA66D5C7E3}"/>
              </a:ext>
            </a:extLst>
          </p:cNvPr>
          <p:cNvPicPr>
            <a:picLocks noChangeAspect="1"/>
          </p:cNvPicPr>
          <p:nvPr/>
        </p:nvPicPr>
        <p:blipFill>
          <a:blip r:embed="rId4"/>
          <a:stretch>
            <a:fillRect/>
          </a:stretch>
        </p:blipFill>
        <p:spPr>
          <a:xfrm>
            <a:off x="6754674" y="4129345"/>
            <a:ext cx="2612163" cy="2592130"/>
          </a:xfrm>
          <a:prstGeom prst="rect">
            <a:avLst/>
          </a:prstGeom>
        </p:spPr>
      </p:pic>
      <p:sp>
        <p:nvSpPr>
          <p:cNvPr id="9" name="TextBox 8">
            <a:extLst>
              <a:ext uri="{FF2B5EF4-FFF2-40B4-BE49-F238E27FC236}">
                <a16:creationId xmlns:a16="http://schemas.microsoft.com/office/drawing/2014/main" id="{E507F1F8-68E3-0BBD-09C7-A9EC49D5F21F}"/>
              </a:ext>
            </a:extLst>
          </p:cNvPr>
          <p:cNvSpPr txBox="1"/>
          <p:nvPr/>
        </p:nvSpPr>
        <p:spPr>
          <a:xfrm>
            <a:off x="9674198" y="4379899"/>
            <a:ext cx="2120794" cy="1754326"/>
          </a:xfrm>
          <a:prstGeom prst="rect">
            <a:avLst/>
          </a:prstGeom>
          <a:noFill/>
        </p:spPr>
        <p:txBody>
          <a:bodyPr wrap="square" rtlCol="0">
            <a:spAutoFit/>
          </a:bodyPr>
          <a:lstStyle/>
          <a:p>
            <a:r>
              <a:rPr lang="en-US" dirty="0"/>
              <a:t>Some businesses are using the IoT to manage, secure, and improve the performance of their networks.</a:t>
            </a:r>
          </a:p>
        </p:txBody>
      </p:sp>
    </p:spTree>
    <p:extLst>
      <p:ext uri="{BB962C8B-B14F-4D97-AF65-F5344CB8AC3E}">
        <p14:creationId xmlns:p14="http://schemas.microsoft.com/office/powerpoint/2010/main" val="2170892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4931027-6B21-2C26-0D2E-E8F2DEBB20B9}"/>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5</a:t>
            </a:fld>
            <a:endParaRPr lang="en-US"/>
          </a:p>
        </p:txBody>
      </p:sp>
      <p:sp>
        <p:nvSpPr>
          <p:cNvPr id="2" name="Title 1">
            <a:extLst>
              <a:ext uri="{FF2B5EF4-FFF2-40B4-BE49-F238E27FC236}">
                <a16:creationId xmlns:a16="http://schemas.microsoft.com/office/drawing/2014/main" id="{9CE4409B-4616-16D6-B3AA-ADA4CED2CCB9}"/>
              </a:ext>
            </a:extLst>
          </p:cNvPr>
          <p:cNvSpPr>
            <a:spLocks noGrp="1"/>
          </p:cNvSpPr>
          <p:nvPr>
            <p:ph type="title"/>
          </p:nvPr>
        </p:nvSpPr>
        <p:spPr/>
        <p:txBody>
          <a:bodyPr/>
          <a:lstStyle/>
          <a:p>
            <a:r>
              <a:rPr lang="en-US" dirty="0"/>
              <a:t>Industry 4.0 &amp; Warehouse 4.0</a:t>
            </a:r>
          </a:p>
        </p:txBody>
      </p:sp>
      <p:sp>
        <p:nvSpPr>
          <p:cNvPr id="4" name="TextBox 3">
            <a:extLst>
              <a:ext uri="{FF2B5EF4-FFF2-40B4-BE49-F238E27FC236}">
                <a16:creationId xmlns:a16="http://schemas.microsoft.com/office/drawing/2014/main" id="{C8F8D525-9179-6B82-092E-4DC1D6154312}"/>
              </a:ext>
            </a:extLst>
          </p:cNvPr>
          <p:cNvSpPr txBox="1"/>
          <p:nvPr/>
        </p:nvSpPr>
        <p:spPr>
          <a:xfrm>
            <a:off x="230520" y="1537486"/>
            <a:ext cx="6972251" cy="1754326"/>
          </a:xfrm>
          <a:prstGeom prst="rect">
            <a:avLst/>
          </a:prstGeom>
          <a:noFill/>
        </p:spPr>
        <p:txBody>
          <a:bodyPr wrap="square" rtlCol="0">
            <a:spAutoFit/>
          </a:bodyPr>
          <a:lstStyle/>
          <a:p>
            <a:r>
              <a:rPr lang="en-US" b="1" dirty="0"/>
              <a:t>Industry 4.0 </a:t>
            </a:r>
            <a:r>
              <a:rPr lang="en-US" dirty="0"/>
              <a:t>refers to the integration of intelligent digital technologies into manufacturing and industrial processes. It consists of numerous converging technologies including </a:t>
            </a:r>
            <a:r>
              <a:rPr lang="en-US" dirty="0" err="1"/>
              <a:t>IIoT</a:t>
            </a:r>
            <a:r>
              <a:rPr lang="en-US" dirty="0"/>
              <a:t> networks, AI, Big Data, robotics, and additive manufacturing. Industry 4.0 is a new phase in the Industrial Revolution that facilitates smart manufacturing and the creation of intelligent factories.  </a:t>
            </a:r>
          </a:p>
        </p:txBody>
      </p:sp>
      <p:pic>
        <p:nvPicPr>
          <p:cNvPr id="6" name="Picture 5" descr="Figure 9-4 illustrates that Industry 4.0 technologies include the IIoT, cybersecurity, the cloud, Big Data, simulation 3D printing, augmented reality, robots and cobots, and AI and machine learning.">
            <a:extLst>
              <a:ext uri="{FF2B5EF4-FFF2-40B4-BE49-F238E27FC236}">
                <a16:creationId xmlns:a16="http://schemas.microsoft.com/office/drawing/2014/main" id="{39B361AE-FF98-14ED-7FEA-8E13BA71196D}"/>
              </a:ext>
            </a:extLst>
          </p:cNvPr>
          <p:cNvPicPr>
            <a:picLocks noChangeAspect="1"/>
          </p:cNvPicPr>
          <p:nvPr/>
        </p:nvPicPr>
        <p:blipFill>
          <a:blip r:embed="rId2"/>
          <a:stretch>
            <a:fillRect/>
          </a:stretch>
        </p:blipFill>
        <p:spPr>
          <a:xfrm>
            <a:off x="7986543" y="801859"/>
            <a:ext cx="3249957" cy="2996181"/>
          </a:xfrm>
          <a:prstGeom prst="rect">
            <a:avLst/>
          </a:prstGeom>
        </p:spPr>
      </p:pic>
      <p:sp>
        <p:nvSpPr>
          <p:cNvPr id="8" name="TextBox 7">
            <a:extLst>
              <a:ext uri="{FF2B5EF4-FFF2-40B4-BE49-F238E27FC236}">
                <a16:creationId xmlns:a16="http://schemas.microsoft.com/office/drawing/2014/main" id="{4AD23638-DED9-E31E-FDDC-2D41BCF490FC}"/>
              </a:ext>
            </a:extLst>
          </p:cNvPr>
          <p:cNvSpPr txBox="1"/>
          <p:nvPr/>
        </p:nvSpPr>
        <p:spPr>
          <a:xfrm>
            <a:off x="268940" y="3429000"/>
            <a:ext cx="6895410" cy="923330"/>
          </a:xfrm>
          <a:prstGeom prst="rect">
            <a:avLst/>
          </a:prstGeom>
          <a:noFill/>
        </p:spPr>
        <p:txBody>
          <a:bodyPr wrap="square" rtlCol="0">
            <a:spAutoFit/>
          </a:bodyPr>
          <a:lstStyle/>
          <a:p>
            <a:r>
              <a:rPr lang="en-US" dirty="0"/>
              <a:t>Integrated supply chains and Warehouse 4.0 enable Industry 4.0 manufacturing facilities to achieve performance levels beyond what they can reach on their own.</a:t>
            </a:r>
          </a:p>
        </p:txBody>
      </p:sp>
      <p:sp>
        <p:nvSpPr>
          <p:cNvPr id="5" name="TextBox 4">
            <a:extLst>
              <a:ext uri="{FF2B5EF4-FFF2-40B4-BE49-F238E27FC236}">
                <a16:creationId xmlns:a16="http://schemas.microsoft.com/office/drawing/2014/main" id="{B696A609-8713-0BE1-CC56-D0DAB1F1A2FA}"/>
              </a:ext>
            </a:extLst>
          </p:cNvPr>
          <p:cNvSpPr txBox="1"/>
          <p:nvPr/>
        </p:nvSpPr>
        <p:spPr>
          <a:xfrm>
            <a:off x="268940" y="4572000"/>
            <a:ext cx="7002988"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Warehouse 4.0 (W4.0)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leverages the IoT, Big Data and data science, augmented reality, wearables, computer vision, artificial intelligence, sensors, collaborative robots (</a:t>
            </a:r>
            <a:r>
              <a:rPr kumimoji="0" lang="en-US" sz="1800" b="0" i="0" u="none" strike="noStrike" kern="1200" cap="none" spc="0" normalizeH="0" baseline="0" noProof="0" dirty="0" err="1">
                <a:ln>
                  <a:noFill/>
                </a:ln>
                <a:solidFill>
                  <a:prstClr val="black"/>
                </a:solidFill>
                <a:effectLst/>
                <a:uLnTx/>
                <a:uFillTx/>
                <a:latin typeface="Aptos" panose="02110004020202020204"/>
                <a:ea typeface="+mn-ea"/>
                <a:cs typeface="+mn-cs"/>
              </a:rPr>
              <a:t>cobots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robots, and other technologies to enable warehouses to be “smart” components of integrated supply chains. It strives to facilitate materials management in warehouses, drive efficiencies, reduce costs, and improve overall warehouse management.</a:t>
            </a:r>
            <a:endParaRPr lang="en-US" dirty="0"/>
          </a:p>
        </p:txBody>
      </p:sp>
      <p:pic>
        <p:nvPicPr>
          <p:cNvPr id="7" name="Picture 6" descr="Figure 9-5 is a photo of a robot in a warehouse moving a box from a storage shelf to an autonomous mover.">
            <a:extLst>
              <a:ext uri="{FF2B5EF4-FFF2-40B4-BE49-F238E27FC236}">
                <a16:creationId xmlns:a16="http://schemas.microsoft.com/office/drawing/2014/main" id="{004B8EE8-A416-E38C-0EB6-D2606136E077}"/>
              </a:ext>
            </a:extLst>
          </p:cNvPr>
          <p:cNvPicPr>
            <a:picLocks noChangeAspect="1"/>
          </p:cNvPicPr>
          <p:nvPr/>
        </p:nvPicPr>
        <p:blipFill>
          <a:blip r:embed="rId3"/>
          <a:stretch>
            <a:fillRect/>
          </a:stretch>
        </p:blipFill>
        <p:spPr>
          <a:xfrm>
            <a:off x="7986543" y="3890665"/>
            <a:ext cx="3317507" cy="2498433"/>
          </a:xfrm>
          <a:prstGeom prst="rect">
            <a:avLst/>
          </a:prstGeom>
        </p:spPr>
      </p:pic>
    </p:spTree>
    <p:extLst>
      <p:ext uri="{BB962C8B-B14F-4D97-AF65-F5344CB8AC3E}">
        <p14:creationId xmlns:p14="http://schemas.microsoft.com/office/powerpoint/2010/main" val="1301636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E3EE3FC-042F-35FF-30EF-FAED0E9C3081}"/>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6</a:t>
            </a:fld>
            <a:endParaRPr lang="en-US"/>
          </a:p>
        </p:txBody>
      </p:sp>
      <p:sp>
        <p:nvSpPr>
          <p:cNvPr id="2" name="Title 1">
            <a:extLst>
              <a:ext uri="{FF2B5EF4-FFF2-40B4-BE49-F238E27FC236}">
                <a16:creationId xmlns:a16="http://schemas.microsoft.com/office/drawing/2014/main" id="{7160E855-F015-20BC-F3EB-59A32619A5D5}"/>
              </a:ext>
            </a:extLst>
          </p:cNvPr>
          <p:cNvSpPr>
            <a:spLocks noGrp="1"/>
          </p:cNvSpPr>
          <p:nvPr>
            <p:ph type="title"/>
          </p:nvPr>
        </p:nvSpPr>
        <p:spPr/>
        <p:txBody>
          <a:bodyPr/>
          <a:lstStyle/>
          <a:p>
            <a:r>
              <a:rPr lang="en-US" dirty="0"/>
              <a:t>V2V Communication</a:t>
            </a:r>
          </a:p>
        </p:txBody>
      </p:sp>
      <p:sp>
        <p:nvSpPr>
          <p:cNvPr id="4" name="TextBox 3">
            <a:extLst>
              <a:ext uri="{FF2B5EF4-FFF2-40B4-BE49-F238E27FC236}">
                <a16:creationId xmlns:a16="http://schemas.microsoft.com/office/drawing/2014/main" id="{D0E79F27-9B06-5F2B-6B5B-88D8600CB541}"/>
              </a:ext>
            </a:extLst>
          </p:cNvPr>
          <p:cNvSpPr txBox="1"/>
          <p:nvPr/>
        </p:nvSpPr>
        <p:spPr>
          <a:xfrm>
            <a:off x="230522" y="1499016"/>
            <a:ext cx="7564364" cy="1754326"/>
          </a:xfrm>
          <a:prstGeom prst="rect">
            <a:avLst/>
          </a:prstGeom>
          <a:noFill/>
        </p:spPr>
        <p:txBody>
          <a:bodyPr wrap="square" rtlCol="0">
            <a:spAutoFit/>
          </a:bodyPr>
          <a:lstStyle/>
          <a:p>
            <a:r>
              <a:rPr lang="en-US" dirty="0"/>
              <a:t>Vehicle-to-vehicle (V2V) communication is often considered an articulation of machine-to-machine (M2M) communication at the intersection of the IoT and </a:t>
            </a:r>
            <a:r>
              <a:rPr lang="en-US" i="1" dirty="0"/>
              <a:t>intelligent transportation system (ITS) </a:t>
            </a:r>
            <a:r>
              <a:rPr lang="en-US" dirty="0"/>
              <a:t>initiatives; ITS overlaps with smart logistics, smart fleet management, connected cars, and smart cities. V2V communication enables vehicles to wirelessly exchange information about their speed, location, and direction. </a:t>
            </a:r>
          </a:p>
        </p:txBody>
      </p:sp>
      <p:sp>
        <p:nvSpPr>
          <p:cNvPr id="8" name="TextBox 7">
            <a:extLst>
              <a:ext uri="{FF2B5EF4-FFF2-40B4-BE49-F238E27FC236}">
                <a16:creationId xmlns:a16="http://schemas.microsoft.com/office/drawing/2014/main" id="{67440195-2E00-6C90-78EC-57B69EE2C2A0}"/>
              </a:ext>
              <a:ext uri="{C183D7F6-B498-43B3-948B-1728B52AA6E4}">
                <adec:decorative xmlns:adec="http://schemas.microsoft.com/office/drawing/2017/decorative" val="0"/>
              </a:ext>
            </a:extLst>
          </p:cNvPr>
          <p:cNvSpPr txBox="1"/>
          <p:nvPr/>
        </p:nvSpPr>
        <p:spPr>
          <a:xfrm>
            <a:off x="230522" y="3358769"/>
            <a:ext cx="7699400" cy="1200329"/>
          </a:xfrm>
          <a:prstGeom prst="rect">
            <a:avLst/>
          </a:prstGeom>
          <a:noFill/>
        </p:spPr>
        <p:txBody>
          <a:bodyPr wrap="square" rtlCol="0">
            <a:spAutoFit/>
          </a:bodyPr>
          <a:lstStyle/>
          <a:p>
            <a:r>
              <a:rPr lang="en-US" dirty="0"/>
              <a:t>Vehicles equipped with appropriate sensors, software, systems, and safety applications can use messages from surrounding vehicles to identify potential collision threats in real time so that they can take actions needed to avoid crashes.</a:t>
            </a:r>
          </a:p>
        </p:txBody>
      </p:sp>
      <p:pic>
        <p:nvPicPr>
          <p:cNvPr id="7" name="Picture 6" descr="Figure 9-6 illustrates a car in the middle of three highway lanes communicating with other vehicles ahead, behind, and on either side of it.">
            <a:extLst>
              <a:ext uri="{FF2B5EF4-FFF2-40B4-BE49-F238E27FC236}">
                <a16:creationId xmlns:a16="http://schemas.microsoft.com/office/drawing/2014/main" id="{7B9F13C3-DF6E-5656-42BE-0A4FE0E78D95}"/>
              </a:ext>
            </a:extLst>
          </p:cNvPr>
          <p:cNvPicPr>
            <a:picLocks noChangeAspect="1"/>
          </p:cNvPicPr>
          <p:nvPr/>
        </p:nvPicPr>
        <p:blipFill>
          <a:blip r:embed="rId2"/>
          <a:stretch>
            <a:fillRect/>
          </a:stretch>
        </p:blipFill>
        <p:spPr>
          <a:xfrm>
            <a:off x="7998603" y="425138"/>
            <a:ext cx="3610766" cy="2611219"/>
          </a:xfrm>
          <a:prstGeom prst="rect">
            <a:avLst/>
          </a:prstGeom>
        </p:spPr>
      </p:pic>
      <p:sp>
        <p:nvSpPr>
          <p:cNvPr id="6" name="TextBox 5">
            <a:extLst>
              <a:ext uri="{FF2B5EF4-FFF2-40B4-BE49-F238E27FC236}">
                <a16:creationId xmlns:a16="http://schemas.microsoft.com/office/drawing/2014/main" id="{F7356E9D-B839-FA40-13CE-C156649EE73D}"/>
              </a:ext>
            </a:extLst>
          </p:cNvPr>
          <p:cNvSpPr txBox="1"/>
          <p:nvPr/>
        </p:nvSpPr>
        <p:spPr>
          <a:xfrm>
            <a:off x="230522" y="4690150"/>
            <a:ext cx="7822344"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V2V communication is an aspect of vehicle-to-everything (V2X) communication.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Vehicle-to-everything (V2X) communication</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is communication between a vehicle and any entity that may affect or be affected by the vehicle; it includes: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vehicle-to-infrastructure (V2I),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vehicle-to-network (V2N),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and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vehicle-to-pedestrian (V2P)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communication.</a:t>
            </a:r>
          </a:p>
        </p:txBody>
      </p:sp>
      <p:pic>
        <p:nvPicPr>
          <p:cNvPr id="9" name="Picture 8" descr="Figure 9-7 illustrates that vehicle-to-vehicle, vehicle-to-pedestrian, vehicle-to-infrastructure, and vehicle-to-network communication are different aspects of vehicle-to-everything communication.">
            <a:extLst>
              <a:ext uri="{FF2B5EF4-FFF2-40B4-BE49-F238E27FC236}">
                <a16:creationId xmlns:a16="http://schemas.microsoft.com/office/drawing/2014/main" id="{98BC6F16-4E1A-0C84-E1AD-7E628684E356}"/>
              </a:ext>
            </a:extLst>
          </p:cNvPr>
          <p:cNvPicPr>
            <a:picLocks noChangeAspect="1"/>
          </p:cNvPicPr>
          <p:nvPr/>
        </p:nvPicPr>
        <p:blipFill>
          <a:blip r:embed="rId3"/>
          <a:stretch>
            <a:fillRect/>
          </a:stretch>
        </p:blipFill>
        <p:spPr>
          <a:xfrm>
            <a:off x="8149467" y="3253342"/>
            <a:ext cx="3665466" cy="3209872"/>
          </a:xfrm>
          <a:prstGeom prst="rect">
            <a:avLst/>
          </a:prstGeom>
        </p:spPr>
      </p:pic>
    </p:spTree>
    <p:extLst>
      <p:ext uri="{BB962C8B-B14F-4D97-AF65-F5344CB8AC3E}">
        <p14:creationId xmlns:p14="http://schemas.microsoft.com/office/powerpoint/2010/main" val="4238010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3345EEC-13AD-8E0D-C04F-90CE652E9773}"/>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7</a:t>
            </a:fld>
            <a:endParaRPr lang="en-US"/>
          </a:p>
        </p:txBody>
      </p:sp>
      <p:sp>
        <p:nvSpPr>
          <p:cNvPr id="2" name="Title 1">
            <a:extLst>
              <a:ext uri="{FF2B5EF4-FFF2-40B4-BE49-F238E27FC236}">
                <a16:creationId xmlns:a16="http://schemas.microsoft.com/office/drawing/2014/main" id="{D2C14554-D9F3-4FC1-4BC0-5E37D28C0A92}"/>
              </a:ext>
            </a:extLst>
          </p:cNvPr>
          <p:cNvSpPr>
            <a:spLocks noGrp="1"/>
          </p:cNvSpPr>
          <p:nvPr>
            <p:ph type="title"/>
          </p:nvPr>
        </p:nvSpPr>
        <p:spPr/>
        <p:txBody>
          <a:bodyPr>
            <a:normAutofit/>
          </a:bodyPr>
          <a:lstStyle/>
          <a:p>
            <a:r>
              <a:rPr lang="en-US" sz="3600" dirty="0"/>
              <a:t>Digital Business, Transformation, &amp; Twins</a:t>
            </a:r>
          </a:p>
        </p:txBody>
      </p:sp>
      <p:sp>
        <p:nvSpPr>
          <p:cNvPr id="5" name="TextBox 4">
            <a:extLst>
              <a:ext uri="{FF2B5EF4-FFF2-40B4-BE49-F238E27FC236}">
                <a16:creationId xmlns:a16="http://schemas.microsoft.com/office/drawing/2014/main" id="{39DB959A-1FFD-469E-B496-0F1EE01A42D4}"/>
              </a:ext>
            </a:extLst>
          </p:cNvPr>
          <p:cNvSpPr txBox="1"/>
          <p:nvPr/>
        </p:nvSpPr>
        <p:spPr>
          <a:xfrm>
            <a:off x="360331" y="1568172"/>
            <a:ext cx="8337995" cy="1477328"/>
          </a:xfrm>
          <a:prstGeom prst="rect">
            <a:avLst/>
          </a:prstGeom>
          <a:noFill/>
        </p:spPr>
        <p:txBody>
          <a:bodyPr wrap="square" rtlCol="0">
            <a:spAutoFit/>
          </a:bodyPr>
          <a:lstStyle/>
          <a:p>
            <a:r>
              <a:rPr lang="en-US" b="1" dirty="0"/>
              <a:t>Digital business </a:t>
            </a:r>
            <a:r>
              <a:rPr lang="en-US" dirty="0"/>
              <a:t>creates new business models and revenue streams from new combinations of people, technology, and business processes; like the IoT, digital business encompasses the convergence of digital and physical worlds and involves leveraging technologies to support their core operations, create new capabilities, and improve customer and employee engagement.</a:t>
            </a:r>
          </a:p>
        </p:txBody>
      </p:sp>
      <p:pic>
        <p:nvPicPr>
          <p:cNvPr id="7" name="Picture 6" descr="Figure 9-8 shows Digital Transformation at the center of three overlapping circles labeled People, Tool, and Processes. Labels outside the circle include employee engagement, customer engagement, wearables, cloud computing, mobile apps, Big Data, Artificial Intelligence, Automation, Changes in Operating Models, and Changes in Business Models.">
            <a:extLst>
              <a:ext uri="{FF2B5EF4-FFF2-40B4-BE49-F238E27FC236}">
                <a16:creationId xmlns:a16="http://schemas.microsoft.com/office/drawing/2014/main" id="{1A8BA45B-5F0C-2949-726B-45881CFA514D}"/>
              </a:ext>
            </a:extLst>
          </p:cNvPr>
          <p:cNvPicPr>
            <a:picLocks noChangeAspect="1"/>
          </p:cNvPicPr>
          <p:nvPr/>
        </p:nvPicPr>
        <p:blipFill>
          <a:blip r:embed="rId2"/>
          <a:stretch>
            <a:fillRect/>
          </a:stretch>
        </p:blipFill>
        <p:spPr>
          <a:xfrm>
            <a:off x="8948131" y="427493"/>
            <a:ext cx="3029106" cy="2476627"/>
          </a:xfrm>
          <a:prstGeom prst="rect">
            <a:avLst/>
          </a:prstGeom>
        </p:spPr>
      </p:pic>
      <p:sp>
        <p:nvSpPr>
          <p:cNvPr id="8" name="TextBox 7">
            <a:extLst>
              <a:ext uri="{FF2B5EF4-FFF2-40B4-BE49-F238E27FC236}">
                <a16:creationId xmlns:a16="http://schemas.microsoft.com/office/drawing/2014/main" id="{7EA7B6C4-B3FC-C9DC-F3A1-2D8A1141D603}"/>
              </a:ext>
            </a:extLst>
          </p:cNvPr>
          <p:cNvSpPr txBox="1"/>
          <p:nvPr/>
        </p:nvSpPr>
        <p:spPr>
          <a:xfrm>
            <a:off x="360331" y="3045500"/>
            <a:ext cx="10719227" cy="1477328"/>
          </a:xfrm>
          <a:prstGeom prst="rect">
            <a:avLst/>
          </a:prstGeom>
          <a:noFill/>
        </p:spPr>
        <p:txBody>
          <a:bodyPr wrap="square" rtlCol="0">
            <a:spAutoFit/>
          </a:bodyPr>
          <a:lstStyle/>
          <a:p>
            <a:r>
              <a:rPr lang="en-US" dirty="0"/>
              <a:t>Digital business is considered an offshoot of </a:t>
            </a:r>
            <a:r>
              <a:rPr lang="en-US" b="1" dirty="0"/>
              <a:t>digital transformation</a:t>
            </a:r>
            <a:r>
              <a:rPr lang="en-US" dirty="0"/>
              <a:t>—the adoption and use of digital technologies to transform services or products and the replacement of manual processes with digital processes and the replacement of older digital technologies with newer ones. Basically, digital transformation is the integration of digital technology into all facets of business and fundamentally changing how businesses operate and deliver value to customers. </a:t>
            </a:r>
          </a:p>
        </p:txBody>
      </p:sp>
      <p:sp>
        <p:nvSpPr>
          <p:cNvPr id="6" name="TextBox 5">
            <a:extLst>
              <a:ext uri="{FF2B5EF4-FFF2-40B4-BE49-F238E27FC236}">
                <a16:creationId xmlns:a16="http://schemas.microsoft.com/office/drawing/2014/main" id="{8678A7A4-2556-0EDF-45A2-92159C031A26}"/>
              </a:ext>
            </a:extLst>
          </p:cNvPr>
          <p:cNvSpPr txBox="1"/>
          <p:nvPr/>
        </p:nvSpPr>
        <p:spPr>
          <a:xfrm>
            <a:off x="360331" y="4664208"/>
            <a:ext cx="6755085"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digital twin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is a virtual representation of a physical object or process that serves as a real-time digital counterpart for the object or process. Essentially, a digital twin is implemented as a software object (computer program) or model that mirrors the physical object or process and can be used in simulations for learning/predicting how the object or process might perform in different conditions or to identify ways it might be improved.</a:t>
            </a:r>
          </a:p>
        </p:txBody>
      </p:sp>
      <p:pic>
        <p:nvPicPr>
          <p:cNvPr id="9" name="Picture 8" descr="Figure 9-9 illustrates that a digital twin is a virtual reproduction of a physical object or thing; in this case an industrial robot on wheels.">
            <a:extLst>
              <a:ext uri="{FF2B5EF4-FFF2-40B4-BE49-F238E27FC236}">
                <a16:creationId xmlns:a16="http://schemas.microsoft.com/office/drawing/2014/main" id="{268E1028-F08B-796E-88CD-B1214B8354E2}"/>
              </a:ext>
            </a:extLst>
          </p:cNvPr>
          <p:cNvPicPr>
            <a:picLocks noChangeAspect="1"/>
          </p:cNvPicPr>
          <p:nvPr/>
        </p:nvPicPr>
        <p:blipFill>
          <a:blip r:embed="rId3"/>
          <a:stretch>
            <a:fillRect/>
          </a:stretch>
        </p:blipFill>
        <p:spPr>
          <a:xfrm>
            <a:off x="7266005" y="3978704"/>
            <a:ext cx="4925995" cy="2377646"/>
          </a:xfrm>
          <a:prstGeom prst="rect">
            <a:avLst/>
          </a:prstGeom>
        </p:spPr>
      </p:pic>
    </p:spTree>
    <p:extLst>
      <p:ext uri="{BB962C8B-B14F-4D97-AF65-F5344CB8AC3E}">
        <p14:creationId xmlns:p14="http://schemas.microsoft.com/office/powerpoint/2010/main" val="898957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09AA17C-0627-49D8-95DD-5392EE96FAE6}"/>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8</a:t>
            </a:fld>
            <a:endParaRPr lang="en-US"/>
          </a:p>
        </p:txBody>
      </p:sp>
      <p:sp>
        <p:nvSpPr>
          <p:cNvPr id="2" name="Title 1">
            <a:extLst>
              <a:ext uri="{FF2B5EF4-FFF2-40B4-BE49-F238E27FC236}">
                <a16:creationId xmlns:a16="http://schemas.microsoft.com/office/drawing/2014/main" id="{F52B65AA-E72E-9A82-DC6A-58BC8E49D7E1}"/>
              </a:ext>
            </a:extLst>
          </p:cNvPr>
          <p:cNvSpPr>
            <a:spLocks noGrp="1"/>
          </p:cNvSpPr>
          <p:nvPr>
            <p:ph type="title"/>
          </p:nvPr>
        </p:nvSpPr>
        <p:spPr/>
        <p:txBody>
          <a:bodyPr/>
          <a:lstStyle/>
          <a:p>
            <a:r>
              <a:rPr lang="en-US" dirty="0"/>
              <a:t>IoT Architectures &amp;</a:t>
            </a:r>
            <a:br>
              <a:rPr lang="en-US" dirty="0"/>
            </a:br>
            <a:r>
              <a:rPr lang="en-US" dirty="0"/>
              <a:t>Platforms</a:t>
            </a:r>
          </a:p>
        </p:txBody>
      </p:sp>
      <p:sp>
        <p:nvSpPr>
          <p:cNvPr id="4" name="TextBox 3">
            <a:extLst>
              <a:ext uri="{FF2B5EF4-FFF2-40B4-BE49-F238E27FC236}">
                <a16:creationId xmlns:a16="http://schemas.microsoft.com/office/drawing/2014/main" id="{3F4116C7-6E6B-14F1-762E-379E3B7A067B}"/>
              </a:ext>
            </a:extLst>
          </p:cNvPr>
          <p:cNvSpPr txBox="1"/>
          <p:nvPr/>
        </p:nvSpPr>
        <p:spPr>
          <a:xfrm>
            <a:off x="494675" y="1718570"/>
            <a:ext cx="5213685" cy="646331"/>
          </a:xfrm>
          <a:prstGeom prst="rect">
            <a:avLst/>
          </a:prstGeom>
          <a:noFill/>
        </p:spPr>
        <p:txBody>
          <a:bodyPr wrap="square" rtlCol="0">
            <a:spAutoFit/>
          </a:bodyPr>
          <a:lstStyle/>
          <a:p>
            <a:r>
              <a:rPr lang="en-US" dirty="0"/>
              <a:t>Online research on IoT architectures can  reveal several varieties that from three eight layers. </a:t>
            </a:r>
          </a:p>
        </p:txBody>
      </p:sp>
      <p:pic>
        <p:nvPicPr>
          <p:cNvPr id="6" name="Picture 5" descr="Figure 9-10 illustrates a 3-layer IoT architecture with a Perception Layer that includes sensors and actuators at the bottom, a network layer with routers and gateways in the middle, and an applications layer with cloud and servers at the top.">
            <a:extLst>
              <a:ext uri="{FF2B5EF4-FFF2-40B4-BE49-F238E27FC236}">
                <a16:creationId xmlns:a16="http://schemas.microsoft.com/office/drawing/2014/main" id="{532249F1-61F7-3C5A-8B76-65C90C311E3D}"/>
              </a:ext>
            </a:extLst>
          </p:cNvPr>
          <p:cNvPicPr>
            <a:picLocks noChangeAspect="1"/>
          </p:cNvPicPr>
          <p:nvPr/>
        </p:nvPicPr>
        <p:blipFill>
          <a:blip r:embed="rId2"/>
          <a:stretch>
            <a:fillRect/>
          </a:stretch>
        </p:blipFill>
        <p:spPr>
          <a:xfrm>
            <a:off x="5708360" y="142639"/>
            <a:ext cx="2330570" cy="2629035"/>
          </a:xfrm>
          <a:prstGeom prst="rect">
            <a:avLst/>
          </a:prstGeom>
        </p:spPr>
      </p:pic>
      <p:pic>
        <p:nvPicPr>
          <p:cNvPr id="8" name="Picture 7" descr="Figure 9-11 compares 4-, 5-, and 7-layer IoT architecture models side by side. The 7-layer model is described in Table 9-5.">
            <a:extLst>
              <a:ext uri="{FF2B5EF4-FFF2-40B4-BE49-F238E27FC236}">
                <a16:creationId xmlns:a16="http://schemas.microsoft.com/office/drawing/2014/main" id="{A33500F9-2A32-5F76-E430-6739BFF6086D}"/>
              </a:ext>
            </a:extLst>
          </p:cNvPr>
          <p:cNvPicPr>
            <a:picLocks noChangeAspect="1"/>
          </p:cNvPicPr>
          <p:nvPr/>
        </p:nvPicPr>
        <p:blipFill>
          <a:blip r:embed="rId3"/>
          <a:stretch>
            <a:fillRect/>
          </a:stretch>
        </p:blipFill>
        <p:spPr>
          <a:xfrm>
            <a:off x="8324765" y="182952"/>
            <a:ext cx="3314870" cy="2482978"/>
          </a:xfrm>
          <a:prstGeom prst="rect">
            <a:avLst/>
          </a:prstGeom>
        </p:spPr>
      </p:pic>
      <p:sp>
        <p:nvSpPr>
          <p:cNvPr id="10" name="TextBox 9">
            <a:extLst>
              <a:ext uri="{FF2B5EF4-FFF2-40B4-BE49-F238E27FC236}">
                <a16:creationId xmlns:a16="http://schemas.microsoft.com/office/drawing/2014/main" id="{4C71C955-2342-6702-A4FA-9E6871C3EB52}"/>
              </a:ext>
            </a:extLst>
          </p:cNvPr>
          <p:cNvSpPr txBox="1"/>
          <p:nvPr/>
        </p:nvSpPr>
        <p:spPr>
          <a:xfrm>
            <a:off x="494675" y="2498706"/>
            <a:ext cx="5014990" cy="646331"/>
          </a:xfrm>
          <a:prstGeom prst="rect">
            <a:avLst/>
          </a:prstGeom>
          <a:noFill/>
        </p:spPr>
        <p:txBody>
          <a:bodyPr wrap="square" rtlCol="0">
            <a:spAutoFit/>
          </a:bodyPr>
          <a:lstStyle/>
          <a:p>
            <a:r>
              <a:rPr lang="en-US" dirty="0"/>
              <a:t>The seven-layer </a:t>
            </a:r>
            <a:r>
              <a:rPr lang="en-US" i="1" dirty="0"/>
              <a:t>IoT reference model </a:t>
            </a:r>
            <a:r>
              <a:rPr lang="en-US" dirty="0"/>
              <a:t>developed by the IoT World Forum is the best known. </a:t>
            </a:r>
          </a:p>
        </p:txBody>
      </p:sp>
      <p:pic>
        <p:nvPicPr>
          <p:cNvPr id="12" name="Picture 11" descr="This is a reproduction of Table 9-5 that identifies the seven layers of the IoT Reference model. Each row includes a layer number, layer name, and primary purpose column. Layer 1 at the bottom is named Physical Devices and Controllers; Layer 2 is named Connectivity; Layer 3 is named Edge Computing; Layer 4 is Data Accumulation; Layer 5 is Data Abstraction, Layer 6 is Applications, and Layer 7 at the top is named Collaboration and Processes.">
            <a:extLst>
              <a:ext uri="{FF2B5EF4-FFF2-40B4-BE49-F238E27FC236}">
                <a16:creationId xmlns:a16="http://schemas.microsoft.com/office/drawing/2014/main" id="{C317F25C-AF78-1E6E-BE80-EA0FE57D16AF}"/>
              </a:ext>
            </a:extLst>
          </p:cNvPr>
          <p:cNvPicPr>
            <a:picLocks noChangeAspect="1"/>
          </p:cNvPicPr>
          <p:nvPr/>
        </p:nvPicPr>
        <p:blipFill>
          <a:blip r:embed="rId4"/>
          <a:stretch>
            <a:fillRect/>
          </a:stretch>
        </p:blipFill>
        <p:spPr>
          <a:xfrm>
            <a:off x="5708360" y="2848103"/>
            <a:ext cx="5757510" cy="1932102"/>
          </a:xfrm>
          <a:prstGeom prst="rect">
            <a:avLst/>
          </a:prstGeom>
        </p:spPr>
      </p:pic>
      <p:sp>
        <p:nvSpPr>
          <p:cNvPr id="5" name="TextBox 4">
            <a:extLst>
              <a:ext uri="{FF2B5EF4-FFF2-40B4-BE49-F238E27FC236}">
                <a16:creationId xmlns:a16="http://schemas.microsoft.com/office/drawing/2014/main" id="{2A4842FA-3E28-20CF-E1F6-C2F30151B900}"/>
              </a:ext>
            </a:extLst>
          </p:cNvPr>
          <p:cNvSpPr txBox="1"/>
          <p:nvPr/>
        </p:nvSpPr>
        <p:spPr>
          <a:xfrm>
            <a:off x="494674" y="3334871"/>
            <a:ext cx="5099301" cy="34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An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IoT platform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is a cloud or on-premises software suite that monitors, manages, and controls IoT networks, endpoints, and applications.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IoT platforms facilitate device/endpoint management, connectivity and network management, data accumulation, data management, data processing and analysis, and application development.  IoT platforms can also have important roles in securing IoT networks and applications.</a:t>
            </a:r>
          </a:p>
        </p:txBody>
      </p:sp>
      <p:pic>
        <p:nvPicPr>
          <p:cNvPr id="7" name="Picture 6" descr="Figure 9-12 illustrates that IoT platforms connect IoT devices to IoT applications. They are also used to secure, manage, analyze IoT infrastructure and applications and to build IoT applications.">
            <a:extLst>
              <a:ext uri="{FF2B5EF4-FFF2-40B4-BE49-F238E27FC236}">
                <a16:creationId xmlns:a16="http://schemas.microsoft.com/office/drawing/2014/main" id="{D2878E95-DAB4-B636-4710-807A91EACCC8}"/>
              </a:ext>
            </a:extLst>
          </p:cNvPr>
          <p:cNvPicPr>
            <a:picLocks noChangeAspect="1"/>
          </p:cNvPicPr>
          <p:nvPr/>
        </p:nvPicPr>
        <p:blipFill>
          <a:blip r:embed="rId5"/>
          <a:stretch>
            <a:fillRect/>
          </a:stretch>
        </p:blipFill>
        <p:spPr>
          <a:xfrm>
            <a:off x="5698352" y="4856634"/>
            <a:ext cx="2912248" cy="1882503"/>
          </a:xfrm>
          <a:prstGeom prst="rect">
            <a:avLst/>
          </a:prstGeom>
        </p:spPr>
      </p:pic>
      <p:sp>
        <p:nvSpPr>
          <p:cNvPr id="11" name="TextBox 10">
            <a:extLst>
              <a:ext uri="{FF2B5EF4-FFF2-40B4-BE49-F238E27FC236}">
                <a16:creationId xmlns:a16="http://schemas.microsoft.com/office/drawing/2014/main" id="{C61CB916-B5F5-72F1-47ED-1ADF2AA36043}"/>
              </a:ext>
            </a:extLst>
          </p:cNvPr>
          <p:cNvSpPr txBox="1"/>
          <p:nvPr/>
        </p:nvSpPr>
        <p:spPr>
          <a:xfrm>
            <a:off x="8715919" y="4920722"/>
            <a:ext cx="3027511"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t>Basically, IoT platforms include software that enables all layers of IoT architectures to work together to achieve business goals.  </a:t>
            </a: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09167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F46439B-F29E-8C11-3573-0FF882B33927}"/>
              </a:ext>
              <a:ext uri="{C183D7F6-B498-43B3-948B-1728B52AA6E4}">
                <adec:decorative xmlns:adec="http://schemas.microsoft.com/office/drawing/2017/decorative" val="0"/>
              </a:ext>
            </a:extLst>
          </p:cNvPr>
          <p:cNvSpPr>
            <a:spLocks noGrp="1"/>
          </p:cNvSpPr>
          <p:nvPr>
            <p:ph type="sldNum" sz="quarter" idx="12"/>
          </p:nvPr>
        </p:nvSpPr>
        <p:spPr/>
        <p:txBody>
          <a:bodyPr/>
          <a:lstStyle/>
          <a:p>
            <a:fld id="{AFE67976-A2EC-409D-82F4-3755DA932607}" type="slidenum">
              <a:rPr lang="en-US" smtClean="0"/>
              <a:t>9</a:t>
            </a:fld>
            <a:endParaRPr lang="en-US"/>
          </a:p>
        </p:txBody>
      </p:sp>
      <p:sp>
        <p:nvSpPr>
          <p:cNvPr id="2" name="Title 1">
            <a:extLst>
              <a:ext uri="{FF2B5EF4-FFF2-40B4-BE49-F238E27FC236}">
                <a16:creationId xmlns:a16="http://schemas.microsoft.com/office/drawing/2014/main" id="{67FA437F-1F47-F320-441C-B6ECFF3233AC}"/>
              </a:ext>
            </a:extLst>
          </p:cNvPr>
          <p:cNvSpPr>
            <a:spLocks noGrp="1"/>
          </p:cNvSpPr>
          <p:nvPr>
            <p:ph type="title"/>
          </p:nvPr>
        </p:nvSpPr>
        <p:spPr/>
        <p:txBody>
          <a:bodyPr/>
          <a:lstStyle/>
          <a:p>
            <a:r>
              <a:rPr lang="en-US" dirty="0"/>
              <a:t>IoT Device Capabilities</a:t>
            </a:r>
          </a:p>
        </p:txBody>
      </p:sp>
      <p:sp>
        <p:nvSpPr>
          <p:cNvPr id="4" name="TextBox 3">
            <a:extLst>
              <a:ext uri="{FF2B5EF4-FFF2-40B4-BE49-F238E27FC236}">
                <a16:creationId xmlns:a16="http://schemas.microsoft.com/office/drawing/2014/main" id="{8DFE8974-5A3E-78AF-1BD7-D02443D0BF0A}"/>
              </a:ext>
            </a:extLst>
          </p:cNvPr>
          <p:cNvSpPr txBox="1"/>
          <p:nvPr/>
        </p:nvSpPr>
        <p:spPr>
          <a:xfrm>
            <a:off x="427979" y="1515708"/>
            <a:ext cx="5550199" cy="4801314"/>
          </a:xfrm>
          <a:prstGeom prst="rect">
            <a:avLst/>
          </a:prstGeom>
          <a:noFill/>
        </p:spPr>
        <p:txBody>
          <a:bodyPr wrap="square" rtlCol="0">
            <a:spAutoFit/>
          </a:bodyPr>
          <a:lstStyle/>
          <a:p>
            <a:r>
              <a:rPr lang="en-US" dirty="0"/>
              <a:t>According to the Industrial IoT Consortium, devices in </a:t>
            </a:r>
            <a:r>
              <a:rPr lang="en-US" dirty="0" err="1"/>
              <a:t>IIoT</a:t>
            </a:r>
            <a:r>
              <a:rPr lang="en-US" dirty="0"/>
              <a:t> networks should have transducing, data, and interface capabilities; these are directly related to device functionality.  </a:t>
            </a:r>
          </a:p>
          <a:p>
            <a:endParaRPr lang="en-US" dirty="0"/>
          </a:p>
          <a:p>
            <a:r>
              <a:rPr lang="en-US" i="1" dirty="0"/>
              <a:t>Transducing capabilities </a:t>
            </a:r>
            <a:r>
              <a:rPr lang="en-US" dirty="0"/>
              <a:t>enable the device to interact with the physical world; they provide connections between the device’s digital and physical environments. </a:t>
            </a:r>
          </a:p>
          <a:p>
            <a:endParaRPr lang="en-US" dirty="0"/>
          </a:p>
          <a:p>
            <a:r>
              <a:rPr lang="en-US" dirty="0"/>
              <a:t>A device’s data capabilities (storage, processing, transfer) enable it to provide inputs into other IT systems, including IoT platforms and applications. </a:t>
            </a:r>
          </a:p>
          <a:p>
            <a:endParaRPr lang="en-US" dirty="0"/>
          </a:p>
          <a:p>
            <a:r>
              <a:rPr lang="en-US" dirty="0"/>
              <a:t>Its interface capabilities enable it to interact with other IoT components (including networks and human users).</a:t>
            </a:r>
          </a:p>
        </p:txBody>
      </p:sp>
      <p:pic>
        <p:nvPicPr>
          <p:cNvPr id="6" name="Picture 5" descr="Figure 9-15 depicts an IoT component box and identifies transducing and data capabilities on the left and interface and supporting capabilities on the right. Actuating and sensing are transducing capabilities; transferring, processing, and storing are data capabilities; application, human user, and network interface capabilities are interface capabilities.">
            <a:extLst>
              <a:ext uri="{FF2B5EF4-FFF2-40B4-BE49-F238E27FC236}">
                <a16:creationId xmlns:a16="http://schemas.microsoft.com/office/drawing/2014/main" id="{CCCA16B0-4344-407F-CDC9-54D81CD6F331}"/>
              </a:ext>
            </a:extLst>
          </p:cNvPr>
          <p:cNvPicPr>
            <a:picLocks noChangeAspect="1"/>
          </p:cNvPicPr>
          <p:nvPr/>
        </p:nvPicPr>
        <p:blipFill>
          <a:blip r:embed="rId2"/>
          <a:stretch>
            <a:fillRect/>
          </a:stretch>
        </p:blipFill>
        <p:spPr>
          <a:xfrm>
            <a:off x="5978177" y="1235954"/>
            <a:ext cx="5980713" cy="2375041"/>
          </a:xfrm>
          <a:prstGeom prst="rect">
            <a:avLst/>
          </a:prstGeom>
        </p:spPr>
      </p:pic>
      <p:sp>
        <p:nvSpPr>
          <p:cNvPr id="7" name="TextBox 6">
            <a:extLst>
              <a:ext uri="{FF2B5EF4-FFF2-40B4-BE49-F238E27FC236}">
                <a16:creationId xmlns:a16="http://schemas.microsoft.com/office/drawing/2014/main" id="{50E2CE28-A4A7-6E3D-93AD-7F8934320104}"/>
              </a:ext>
            </a:extLst>
          </p:cNvPr>
          <p:cNvSpPr txBox="1"/>
          <p:nvPr/>
        </p:nvSpPr>
        <p:spPr>
          <a:xfrm>
            <a:off x="6096000" y="3859153"/>
            <a:ext cx="5668021" cy="2585323"/>
          </a:xfrm>
          <a:prstGeom prst="rect">
            <a:avLst/>
          </a:prstGeom>
          <a:noFill/>
        </p:spPr>
        <p:txBody>
          <a:bodyPr wrap="square" rtlCol="0">
            <a:spAutoFit/>
          </a:bodyPr>
          <a:lstStyle/>
          <a:p>
            <a:r>
              <a:rPr lang="en-US" dirty="0"/>
              <a:t>In IoT contexts, a </a:t>
            </a:r>
            <a:r>
              <a:rPr lang="en-US" b="1" dirty="0"/>
              <a:t>sensor</a:t>
            </a:r>
            <a:r>
              <a:rPr lang="en-US" dirty="0"/>
              <a:t> is an electrical instrument that monitors and measures physical aspects of an environment; it provides an observation of an aspect of the physical world in the form of measurement data. </a:t>
            </a:r>
          </a:p>
          <a:p>
            <a:endParaRPr lang="en-US" dirty="0"/>
          </a:p>
          <a:p>
            <a:r>
              <a:rPr lang="en-US" dirty="0"/>
              <a:t>In an IoT device, an </a:t>
            </a:r>
            <a:r>
              <a:rPr lang="en-US" b="1" dirty="0"/>
              <a:t>actuator </a:t>
            </a:r>
            <a:r>
              <a:rPr lang="en-US" dirty="0"/>
              <a:t>receives electrical signals from an IoT controller and turns them into physical outputs or actions; they make a change in the physical world based on inputs they receive.  </a:t>
            </a:r>
          </a:p>
        </p:txBody>
      </p:sp>
    </p:spTree>
    <p:extLst>
      <p:ext uri="{BB962C8B-B14F-4D97-AF65-F5344CB8AC3E}">
        <p14:creationId xmlns:p14="http://schemas.microsoft.com/office/powerpoint/2010/main" val="517652730"/>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4084</TotalTime>
  <Words>2014</Words>
  <Application>Microsoft Office PowerPoint</Application>
  <PresentationFormat>Widescreen</PresentationFormat>
  <Paragraphs>113</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Aptos Display</vt:lpstr>
      <vt:lpstr>Arial</vt:lpstr>
      <vt:lpstr>Symbol</vt:lpstr>
      <vt:lpstr>1_Office Theme</vt:lpstr>
      <vt:lpstr>Key Concepts in Chapter 9</vt:lpstr>
      <vt:lpstr>Business and the IoT</vt:lpstr>
      <vt:lpstr>Business Process  Enhancements</vt:lpstr>
      <vt:lpstr>SCADA and the IIoT</vt:lpstr>
      <vt:lpstr>Industry 4.0 &amp; Warehouse 4.0</vt:lpstr>
      <vt:lpstr>V2V Communication</vt:lpstr>
      <vt:lpstr>Digital Business, Transformation, &amp; Twins</vt:lpstr>
      <vt:lpstr>IoT Architectures &amp; Platforms</vt:lpstr>
      <vt:lpstr>IoT Device Capabilities</vt:lpstr>
      <vt:lpstr>IoT Gateways and Protocols</vt:lpstr>
      <vt:lpstr>Edge Computing, Data Accumulation, and Data Abstraction</vt:lpstr>
      <vt:lpstr>The IoT Reference Model’s Applications and Collaboration and Processes Layers</vt:lpstr>
      <vt:lpstr>IoT Network Security</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 Enterprise Networks and the Internet of Things</dc:title>
  <dc:creator>Tom Case</dc:creator>
  <cp:lastModifiedBy>Tom Case</cp:lastModifiedBy>
  <cp:revision>6</cp:revision>
  <dcterms:created xsi:type="dcterms:W3CDTF">2024-05-07T23:53:46Z</dcterms:created>
  <dcterms:modified xsi:type="dcterms:W3CDTF">2024-07-18T21:38:31Z</dcterms:modified>
</cp:coreProperties>
</file>