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57" r:id="rId3"/>
    <p:sldId id="258" r:id="rId4"/>
    <p:sldId id="260" r:id="rId5"/>
    <p:sldId id="262" r:id="rId6"/>
    <p:sldId id="264" r:id="rId7"/>
    <p:sldId id="266" r:id="rId8"/>
    <p:sldId id="267" r:id="rId9"/>
    <p:sldId id="269" r:id="rId10"/>
    <p:sldId id="271" r:id="rId11"/>
    <p:sldId id="273" r:id="rId12"/>
    <p:sldId id="276" r:id="rId13"/>
    <p:sldId id="277" r:id="rId14"/>
    <p:sldId id="281" r:id="rId15"/>
    <p:sldId id="28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4660"/>
  </p:normalViewPr>
  <p:slideViewPr>
    <p:cSldViewPr snapToGrid="0">
      <p:cViewPr varScale="1">
        <p:scale>
          <a:sx n="89" d="100"/>
          <a:sy n="89" d="100"/>
        </p:scale>
        <p:origin x="5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14BCCE-0EB2-4DC6-B504-214104699C6A}" type="datetimeFigureOut">
              <a:rPr lang="en-US" smtClean="0"/>
              <a:t>7/8/2024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FBAB67-DBC8-45BE-95A2-1AAF4A868C6D}" type="slidenum">
              <a:rPr lang="en-US" smtClean="0"/>
              <a:t>‹#›</a:t>
            </a:fld>
            <a:endParaRPr lang="en-US"/>
          </a:p>
        </p:txBody>
      </p:sp>
    </p:spTree>
    <p:extLst>
      <p:ext uri="{BB962C8B-B14F-4D97-AF65-F5344CB8AC3E}">
        <p14:creationId xmlns:p14="http://schemas.microsoft.com/office/powerpoint/2010/main" val="30473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FBAB67-DBC8-45BE-95A2-1AAF4A868C6D}" type="slidenum">
              <a:rPr lang="en-US" smtClean="0"/>
              <a:t>2</a:t>
            </a:fld>
            <a:endParaRPr lang="en-US"/>
          </a:p>
        </p:txBody>
      </p:sp>
    </p:spTree>
    <p:extLst>
      <p:ext uri="{BB962C8B-B14F-4D97-AF65-F5344CB8AC3E}">
        <p14:creationId xmlns:p14="http://schemas.microsoft.com/office/powerpoint/2010/main" val="2389097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37DAB-B56D-EFF5-0592-827C23DB3B7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C38F6B-33BC-37F3-DAE6-142DE52790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F4192D-7BF5-762F-F246-FF90E99719ED}"/>
              </a:ext>
            </a:extLst>
          </p:cNvPr>
          <p:cNvSpPr>
            <a:spLocks noGrp="1"/>
          </p:cNvSpPr>
          <p:nvPr>
            <p:ph type="dt" sz="half" idx="10"/>
          </p:nvPr>
        </p:nvSpPr>
        <p:spPr/>
        <p:txBody>
          <a:bodyPr/>
          <a:lstStyle/>
          <a:p>
            <a:fld id="{CF73A796-3D42-4D2D-96F3-AE7EE2FADD6D}" type="datetime1">
              <a:rPr lang="en-US" smtClean="0"/>
              <a:t>7/8/2024</a:t>
            </a:fld>
            <a:endParaRPr lang="en-US"/>
          </a:p>
        </p:txBody>
      </p:sp>
      <p:sp>
        <p:nvSpPr>
          <p:cNvPr id="5" name="Footer Placeholder 4">
            <a:extLst>
              <a:ext uri="{FF2B5EF4-FFF2-40B4-BE49-F238E27FC236}">
                <a16:creationId xmlns:a16="http://schemas.microsoft.com/office/drawing/2014/main" id="{8F4A35B9-2D6C-FFBD-E65B-64467A45A3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95F25C-1CA4-D73A-B083-7E5995721AD8}"/>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2162686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927ED-9B92-A32F-D0CE-261584D7989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EA14ADE-27CD-CFDD-B589-32A42124893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41148C-7E95-0DA1-51CF-BE6D8AC2F117}"/>
              </a:ext>
            </a:extLst>
          </p:cNvPr>
          <p:cNvSpPr>
            <a:spLocks noGrp="1"/>
          </p:cNvSpPr>
          <p:nvPr>
            <p:ph type="dt" sz="half" idx="10"/>
          </p:nvPr>
        </p:nvSpPr>
        <p:spPr/>
        <p:txBody>
          <a:bodyPr/>
          <a:lstStyle/>
          <a:p>
            <a:fld id="{8A975F74-6B8F-4A22-9A6D-10B69088569F}" type="datetime1">
              <a:rPr lang="en-US" smtClean="0"/>
              <a:t>7/8/2024</a:t>
            </a:fld>
            <a:endParaRPr lang="en-US"/>
          </a:p>
        </p:txBody>
      </p:sp>
      <p:sp>
        <p:nvSpPr>
          <p:cNvPr id="5" name="Footer Placeholder 4">
            <a:extLst>
              <a:ext uri="{FF2B5EF4-FFF2-40B4-BE49-F238E27FC236}">
                <a16:creationId xmlns:a16="http://schemas.microsoft.com/office/drawing/2014/main" id="{CEC8F0D8-4BFC-E257-CE7C-70844EE5A4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9DE7B9-E298-A2E8-BC8C-0AAEAD68B588}"/>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461471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D15A930-22DD-2590-4089-9C2C69A1E68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CB32666-7526-92C3-02ED-22B93AA7F3B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1084AE-05EB-9EE2-8C76-D471A0AB9282}"/>
              </a:ext>
            </a:extLst>
          </p:cNvPr>
          <p:cNvSpPr>
            <a:spLocks noGrp="1"/>
          </p:cNvSpPr>
          <p:nvPr>
            <p:ph type="dt" sz="half" idx="10"/>
          </p:nvPr>
        </p:nvSpPr>
        <p:spPr/>
        <p:txBody>
          <a:bodyPr/>
          <a:lstStyle/>
          <a:p>
            <a:fld id="{74EBD32B-0E0F-4673-B257-B210689ED00D}" type="datetime1">
              <a:rPr lang="en-US" smtClean="0"/>
              <a:t>7/8/2024</a:t>
            </a:fld>
            <a:endParaRPr lang="en-US"/>
          </a:p>
        </p:txBody>
      </p:sp>
      <p:sp>
        <p:nvSpPr>
          <p:cNvPr id="5" name="Footer Placeholder 4">
            <a:extLst>
              <a:ext uri="{FF2B5EF4-FFF2-40B4-BE49-F238E27FC236}">
                <a16:creationId xmlns:a16="http://schemas.microsoft.com/office/drawing/2014/main" id="{715A0B22-ADF3-DC48-D750-C4B78AF1FA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56DF4D-4345-4474-2B3F-87A3BC9472C2}"/>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3560946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178C7-E37F-349B-942F-019A3A7733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1016754-4451-E5A7-2080-17BBFEDCEB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E6845CE-4C46-4CCC-4E4D-1442D98FC7CE}"/>
              </a:ext>
            </a:extLst>
          </p:cNvPr>
          <p:cNvSpPr>
            <a:spLocks noGrp="1"/>
          </p:cNvSpPr>
          <p:nvPr>
            <p:ph type="dt" sz="half" idx="10"/>
          </p:nvPr>
        </p:nvSpPr>
        <p:spPr/>
        <p:txBody>
          <a:bodyPr/>
          <a:lstStyle/>
          <a:p>
            <a:fld id="{66DF272F-206C-4B39-95DF-1BCF1C45EEA8}" type="datetime1">
              <a:rPr lang="en-US" smtClean="0"/>
              <a:t>7/8/2024</a:t>
            </a:fld>
            <a:endParaRPr lang="en-US"/>
          </a:p>
        </p:txBody>
      </p:sp>
      <p:sp>
        <p:nvSpPr>
          <p:cNvPr id="5" name="Footer Placeholder 4">
            <a:extLst>
              <a:ext uri="{FF2B5EF4-FFF2-40B4-BE49-F238E27FC236}">
                <a16:creationId xmlns:a16="http://schemas.microsoft.com/office/drawing/2014/main" id="{47F87F03-04CE-9613-636E-0995919533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E718F6-9A72-8BF0-E055-A03B1593F34C}"/>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2379281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52443-DD6A-8BF5-DD49-FC3F559EDB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E2FC85-38A8-0DA7-4094-3B0789C834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7E89D7-DC7C-FA6B-124F-D4DE9BB95900}"/>
              </a:ext>
            </a:extLst>
          </p:cNvPr>
          <p:cNvSpPr>
            <a:spLocks noGrp="1"/>
          </p:cNvSpPr>
          <p:nvPr>
            <p:ph type="dt" sz="half" idx="10"/>
          </p:nvPr>
        </p:nvSpPr>
        <p:spPr/>
        <p:txBody>
          <a:bodyPr/>
          <a:lstStyle/>
          <a:p>
            <a:fld id="{A4C2A67E-2AF4-429C-B0D9-BE4D683E8303}" type="datetime1">
              <a:rPr lang="en-US" smtClean="0"/>
              <a:t>7/8/2024</a:t>
            </a:fld>
            <a:endParaRPr lang="en-US"/>
          </a:p>
        </p:txBody>
      </p:sp>
      <p:sp>
        <p:nvSpPr>
          <p:cNvPr id="5" name="Footer Placeholder 4">
            <a:extLst>
              <a:ext uri="{FF2B5EF4-FFF2-40B4-BE49-F238E27FC236}">
                <a16:creationId xmlns:a16="http://schemas.microsoft.com/office/drawing/2014/main" id="{BE41A8D5-6E27-EFCD-0FDA-05BB1716EE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3DB51C-4595-F0C1-0DF9-35EC67B4ACD3}"/>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2834246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BBEEB-696F-FF0C-8FEC-5C104A1CDE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6BD7093-0DFA-8977-1E23-8B0F8BC7D1D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884EAA-AA8B-08B4-DE2F-8E73F90BE156}"/>
              </a:ext>
            </a:extLst>
          </p:cNvPr>
          <p:cNvSpPr>
            <a:spLocks noGrp="1"/>
          </p:cNvSpPr>
          <p:nvPr>
            <p:ph type="dt" sz="half" idx="10"/>
          </p:nvPr>
        </p:nvSpPr>
        <p:spPr/>
        <p:txBody>
          <a:bodyPr/>
          <a:lstStyle/>
          <a:p>
            <a:fld id="{CFBF63A6-2D43-45B5-BAE9-3B725627D084}" type="datetime1">
              <a:rPr lang="en-US" smtClean="0"/>
              <a:t>7/8/2024</a:t>
            </a:fld>
            <a:endParaRPr lang="en-US"/>
          </a:p>
        </p:txBody>
      </p:sp>
      <p:sp>
        <p:nvSpPr>
          <p:cNvPr id="5" name="Footer Placeholder 4">
            <a:extLst>
              <a:ext uri="{FF2B5EF4-FFF2-40B4-BE49-F238E27FC236}">
                <a16:creationId xmlns:a16="http://schemas.microsoft.com/office/drawing/2014/main" id="{98E75533-48CF-A692-EEBA-C2CB2FEDF9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44591D-2F16-611A-E3E9-9B9809793D4C}"/>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2197288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51085-E815-6528-B13A-2B5E9E2CDB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BAFA89-35DA-D65B-AABF-9803E6E1F52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8344B8B-962D-D65A-59D8-A46A91DA0C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C4E1645-7CA4-2F2A-8F65-10EC78951A45}"/>
              </a:ext>
            </a:extLst>
          </p:cNvPr>
          <p:cNvSpPr>
            <a:spLocks noGrp="1"/>
          </p:cNvSpPr>
          <p:nvPr>
            <p:ph type="dt" sz="half" idx="10"/>
          </p:nvPr>
        </p:nvSpPr>
        <p:spPr/>
        <p:txBody>
          <a:bodyPr/>
          <a:lstStyle/>
          <a:p>
            <a:fld id="{32C9205C-85E9-4417-B526-6FF08F4E53F7}" type="datetime1">
              <a:rPr lang="en-US" smtClean="0"/>
              <a:t>7/8/2024</a:t>
            </a:fld>
            <a:endParaRPr lang="en-US"/>
          </a:p>
        </p:txBody>
      </p:sp>
      <p:sp>
        <p:nvSpPr>
          <p:cNvPr id="6" name="Footer Placeholder 5">
            <a:extLst>
              <a:ext uri="{FF2B5EF4-FFF2-40B4-BE49-F238E27FC236}">
                <a16:creationId xmlns:a16="http://schemas.microsoft.com/office/drawing/2014/main" id="{12ED8CA2-EE10-BDA3-5509-5C9C26C9F5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FE34BD-530B-8D47-DFE9-440032E50EB3}"/>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1447081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A64A4-7F7C-81F7-7C3D-08F3F3E1E85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F7C6EE3-A9A6-EB9C-4D44-C4CC446078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D9A400-DF68-0FB6-C470-D24FD24CC77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DC43356-BDCB-39FD-2A48-833670BAEB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858CF-BC8C-443B-D930-6D743AFB44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153BB2-8D6F-3E5E-9B03-290D73C79542}"/>
              </a:ext>
            </a:extLst>
          </p:cNvPr>
          <p:cNvSpPr>
            <a:spLocks noGrp="1"/>
          </p:cNvSpPr>
          <p:nvPr>
            <p:ph type="dt" sz="half" idx="10"/>
          </p:nvPr>
        </p:nvSpPr>
        <p:spPr/>
        <p:txBody>
          <a:bodyPr/>
          <a:lstStyle/>
          <a:p>
            <a:fld id="{4A27DC57-9FC7-4D9C-A36F-9571433E68A0}" type="datetime1">
              <a:rPr lang="en-US" smtClean="0"/>
              <a:t>7/8/2024</a:t>
            </a:fld>
            <a:endParaRPr lang="en-US"/>
          </a:p>
        </p:txBody>
      </p:sp>
      <p:sp>
        <p:nvSpPr>
          <p:cNvPr id="8" name="Footer Placeholder 7">
            <a:extLst>
              <a:ext uri="{FF2B5EF4-FFF2-40B4-BE49-F238E27FC236}">
                <a16:creationId xmlns:a16="http://schemas.microsoft.com/office/drawing/2014/main" id="{5F2BD910-0C49-22A9-9991-531D049A5E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0686C44-4859-A6C9-5E72-29C607CA7BA7}"/>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3085078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BF821-DC4B-A07E-2A7D-D898146412D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70AE4E1-B294-9BE5-3E0C-45218022E31E}"/>
              </a:ext>
            </a:extLst>
          </p:cNvPr>
          <p:cNvSpPr>
            <a:spLocks noGrp="1"/>
          </p:cNvSpPr>
          <p:nvPr>
            <p:ph type="dt" sz="half" idx="10"/>
          </p:nvPr>
        </p:nvSpPr>
        <p:spPr/>
        <p:txBody>
          <a:bodyPr/>
          <a:lstStyle/>
          <a:p>
            <a:fld id="{03DF0C81-7C0C-4F01-8313-84919BA870C6}" type="datetime1">
              <a:rPr lang="en-US" smtClean="0"/>
              <a:t>7/8/2024</a:t>
            </a:fld>
            <a:endParaRPr lang="en-US"/>
          </a:p>
        </p:txBody>
      </p:sp>
      <p:sp>
        <p:nvSpPr>
          <p:cNvPr id="4" name="Footer Placeholder 3">
            <a:extLst>
              <a:ext uri="{FF2B5EF4-FFF2-40B4-BE49-F238E27FC236}">
                <a16:creationId xmlns:a16="http://schemas.microsoft.com/office/drawing/2014/main" id="{35B77D4D-E56E-06B8-794B-893FCF21B2D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CB6656F-5912-1035-2670-272A1F99BCA0}"/>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41055469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C8FB60-500F-B227-C64C-AED1CD49E201}"/>
              </a:ext>
            </a:extLst>
          </p:cNvPr>
          <p:cNvSpPr>
            <a:spLocks noGrp="1"/>
          </p:cNvSpPr>
          <p:nvPr>
            <p:ph type="dt" sz="half" idx="10"/>
          </p:nvPr>
        </p:nvSpPr>
        <p:spPr/>
        <p:txBody>
          <a:bodyPr/>
          <a:lstStyle/>
          <a:p>
            <a:fld id="{30D908F1-CB10-44B5-8BAA-6AD17AE7706F}" type="datetime1">
              <a:rPr lang="en-US" smtClean="0"/>
              <a:t>7/8/2024</a:t>
            </a:fld>
            <a:endParaRPr lang="en-US"/>
          </a:p>
        </p:txBody>
      </p:sp>
      <p:sp>
        <p:nvSpPr>
          <p:cNvPr id="3" name="Footer Placeholder 2">
            <a:extLst>
              <a:ext uri="{FF2B5EF4-FFF2-40B4-BE49-F238E27FC236}">
                <a16:creationId xmlns:a16="http://schemas.microsoft.com/office/drawing/2014/main" id="{B4ECBD61-ED14-D505-5A13-13AA83F5AD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5616CAA-63C0-674C-EE95-081F328F08A1}"/>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7475740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709F3-6A6F-B25A-22B9-E65A1D87AF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11A0A5-805C-EF65-9AE3-BA4D561EC3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67D9AE-1AB0-F21B-62D9-789D18F5C9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762ECC-9332-63A6-8CF8-28E8C395DDD4}"/>
              </a:ext>
            </a:extLst>
          </p:cNvPr>
          <p:cNvSpPr>
            <a:spLocks noGrp="1"/>
          </p:cNvSpPr>
          <p:nvPr>
            <p:ph type="dt" sz="half" idx="10"/>
          </p:nvPr>
        </p:nvSpPr>
        <p:spPr/>
        <p:txBody>
          <a:bodyPr/>
          <a:lstStyle/>
          <a:p>
            <a:fld id="{5BCCB265-FB9C-4D49-8353-5DA047379C45}" type="datetime1">
              <a:rPr lang="en-US" smtClean="0"/>
              <a:t>7/8/2024</a:t>
            </a:fld>
            <a:endParaRPr lang="en-US"/>
          </a:p>
        </p:txBody>
      </p:sp>
      <p:sp>
        <p:nvSpPr>
          <p:cNvPr id="6" name="Footer Placeholder 5">
            <a:extLst>
              <a:ext uri="{FF2B5EF4-FFF2-40B4-BE49-F238E27FC236}">
                <a16:creationId xmlns:a16="http://schemas.microsoft.com/office/drawing/2014/main" id="{5BED6F77-1B70-9999-AE99-2794AD859C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658EE6-5786-331A-8D20-DDA55BEE0675}"/>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2213306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B6C16-78EC-BDF2-B304-CD7886FE4C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210CD9C-372F-90CD-11D4-A47E7942FD8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C7AE5F-4BBF-D5F8-558F-418931D13E59}"/>
              </a:ext>
            </a:extLst>
          </p:cNvPr>
          <p:cNvSpPr>
            <a:spLocks noGrp="1"/>
          </p:cNvSpPr>
          <p:nvPr>
            <p:ph type="dt" sz="half" idx="10"/>
          </p:nvPr>
        </p:nvSpPr>
        <p:spPr/>
        <p:txBody>
          <a:bodyPr/>
          <a:lstStyle/>
          <a:p>
            <a:fld id="{65AAA5EC-28DB-4D5B-9FC3-0DCB06E84B52}" type="datetime1">
              <a:rPr lang="en-US" smtClean="0"/>
              <a:t>7/8/2024</a:t>
            </a:fld>
            <a:endParaRPr lang="en-US"/>
          </a:p>
        </p:txBody>
      </p:sp>
      <p:sp>
        <p:nvSpPr>
          <p:cNvPr id="5" name="Footer Placeholder 4">
            <a:extLst>
              <a:ext uri="{FF2B5EF4-FFF2-40B4-BE49-F238E27FC236}">
                <a16:creationId xmlns:a16="http://schemas.microsoft.com/office/drawing/2014/main" id="{4C05322D-F7F1-2CE9-0CA4-45EE95CE2C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AF6112-5D98-6CFF-3DE8-E4E55EF661AD}"/>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42813008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3110C-A583-919B-ACC6-3C4C220024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D8ADD3C-2F97-9C5B-7E96-1B77DF05D9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D1D5DD5-975E-D2CD-8D10-9F9B87E3FD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47FB95-D785-4BF2-86C7-3462A9365099}"/>
              </a:ext>
            </a:extLst>
          </p:cNvPr>
          <p:cNvSpPr>
            <a:spLocks noGrp="1"/>
          </p:cNvSpPr>
          <p:nvPr>
            <p:ph type="dt" sz="half" idx="10"/>
          </p:nvPr>
        </p:nvSpPr>
        <p:spPr/>
        <p:txBody>
          <a:bodyPr/>
          <a:lstStyle/>
          <a:p>
            <a:fld id="{2472C594-A5F5-46B5-80F8-F66B42EE7203}" type="datetime1">
              <a:rPr lang="en-US" smtClean="0"/>
              <a:t>7/8/2024</a:t>
            </a:fld>
            <a:endParaRPr lang="en-US"/>
          </a:p>
        </p:txBody>
      </p:sp>
      <p:sp>
        <p:nvSpPr>
          <p:cNvPr id="6" name="Footer Placeholder 5">
            <a:extLst>
              <a:ext uri="{FF2B5EF4-FFF2-40B4-BE49-F238E27FC236}">
                <a16:creationId xmlns:a16="http://schemas.microsoft.com/office/drawing/2014/main" id="{2C2BE210-2776-A093-E2E8-D8199E1634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1C8ED5-2A49-3112-C8BD-3DD334C339EB}"/>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28225638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9EFCC-D440-EF2B-B729-6A0914D1989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BA72780-7E32-C33C-912B-D9F6E83B15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BCCA42-BF07-5B80-41D5-ECC593563A02}"/>
              </a:ext>
            </a:extLst>
          </p:cNvPr>
          <p:cNvSpPr>
            <a:spLocks noGrp="1"/>
          </p:cNvSpPr>
          <p:nvPr>
            <p:ph type="dt" sz="half" idx="10"/>
          </p:nvPr>
        </p:nvSpPr>
        <p:spPr/>
        <p:txBody>
          <a:bodyPr/>
          <a:lstStyle/>
          <a:p>
            <a:fld id="{BAE68895-8A51-4608-9F02-D40D19E27817}" type="datetime1">
              <a:rPr lang="en-US" smtClean="0"/>
              <a:t>7/8/2024</a:t>
            </a:fld>
            <a:endParaRPr lang="en-US"/>
          </a:p>
        </p:txBody>
      </p:sp>
      <p:sp>
        <p:nvSpPr>
          <p:cNvPr id="5" name="Footer Placeholder 4">
            <a:extLst>
              <a:ext uri="{FF2B5EF4-FFF2-40B4-BE49-F238E27FC236}">
                <a16:creationId xmlns:a16="http://schemas.microsoft.com/office/drawing/2014/main" id="{9C58C7BA-0048-BCA5-4FE7-6DA9412C6E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76800B-3D0D-C3AC-402B-846A204C6B09}"/>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23305946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E223BF-E369-83FF-BAFE-7DCE96204A1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71C4B5-3128-BF67-4D04-C96C6A6A86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27DC90-5B2A-C57A-C024-56F4B25CF5D4}"/>
              </a:ext>
            </a:extLst>
          </p:cNvPr>
          <p:cNvSpPr>
            <a:spLocks noGrp="1"/>
          </p:cNvSpPr>
          <p:nvPr>
            <p:ph type="dt" sz="half" idx="10"/>
          </p:nvPr>
        </p:nvSpPr>
        <p:spPr/>
        <p:txBody>
          <a:bodyPr/>
          <a:lstStyle/>
          <a:p>
            <a:fld id="{5F0D716E-23DA-4877-9BDA-EC6F74F5A213}" type="datetime1">
              <a:rPr lang="en-US" smtClean="0"/>
              <a:t>7/8/2024</a:t>
            </a:fld>
            <a:endParaRPr lang="en-US"/>
          </a:p>
        </p:txBody>
      </p:sp>
      <p:sp>
        <p:nvSpPr>
          <p:cNvPr id="5" name="Footer Placeholder 4">
            <a:extLst>
              <a:ext uri="{FF2B5EF4-FFF2-40B4-BE49-F238E27FC236}">
                <a16:creationId xmlns:a16="http://schemas.microsoft.com/office/drawing/2014/main" id="{0E1B498A-17D9-5435-4E55-3CF41CBACC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13520C-44C1-69E7-81D7-7C429C1CFB93}"/>
              </a:ext>
            </a:extLst>
          </p:cNvPr>
          <p:cNvSpPr>
            <a:spLocks noGrp="1"/>
          </p:cNvSpPr>
          <p:nvPr>
            <p:ph type="sldNum" sz="quarter" idx="12"/>
          </p:nvPr>
        </p:nvSpPr>
        <p:spPr/>
        <p:txBody>
          <a:bodyPr/>
          <a:lstStyle/>
          <a:p>
            <a:fld id="{C4A25570-7B21-4A55-A901-CCBC351D9B02}" type="slidenum">
              <a:rPr lang="en-US" smtClean="0"/>
              <a:t>‹#›</a:t>
            </a:fld>
            <a:endParaRPr lang="en-US"/>
          </a:p>
        </p:txBody>
      </p:sp>
    </p:spTree>
    <p:extLst>
      <p:ext uri="{BB962C8B-B14F-4D97-AF65-F5344CB8AC3E}">
        <p14:creationId xmlns:p14="http://schemas.microsoft.com/office/powerpoint/2010/main" val="4180748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36391-5774-2F41-73FE-4AE628F8EA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3205BA4-823D-DB30-B22A-F3A384C6D67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6DD952C-F7CA-2FED-877D-B6E0DC02D65B}"/>
              </a:ext>
            </a:extLst>
          </p:cNvPr>
          <p:cNvSpPr>
            <a:spLocks noGrp="1"/>
          </p:cNvSpPr>
          <p:nvPr>
            <p:ph type="dt" sz="half" idx="10"/>
          </p:nvPr>
        </p:nvSpPr>
        <p:spPr/>
        <p:txBody>
          <a:bodyPr/>
          <a:lstStyle/>
          <a:p>
            <a:fld id="{4A0C9389-7BDA-474E-8290-EC9F76058A3C}" type="datetime1">
              <a:rPr lang="en-US" smtClean="0"/>
              <a:t>7/8/2024</a:t>
            </a:fld>
            <a:endParaRPr lang="en-US"/>
          </a:p>
        </p:txBody>
      </p:sp>
      <p:sp>
        <p:nvSpPr>
          <p:cNvPr id="5" name="Footer Placeholder 4">
            <a:extLst>
              <a:ext uri="{FF2B5EF4-FFF2-40B4-BE49-F238E27FC236}">
                <a16:creationId xmlns:a16="http://schemas.microsoft.com/office/drawing/2014/main" id="{432D07E1-A316-5060-0BAE-14611A1FB1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26EC45-6206-167B-3612-10BA0B36565A}"/>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866789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730CC-2C65-89B7-E429-683EEC7C71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D2B05D-1E14-2621-17D0-C7AD5039FB3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E278317-5532-A029-32ED-3D97D1E304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87EA91-226E-2999-71AC-F08B6AC4D4BE}"/>
              </a:ext>
            </a:extLst>
          </p:cNvPr>
          <p:cNvSpPr>
            <a:spLocks noGrp="1"/>
          </p:cNvSpPr>
          <p:nvPr>
            <p:ph type="dt" sz="half" idx="10"/>
          </p:nvPr>
        </p:nvSpPr>
        <p:spPr/>
        <p:txBody>
          <a:bodyPr/>
          <a:lstStyle/>
          <a:p>
            <a:fld id="{5E12FA1D-B2A1-4020-8405-90F6DBB971AA}" type="datetime1">
              <a:rPr lang="en-US" smtClean="0"/>
              <a:t>7/8/2024</a:t>
            </a:fld>
            <a:endParaRPr lang="en-US"/>
          </a:p>
        </p:txBody>
      </p:sp>
      <p:sp>
        <p:nvSpPr>
          <p:cNvPr id="6" name="Footer Placeholder 5">
            <a:extLst>
              <a:ext uri="{FF2B5EF4-FFF2-40B4-BE49-F238E27FC236}">
                <a16:creationId xmlns:a16="http://schemas.microsoft.com/office/drawing/2014/main" id="{A330A775-7B0C-EA9E-DDD9-C1222CB856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43AF5F-6D90-2CDF-8CEA-69FCA8597207}"/>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3127163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40A13-B6CD-FD2C-DDFD-59E5F25E2A4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6D476C8-9251-6C90-879F-C429D43004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6EBFF3-4E3F-E210-E8A2-87C1D6C593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DE26E9-0BB7-BF6B-F517-4A6530E862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1FC26A-15BA-E363-8848-26FA1FF6030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855CB83-C1FA-18C4-40DF-FF25D467D1E4}"/>
              </a:ext>
            </a:extLst>
          </p:cNvPr>
          <p:cNvSpPr>
            <a:spLocks noGrp="1"/>
          </p:cNvSpPr>
          <p:nvPr>
            <p:ph type="dt" sz="half" idx="10"/>
          </p:nvPr>
        </p:nvSpPr>
        <p:spPr/>
        <p:txBody>
          <a:bodyPr/>
          <a:lstStyle/>
          <a:p>
            <a:fld id="{E6B85508-C2FA-4842-9DE1-EFE469F60331}" type="datetime1">
              <a:rPr lang="en-US" smtClean="0"/>
              <a:t>7/8/2024</a:t>
            </a:fld>
            <a:endParaRPr lang="en-US"/>
          </a:p>
        </p:txBody>
      </p:sp>
      <p:sp>
        <p:nvSpPr>
          <p:cNvPr id="8" name="Footer Placeholder 7">
            <a:extLst>
              <a:ext uri="{FF2B5EF4-FFF2-40B4-BE49-F238E27FC236}">
                <a16:creationId xmlns:a16="http://schemas.microsoft.com/office/drawing/2014/main" id="{D42F3D46-B527-8128-21C3-3A97EDB264E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F72219F-A979-F20A-2F58-426768EF2C91}"/>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1669874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6DE2F-A669-D848-895B-66E9100519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B98F005-DB5D-8AFF-41EA-B6379B4CD2EC}"/>
              </a:ext>
            </a:extLst>
          </p:cNvPr>
          <p:cNvSpPr>
            <a:spLocks noGrp="1"/>
          </p:cNvSpPr>
          <p:nvPr>
            <p:ph type="dt" sz="half" idx="10"/>
          </p:nvPr>
        </p:nvSpPr>
        <p:spPr/>
        <p:txBody>
          <a:bodyPr/>
          <a:lstStyle/>
          <a:p>
            <a:fld id="{65445FAB-3995-42E9-84C0-39ED23FB7B26}" type="datetime1">
              <a:rPr lang="en-US" smtClean="0"/>
              <a:t>7/8/2024</a:t>
            </a:fld>
            <a:endParaRPr lang="en-US"/>
          </a:p>
        </p:txBody>
      </p:sp>
      <p:sp>
        <p:nvSpPr>
          <p:cNvPr id="4" name="Footer Placeholder 3">
            <a:extLst>
              <a:ext uri="{FF2B5EF4-FFF2-40B4-BE49-F238E27FC236}">
                <a16:creationId xmlns:a16="http://schemas.microsoft.com/office/drawing/2014/main" id="{0549168E-EFFF-C5F6-4C12-47996C987F9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BAAF44-0E22-FF5A-0200-D627C21B0BCD}"/>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14219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214628-B512-B394-0BC2-50FE35F267E1}"/>
              </a:ext>
            </a:extLst>
          </p:cNvPr>
          <p:cNvSpPr>
            <a:spLocks noGrp="1"/>
          </p:cNvSpPr>
          <p:nvPr>
            <p:ph type="dt" sz="half" idx="10"/>
          </p:nvPr>
        </p:nvSpPr>
        <p:spPr/>
        <p:txBody>
          <a:bodyPr/>
          <a:lstStyle/>
          <a:p>
            <a:fld id="{5AE97FE0-4A20-4034-8069-4253A1D92CAB}" type="datetime1">
              <a:rPr lang="en-US" smtClean="0"/>
              <a:t>7/8/2024</a:t>
            </a:fld>
            <a:endParaRPr lang="en-US"/>
          </a:p>
        </p:txBody>
      </p:sp>
      <p:sp>
        <p:nvSpPr>
          <p:cNvPr id="3" name="Footer Placeholder 2">
            <a:extLst>
              <a:ext uri="{FF2B5EF4-FFF2-40B4-BE49-F238E27FC236}">
                <a16:creationId xmlns:a16="http://schemas.microsoft.com/office/drawing/2014/main" id="{0213E667-0706-9953-3F6F-ED8A425EE2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3784EB9-9FF6-467D-3D79-2A976D94707A}"/>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73743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3840D-5B26-4EE9-ECD3-4B70AECE84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1C4F7DE-ECBF-7CAB-3EAA-97594E3815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CC99A2-44F4-6BD9-A856-5BC913E7C9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2FCC1E-8D95-64A0-7094-CDAD935F0718}"/>
              </a:ext>
            </a:extLst>
          </p:cNvPr>
          <p:cNvSpPr>
            <a:spLocks noGrp="1"/>
          </p:cNvSpPr>
          <p:nvPr>
            <p:ph type="dt" sz="half" idx="10"/>
          </p:nvPr>
        </p:nvSpPr>
        <p:spPr/>
        <p:txBody>
          <a:bodyPr/>
          <a:lstStyle/>
          <a:p>
            <a:fld id="{70208BF0-9ECB-490C-95CB-F19A787BBFEC}" type="datetime1">
              <a:rPr lang="en-US" smtClean="0"/>
              <a:t>7/8/2024</a:t>
            </a:fld>
            <a:endParaRPr lang="en-US"/>
          </a:p>
        </p:txBody>
      </p:sp>
      <p:sp>
        <p:nvSpPr>
          <p:cNvPr id="6" name="Footer Placeholder 5">
            <a:extLst>
              <a:ext uri="{FF2B5EF4-FFF2-40B4-BE49-F238E27FC236}">
                <a16:creationId xmlns:a16="http://schemas.microsoft.com/office/drawing/2014/main" id="{42E6189B-1D03-092B-CAC4-01D4F3A9ED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802036-890C-E19C-53B6-0BFFEBFE2720}"/>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3587989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016E7-89C5-A486-F53B-68BA3751FA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582B3B1-76F3-7BE5-9645-497BBA6BEF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1CC74B4-8DB2-AD5F-55AE-BA0967D64C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5121DE-3645-381C-64A4-4C7AACA6E89D}"/>
              </a:ext>
            </a:extLst>
          </p:cNvPr>
          <p:cNvSpPr>
            <a:spLocks noGrp="1"/>
          </p:cNvSpPr>
          <p:nvPr>
            <p:ph type="dt" sz="half" idx="10"/>
          </p:nvPr>
        </p:nvSpPr>
        <p:spPr/>
        <p:txBody>
          <a:bodyPr/>
          <a:lstStyle/>
          <a:p>
            <a:fld id="{C9F4F34E-F0E2-4AF8-B5B6-26D3AEE7725F}" type="datetime1">
              <a:rPr lang="en-US" smtClean="0"/>
              <a:t>7/8/2024</a:t>
            </a:fld>
            <a:endParaRPr lang="en-US"/>
          </a:p>
        </p:txBody>
      </p:sp>
      <p:sp>
        <p:nvSpPr>
          <p:cNvPr id="6" name="Footer Placeholder 5">
            <a:extLst>
              <a:ext uri="{FF2B5EF4-FFF2-40B4-BE49-F238E27FC236}">
                <a16:creationId xmlns:a16="http://schemas.microsoft.com/office/drawing/2014/main" id="{DBE1F2C9-AB66-4EB2-2E77-8F1B6FEA35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5B245F-598E-2E9E-2FC2-6B713CCDA31F}"/>
              </a:ext>
            </a:extLst>
          </p:cNvPr>
          <p:cNvSpPr>
            <a:spLocks noGrp="1"/>
          </p:cNvSpPr>
          <p:nvPr>
            <p:ph type="sldNum" sz="quarter" idx="12"/>
          </p:nvPr>
        </p:nvSpPr>
        <p:spPr/>
        <p:txBody>
          <a:bodyPr/>
          <a:lstStyle/>
          <a:p>
            <a:fld id="{E4481161-EF0F-47C5-8B7A-3F00AE920BBC}" type="slidenum">
              <a:rPr lang="en-US" smtClean="0"/>
              <a:t>‹#›</a:t>
            </a:fld>
            <a:endParaRPr lang="en-US"/>
          </a:p>
        </p:txBody>
      </p:sp>
    </p:spTree>
    <p:extLst>
      <p:ext uri="{BB962C8B-B14F-4D97-AF65-F5344CB8AC3E}">
        <p14:creationId xmlns:p14="http://schemas.microsoft.com/office/powerpoint/2010/main" val="3446433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24B6CB-62B2-AFE2-5250-0973CE267C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A55929-09DA-AC94-48A2-B23015633B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094631-D608-860D-CF68-6F40F1E959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9DDF0C6-5B7F-4B35-9F20-7800B90FF037}" type="datetime1">
              <a:rPr lang="en-US" smtClean="0"/>
              <a:t>7/8/2024</a:t>
            </a:fld>
            <a:endParaRPr lang="en-US"/>
          </a:p>
        </p:txBody>
      </p:sp>
      <p:sp>
        <p:nvSpPr>
          <p:cNvPr id="5" name="Footer Placeholder 4">
            <a:extLst>
              <a:ext uri="{FF2B5EF4-FFF2-40B4-BE49-F238E27FC236}">
                <a16:creationId xmlns:a16="http://schemas.microsoft.com/office/drawing/2014/main" id="{45034FC5-8CDC-AD0D-5AFA-1F74B1E62D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4AD91BB-21A3-B209-3D7B-64FB3E9718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4481161-EF0F-47C5-8B7A-3F00AE920BBC}" type="slidenum">
              <a:rPr lang="en-US" smtClean="0"/>
              <a:t>‹#›</a:t>
            </a:fld>
            <a:endParaRPr lang="en-US"/>
          </a:p>
        </p:txBody>
      </p:sp>
    </p:spTree>
    <p:extLst>
      <p:ext uri="{BB962C8B-B14F-4D97-AF65-F5344CB8AC3E}">
        <p14:creationId xmlns:p14="http://schemas.microsoft.com/office/powerpoint/2010/main" val="411074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DDD82A8-8A5A-C97B-AC55-7125AD707D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4F7DB83-D06D-2949-C4D5-42F5011450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7F3A1A-D99C-BB91-B752-F6529D3F69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20FAD64-0A7F-4DA5-A43B-E79E2EB23036}" type="datetime1">
              <a:rPr lang="en-US" smtClean="0"/>
              <a:t>7/8/2024</a:t>
            </a:fld>
            <a:endParaRPr lang="en-US"/>
          </a:p>
        </p:txBody>
      </p:sp>
      <p:sp>
        <p:nvSpPr>
          <p:cNvPr id="5" name="Footer Placeholder 4">
            <a:extLst>
              <a:ext uri="{FF2B5EF4-FFF2-40B4-BE49-F238E27FC236}">
                <a16:creationId xmlns:a16="http://schemas.microsoft.com/office/drawing/2014/main" id="{D6221098-15B9-F985-65C8-3476B47023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E77569F-3787-43CC-ACEF-4DDBF80CD4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4A25570-7B21-4A55-A901-CCBC351D9B02}" type="slidenum">
              <a:rPr lang="en-US" smtClean="0"/>
              <a:t>‹#›</a:t>
            </a:fld>
            <a:endParaRPr lang="en-US"/>
          </a:p>
        </p:txBody>
      </p:sp>
    </p:spTree>
    <p:extLst>
      <p:ext uri="{BB962C8B-B14F-4D97-AF65-F5344CB8AC3E}">
        <p14:creationId xmlns:p14="http://schemas.microsoft.com/office/powerpoint/2010/main" val="15004933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7.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5</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183325-546E-40C0-8158-A2D7D7EAEC36}"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C944203-7D5E-C72F-932F-0FFBB57B8128}"/>
              </a:ext>
              <a:ext uri="{C183D7F6-B498-43B3-948B-1728B52AA6E4}">
                <adec:decorative xmlns:adec="http://schemas.microsoft.com/office/drawing/2017/decorative" val="0"/>
              </a:ext>
            </a:extLst>
          </p:cNvPr>
          <p:cNvSpPr>
            <a:spLocks noGrp="1"/>
          </p:cNvSpPr>
          <p:nvPr>
            <p:ph type="sldNum" sz="quarter" idx="12"/>
          </p:nvPr>
        </p:nvSpPr>
        <p:spPr/>
        <p:txBody>
          <a:bodyPr/>
          <a:lstStyle/>
          <a:p>
            <a:fld id="{E4481161-EF0F-47C5-8B7A-3F00AE920BBC}" type="slidenum">
              <a:rPr lang="en-US" smtClean="0"/>
              <a:t>10</a:t>
            </a:fld>
            <a:endParaRPr lang="en-US"/>
          </a:p>
        </p:txBody>
      </p:sp>
      <p:sp>
        <p:nvSpPr>
          <p:cNvPr id="2" name="Title 1">
            <a:extLst>
              <a:ext uri="{FF2B5EF4-FFF2-40B4-BE49-F238E27FC236}">
                <a16:creationId xmlns:a16="http://schemas.microsoft.com/office/drawing/2014/main" id="{D26DF5A9-8BBA-120E-6007-44C0277BB4D8}"/>
              </a:ext>
            </a:extLst>
          </p:cNvPr>
          <p:cNvSpPr>
            <a:spLocks noGrp="1"/>
          </p:cNvSpPr>
          <p:nvPr>
            <p:ph type="title"/>
          </p:nvPr>
        </p:nvSpPr>
        <p:spPr/>
        <p:txBody>
          <a:bodyPr/>
          <a:lstStyle/>
          <a:p>
            <a:r>
              <a:rPr lang="en-US" dirty="0"/>
              <a:t>IP and IP Addresses</a:t>
            </a:r>
          </a:p>
        </p:txBody>
      </p:sp>
      <p:sp>
        <p:nvSpPr>
          <p:cNvPr id="4" name="TextBox 3">
            <a:extLst>
              <a:ext uri="{FF2B5EF4-FFF2-40B4-BE49-F238E27FC236}">
                <a16:creationId xmlns:a16="http://schemas.microsoft.com/office/drawing/2014/main" id="{81A537D5-C2FA-6D85-8143-FF795DC35204}"/>
              </a:ext>
            </a:extLst>
          </p:cNvPr>
          <p:cNvSpPr txBox="1"/>
          <p:nvPr/>
        </p:nvSpPr>
        <p:spPr>
          <a:xfrm>
            <a:off x="161605" y="1581312"/>
            <a:ext cx="6079635" cy="4082015"/>
          </a:xfrm>
          <a:prstGeom prst="rect">
            <a:avLst/>
          </a:prstGeom>
          <a:noFill/>
        </p:spPr>
        <p:txBody>
          <a:bodyPr wrap="square" rtlCol="0">
            <a:spAutoFit/>
          </a:bodyPr>
          <a:lstStyle/>
          <a:p>
            <a:r>
              <a:rPr lang="en-US" dirty="0"/>
              <a:t>Both TCP and UDP run on top of IP. TCP strives to provide reliable data delivery over unreliable IP networks. </a:t>
            </a:r>
          </a:p>
          <a:p>
            <a:endParaRPr lang="en-US" dirty="0"/>
          </a:p>
          <a:p>
            <a:pPr marL="0" marR="0" algn="just">
              <a:lnSpc>
                <a:spcPct val="107000"/>
              </a:lnSpc>
              <a:spcBef>
                <a:spcPts val="0"/>
              </a:spcBef>
              <a:spcAft>
                <a:spcPts val="800"/>
              </a:spcAft>
            </a:pPr>
            <a:r>
              <a:rPr lang="en-US" dirty="0">
                <a:effectLst/>
                <a:ea typeface="Calibri" panose="020F0502020204030204" pitchFamily="34" charset="0"/>
                <a:cs typeface="Times New Roman" panose="02020603050405020304" pitchFamily="18" charset="0"/>
              </a:rPr>
              <a:t>IP addresses are needed for host-to-host communications, and address allocation services, such as DHCP and DNS. Also, traditional routers base packet forwarding decisions on Destination Address fields in IP headers.</a:t>
            </a:r>
          </a:p>
          <a:p>
            <a:pPr marL="0" marR="0" algn="just">
              <a:lnSpc>
                <a:spcPct val="107000"/>
              </a:lnSpc>
              <a:spcBef>
                <a:spcPts val="0"/>
              </a:spcBef>
              <a:spcAft>
                <a:spcPts val="800"/>
              </a:spcAft>
            </a:pPr>
            <a:r>
              <a:rPr lang="en-US" dirty="0">
                <a:effectLst/>
                <a:ea typeface="Calibri" panose="020F0502020204030204" pitchFamily="34" charset="0"/>
                <a:cs typeface="Times New Roman" panose="02020603050405020304" pitchFamily="18" charset="0"/>
              </a:rPr>
              <a:t>An </a:t>
            </a:r>
            <a:r>
              <a:rPr lang="en-US" i="1" dirty="0">
                <a:effectLst/>
                <a:ea typeface="Calibri" panose="020F0502020204030204" pitchFamily="34" charset="0"/>
                <a:cs typeface="Times New Roman" panose="02020603050405020304" pitchFamily="18" charset="0"/>
              </a:rPr>
              <a:t>IP address </a:t>
            </a:r>
            <a:r>
              <a:rPr lang="en-US" dirty="0">
                <a:effectLst/>
                <a:ea typeface="Calibri" panose="020F0502020204030204" pitchFamily="34" charset="0"/>
                <a:cs typeface="Times New Roman" panose="02020603050405020304" pitchFamily="18" charset="0"/>
              </a:rPr>
              <a:t>is a set of numbers given to a device to enable it to communicate with other devices over a TCP/IP network; it is needed to send or receive data/messages from other hosts in other networks. Two types of IP addresses are common in today’s enterprise networks, IPv4 and IPv6. </a:t>
            </a:r>
          </a:p>
          <a:p>
            <a:pPr marL="0" marR="0" algn="just">
              <a:lnSpc>
                <a:spcPct val="107000"/>
              </a:lnSpc>
              <a:spcBef>
                <a:spcPts val="0"/>
              </a:spcBef>
              <a:spcAft>
                <a:spcPts val="800"/>
              </a:spcAft>
            </a:pPr>
            <a:endParaRPr lang="en-US" dirty="0"/>
          </a:p>
        </p:txBody>
      </p:sp>
      <p:pic>
        <p:nvPicPr>
          <p:cNvPr id="6" name="Picture 5" descr="Figure 5-17 is a side-by-side comparison of IPv4 and IPv6 header field formats. Both include source and destination IP address fields. IPv6 has fewer total fields than IPv4.">
            <a:extLst>
              <a:ext uri="{FF2B5EF4-FFF2-40B4-BE49-F238E27FC236}">
                <a16:creationId xmlns:a16="http://schemas.microsoft.com/office/drawing/2014/main" id="{6BD95133-06B3-7976-DAB1-87813718B023}"/>
              </a:ext>
            </a:extLst>
          </p:cNvPr>
          <p:cNvPicPr>
            <a:picLocks noChangeAspect="1"/>
          </p:cNvPicPr>
          <p:nvPr/>
        </p:nvPicPr>
        <p:blipFill>
          <a:blip r:embed="rId2"/>
          <a:stretch>
            <a:fillRect/>
          </a:stretch>
        </p:blipFill>
        <p:spPr>
          <a:xfrm>
            <a:off x="6169842" y="139562"/>
            <a:ext cx="5753396" cy="2190863"/>
          </a:xfrm>
          <a:prstGeom prst="rect">
            <a:avLst/>
          </a:prstGeom>
        </p:spPr>
      </p:pic>
      <p:sp>
        <p:nvSpPr>
          <p:cNvPr id="5" name="TextBox 4">
            <a:extLst>
              <a:ext uri="{FF2B5EF4-FFF2-40B4-BE49-F238E27FC236}">
                <a16:creationId xmlns:a16="http://schemas.microsoft.com/office/drawing/2014/main" id="{48D4DEDD-DBFA-5321-8E27-B2FDD94C0EA0}"/>
              </a:ext>
            </a:extLst>
          </p:cNvPr>
          <p:cNvSpPr txBox="1"/>
          <p:nvPr/>
        </p:nvSpPr>
        <p:spPr>
          <a:xfrm>
            <a:off x="257750" y="5276688"/>
            <a:ext cx="5983489" cy="1477328"/>
          </a:xfrm>
          <a:prstGeom prst="rect">
            <a:avLst/>
          </a:prstGeom>
          <a:noFill/>
        </p:spPr>
        <p:txBody>
          <a:bodyPr wrap="square" rtlCol="0">
            <a:spAutoFit/>
          </a:bodyPr>
          <a:lstStyle/>
          <a:p>
            <a:r>
              <a:rPr lang="en-US" dirty="0"/>
              <a:t>In IPv4, an IP address is 32 bits in length. “Dotted quad” notation, such as 167.200.129.55, is used for IPv4 addresses. Each decimal number in the address converts to an 8-bit binary number; in this case 10100111.11001000.10000001.00110111.</a:t>
            </a:r>
          </a:p>
        </p:txBody>
      </p:sp>
      <p:pic>
        <p:nvPicPr>
          <p:cNvPr id="8" name="Picture 7" descr="Figure 5-18 illustrates the format of an IPv4 address. It includes a Network ID that is n bits in length and an host ID that is 32-n bits in length.">
            <a:extLst>
              <a:ext uri="{FF2B5EF4-FFF2-40B4-BE49-F238E27FC236}">
                <a16:creationId xmlns:a16="http://schemas.microsoft.com/office/drawing/2014/main" id="{C2376B5B-89E2-943D-063B-87CDF388540E}"/>
              </a:ext>
            </a:extLst>
          </p:cNvPr>
          <p:cNvPicPr>
            <a:picLocks noChangeAspect="1"/>
          </p:cNvPicPr>
          <p:nvPr/>
        </p:nvPicPr>
        <p:blipFill>
          <a:blip r:embed="rId3"/>
          <a:stretch>
            <a:fillRect/>
          </a:stretch>
        </p:blipFill>
        <p:spPr>
          <a:xfrm>
            <a:off x="6241239" y="2749336"/>
            <a:ext cx="2770785" cy="1390486"/>
          </a:xfrm>
          <a:prstGeom prst="rect">
            <a:avLst/>
          </a:prstGeom>
        </p:spPr>
      </p:pic>
      <p:sp>
        <p:nvSpPr>
          <p:cNvPr id="10" name="TextBox 9">
            <a:extLst>
              <a:ext uri="{FF2B5EF4-FFF2-40B4-BE49-F238E27FC236}">
                <a16:creationId xmlns:a16="http://schemas.microsoft.com/office/drawing/2014/main" id="{44B58224-E402-2799-3D7A-9FDB42A18C6A}"/>
              </a:ext>
            </a:extLst>
          </p:cNvPr>
          <p:cNvSpPr txBox="1"/>
          <p:nvPr/>
        </p:nvSpPr>
        <p:spPr>
          <a:xfrm>
            <a:off x="6241239" y="4430851"/>
            <a:ext cx="5681999" cy="2156744"/>
          </a:xfrm>
          <a:prstGeom prst="rect">
            <a:avLst/>
          </a:prstGeom>
          <a:noFill/>
        </p:spPr>
        <p:txBody>
          <a:bodyPr wrap="square" rtlCol="0">
            <a:spAutoFit/>
          </a:bodyPr>
          <a:lstStyle/>
          <a:p>
            <a:pPr marL="0" marR="0">
              <a:lnSpc>
                <a:spcPct val="107000"/>
              </a:lnSpc>
              <a:spcBef>
                <a:spcPts val="0"/>
              </a:spcBef>
              <a:spcAft>
                <a:spcPts val="0"/>
              </a:spcAft>
            </a:pPr>
            <a:r>
              <a:rPr lang="en-US" sz="1800" dirty="0">
                <a:effectLst/>
                <a:ea typeface="Calibri" panose="020F0502020204030204" pitchFamily="34" charset="0"/>
                <a:cs typeface="Times New Roman" panose="02020603050405020304" pitchFamily="18" charset="0"/>
              </a:rPr>
              <a:t>IPv6 uses 128-bit addresses. Theoretically, this allows 2</a:t>
            </a:r>
            <a:r>
              <a:rPr lang="en-US" sz="1800" baseline="30000" dirty="0">
                <a:effectLst/>
                <a:ea typeface="Calibri" panose="020F0502020204030204" pitchFamily="34" charset="0"/>
                <a:cs typeface="Times New Roman" panose="02020603050405020304" pitchFamily="18" charset="0"/>
              </a:rPr>
              <a:t>128</a:t>
            </a:r>
            <a:r>
              <a:rPr lang="en-US" sz="1800" dirty="0">
                <a:effectLst/>
                <a:ea typeface="Calibri" panose="020F0502020204030204" pitchFamily="34" charset="0"/>
                <a:cs typeface="Times New Roman" panose="02020603050405020304" pitchFamily="18" charset="0"/>
              </a:rPr>
              <a:t>, or approximately 3.4×10</a:t>
            </a:r>
            <a:r>
              <a:rPr lang="en-US" sz="1800" baseline="30000" dirty="0">
                <a:effectLst/>
                <a:ea typeface="Calibri" panose="020F0502020204030204" pitchFamily="34" charset="0"/>
                <a:cs typeface="Times New Roman" panose="02020603050405020304" pitchFamily="18" charset="0"/>
              </a:rPr>
              <a:t>38</a:t>
            </a:r>
            <a:r>
              <a:rPr lang="en-US" sz="1800" dirty="0">
                <a:effectLst/>
                <a:ea typeface="Calibri" panose="020F0502020204030204" pitchFamily="34" charset="0"/>
                <a:cs typeface="Times New Roman" panose="02020603050405020304" pitchFamily="18" charset="0"/>
              </a:rPr>
              <a:t> or </a:t>
            </a:r>
            <a:r>
              <a:rPr lang="en-US" sz="1800" i="1" dirty="0">
                <a:effectLst/>
                <a:ea typeface="Calibri" panose="020F0502020204030204" pitchFamily="34" charset="0"/>
                <a:cs typeface="Times New Roman" panose="02020603050405020304" pitchFamily="18" charset="0"/>
              </a:rPr>
              <a:t>340 undecillion</a:t>
            </a:r>
            <a:r>
              <a:rPr lang="en-US" sz="1800" dirty="0">
                <a:effectLst/>
                <a:ea typeface="Calibri" panose="020F0502020204030204" pitchFamily="34" charset="0"/>
                <a:cs typeface="Times New Roman" panose="02020603050405020304" pitchFamily="18" charset="0"/>
              </a:rPr>
              <a:t> IPv6 addresses. IPv6 uses </a:t>
            </a:r>
            <a:r>
              <a:rPr lang="en-US" sz="1800" i="1" dirty="0">
                <a:effectLst/>
                <a:ea typeface="Calibri" panose="020F0502020204030204" pitchFamily="34" charset="0"/>
                <a:cs typeface="Times New Roman" panose="02020603050405020304" pitchFamily="18" charset="0"/>
              </a:rPr>
              <a:t>hexadecimal notation</a:t>
            </a:r>
            <a:r>
              <a:rPr lang="en-US" sz="1800" dirty="0">
                <a:effectLst/>
                <a:ea typeface="Calibri" panose="020F0502020204030204" pitchFamily="34" charset="0"/>
                <a:cs typeface="Times New Roman" panose="02020603050405020304" pitchFamily="18" charset="0"/>
              </a:rPr>
              <a:t>; each 128-bit address has the format x:x:x:x:x:x:x:x, where x is a hexadecimal value between 0 and FFFF, and each  hexadecimal value coverts to 16 bits. A device’s IPv6 address is typically derived from its MAC address.</a:t>
            </a:r>
            <a:endParaRPr lang="en-US" sz="1600" dirty="0">
              <a:effectLst/>
              <a:ea typeface="Calibri" panose="020F0502020204030204" pitchFamily="34" charset="0"/>
              <a:cs typeface="Times New Roman" panose="02020603050405020304" pitchFamily="18" charset="0"/>
            </a:endParaRPr>
          </a:p>
        </p:txBody>
      </p:sp>
      <p:pic>
        <p:nvPicPr>
          <p:cNvPr id="11" name="Picture 10" descr="Figure 5-19 illustrates the different parts of an a 128-bit IPv6 address. 48 bits identify the network, 16 bits identify the subnet that includes the client, and 64 bits identify the client.">
            <a:extLst>
              <a:ext uri="{FF2B5EF4-FFF2-40B4-BE49-F238E27FC236}">
                <a16:creationId xmlns:a16="http://schemas.microsoft.com/office/drawing/2014/main" id="{565D53E5-4F23-F324-7A69-849AFA157671}"/>
              </a:ext>
            </a:extLst>
          </p:cNvPr>
          <p:cNvPicPr>
            <a:picLocks noChangeAspect="1"/>
          </p:cNvPicPr>
          <p:nvPr/>
        </p:nvPicPr>
        <p:blipFill>
          <a:blip r:embed="rId4"/>
          <a:stretch>
            <a:fillRect/>
          </a:stretch>
        </p:blipFill>
        <p:spPr>
          <a:xfrm>
            <a:off x="9027422" y="2555988"/>
            <a:ext cx="2895816" cy="1583834"/>
          </a:xfrm>
          <a:prstGeom prst="rect">
            <a:avLst/>
          </a:prstGeom>
        </p:spPr>
      </p:pic>
    </p:spTree>
    <p:extLst>
      <p:ext uri="{BB962C8B-B14F-4D97-AF65-F5344CB8AC3E}">
        <p14:creationId xmlns:p14="http://schemas.microsoft.com/office/powerpoint/2010/main" val="1403711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FDBBFCD-9016-07DA-F3CE-6FFB307C2CFB}"/>
              </a:ext>
              <a:ext uri="{C183D7F6-B498-43B3-948B-1728B52AA6E4}">
                <adec:decorative xmlns:adec="http://schemas.microsoft.com/office/drawing/2017/decorative" val="0"/>
              </a:ext>
            </a:extLst>
          </p:cNvPr>
          <p:cNvSpPr>
            <a:spLocks noGrp="1"/>
          </p:cNvSpPr>
          <p:nvPr>
            <p:ph type="sldNum" sz="quarter" idx="12"/>
          </p:nvPr>
        </p:nvSpPr>
        <p:spPr/>
        <p:txBody>
          <a:bodyPr/>
          <a:lstStyle/>
          <a:p>
            <a:fld id="{E4481161-EF0F-47C5-8B7A-3F00AE920BBC}" type="slidenum">
              <a:rPr lang="en-US" smtClean="0"/>
              <a:t>11</a:t>
            </a:fld>
            <a:endParaRPr lang="en-US"/>
          </a:p>
        </p:txBody>
      </p:sp>
      <p:sp>
        <p:nvSpPr>
          <p:cNvPr id="2" name="Title 1">
            <a:extLst>
              <a:ext uri="{FF2B5EF4-FFF2-40B4-BE49-F238E27FC236}">
                <a16:creationId xmlns:a16="http://schemas.microsoft.com/office/drawing/2014/main" id="{ABA84B58-6CC2-DA02-F3DE-A0173A2FFBAE}"/>
              </a:ext>
            </a:extLst>
          </p:cNvPr>
          <p:cNvSpPr>
            <a:spLocks noGrp="1"/>
          </p:cNvSpPr>
          <p:nvPr>
            <p:ph type="title"/>
          </p:nvPr>
        </p:nvSpPr>
        <p:spPr/>
        <p:txBody>
          <a:bodyPr/>
          <a:lstStyle/>
          <a:p>
            <a:r>
              <a:rPr lang="en-US" dirty="0"/>
              <a:t>IPsec</a:t>
            </a:r>
          </a:p>
        </p:txBody>
      </p:sp>
      <p:sp>
        <p:nvSpPr>
          <p:cNvPr id="4" name="TextBox 3">
            <a:extLst>
              <a:ext uri="{FF2B5EF4-FFF2-40B4-BE49-F238E27FC236}">
                <a16:creationId xmlns:a16="http://schemas.microsoft.com/office/drawing/2014/main" id="{D27B3524-5285-F100-9151-724A74417FB4}"/>
              </a:ext>
            </a:extLst>
          </p:cNvPr>
          <p:cNvSpPr txBox="1"/>
          <p:nvPr/>
        </p:nvSpPr>
        <p:spPr>
          <a:xfrm>
            <a:off x="638238" y="1466722"/>
            <a:ext cx="10899158" cy="3139321"/>
          </a:xfrm>
          <a:prstGeom prst="rect">
            <a:avLst/>
          </a:prstGeom>
          <a:noFill/>
        </p:spPr>
        <p:txBody>
          <a:bodyPr wrap="square" rtlCol="0">
            <a:spAutoFit/>
          </a:bodyPr>
          <a:lstStyle/>
          <a:p>
            <a:r>
              <a:rPr lang="en-US" dirty="0"/>
              <a:t>IPsec is incorporated into IPv6 to ensure that communication between two IPv6 endpoints is either authenticated, encrypted, or both.</a:t>
            </a:r>
          </a:p>
          <a:p>
            <a:endParaRPr lang="en-US" dirty="0"/>
          </a:p>
          <a:p>
            <a:r>
              <a:rPr lang="en-US" dirty="0"/>
              <a:t>IPsec operates in two different modes: Transport and Tunnel; an IPsec header is added to the original IP packet in either mode. </a:t>
            </a:r>
          </a:p>
          <a:p>
            <a:endParaRPr lang="en-US" dirty="0"/>
          </a:p>
          <a:p>
            <a:r>
              <a:rPr lang="en-US" dirty="0"/>
              <a:t>In the Transport mode, the IPsec header is added between the original packet’s IP and TCP headers; only the original packet’s payload (its TCP header and data) is encrypted and/or authenticated</a:t>
            </a:r>
          </a:p>
          <a:p>
            <a:endParaRPr lang="en-US" dirty="0"/>
          </a:p>
          <a:p>
            <a:r>
              <a:rPr lang="en-US" dirty="0"/>
              <a:t>In the Tunnel mode, the IPsec header is added before the original packet’s IP header, but after a new IP header; this means that the original packet is encapsulated in a new IP packet.</a:t>
            </a:r>
          </a:p>
        </p:txBody>
      </p:sp>
      <p:pic>
        <p:nvPicPr>
          <p:cNvPr id="7" name="Picture 6" descr="Figure 5-20 how IPsec transport mode headers differ from IPsec tunnel mode headers. In the tunnel mode a new IP header is created and the original IP header and data are encrypted. ">
            <a:extLst>
              <a:ext uri="{FF2B5EF4-FFF2-40B4-BE49-F238E27FC236}">
                <a16:creationId xmlns:a16="http://schemas.microsoft.com/office/drawing/2014/main" id="{526C3921-9A74-23EE-F9A4-61D487F6B526}"/>
              </a:ext>
            </a:extLst>
          </p:cNvPr>
          <p:cNvPicPr>
            <a:picLocks noChangeAspect="1"/>
          </p:cNvPicPr>
          <p:nvPr/>
        </p:nvPicPr>
        <p:blipFill>
          <a:blip r:embed="rId2"/>
          <a:stretch>
            <a:fillRect/>
          </a:stretch>
        </p:blipFill>
        <p:spPr>
          <a:xfrm>
            <a:off x="2414587" y="4606043"/>
            <a:ext cx="7072312" cy="1922843"/>
          </a:xfrm>
          <a:prstGeom prst="rect">
            <a:avLst/>
          </a:prstGeom>
        </p:spPr>
      </p:pic>
    </p:spTree>
    <p:extLst>
      <p:ext uri="{BB962C8B-B14F-4D97-AF65-F5344CB8AC3E}">
        <p14:creationId xmlns:p14="http://schemas.microsoft.com/office/powerpoint/2010/main" val="143460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D5473CF-3062-8A60-6D13-F631224FEE30}"/>
              </a:ext>
              <a:ext uri="{C183D7F6-B498-43B3-948B-1728B52AA6E4}">
                <adec:decorative xmlns:adec="http://schemas.microsoft.com/office/drawing/2017/decorative" val="0"/>
              </a:ext>
            </a:extLst>
          </p:cNvPr>
          <p:cNvSpPr>
            <a:spLocks noGrp="1"/>
          </p:cNvSpPr>
          <p:nvPr>
            <p:ph type="sldNum" sz="quarter" idx="12"/>
          </p:nvPr>
        </p:nvSpPr>
        <p:spPr/>
        <p:txBody>
          <a:bodyPr/>
          <a:lstStyle/>
          <a:p>
            <a:fld id="{E4481161-EF0F-47C5-8B7A-3F00AE920BBC}" type="slidenum">
              <a:rPr lang="en-US" smtClean="0"/>
              <a:t>12</a:t>
            </a:fld>
            <a:endParaRPr lang="en-US"/>
          </a:p>
        </p:txBody>
      </p:sp>
      <p:sp>
        <p:nvSpPr>
          <p:cNvPr id="2" name="Title 1">
            <a:extLst>
              <a:ext uri="{FF2B5EF4-FFF2-40B4-BE49-F238E27FC236}">
                <a16:creationId xmlns:a16="http://schemas.microsoft.com/office/drawing/2014/main" id="{78BA44C8-DEAE-2A4E-E531-569E62728BEB}"/>
              </a:ext>
            </a:extLst>
          </p:cNvPr>
          <p:cNvSpPr>
            <a:spLocks noGrp="1"/>
          </p:cNvSpPr>
          <p:nvPr>
            <p:ph type="title"/>
          </p:nvPr>
        </p:nvSpPr>
        <p:spPr/>
        <p:txBody>
          <a:bodyPr/>
          <a:lstStyle/>
          <a:p>
            <a:r>
              <a:rPr lang="en-US" dirty="0"/>
              <a:t>Routing</a:t>
            </a:r>
          </a:p>
        </p:txBody>
      </p:sp>
      <p:sp>
        <p:nvSpPr>
          <p:cNvPr id="4" name="TextBox 3">
            <a:extLst>
              <a:ext uri="{FF2B5EF4-FFF2-40B4-BE49-F238E27FC236}">
                <a16:creationId xmlns:a16="http://schemas.microsoft.com/office/drawing/2014/main" id="{8641843B-E78F-3C84-F44F-D403FC00866A}"/>
              </a:ext>
            </a:extLst>
          </p:cNvPr>
          <p:cNvSpPr txBox="1"/>
          <p:nvPr/>
        </p:nvSpPr>
        <p:spPr>
          <a:xfrm>
            <a:off x="290209" y="1334587"/>
            <a:ext cx="7982254" cy="4801314"/>
          </a:xfrm>
          <a:prstGeom prst="rect">
            <a:avLst/>
          </a:prstGeom>
          <a:noFill/>
        </p:spPr>
        <p:txBody>
          <a:bodyPr wrap="square" rtlCol="0">
            <a:spAutoFit/>
          </a:bodyPr>
          <a:lstStyle/>
          <a:p>
            <a:r>
              <a:rPr lang="en-US" i="1" dirty="0"/>
              <a:t>Routing</a:t>
            </a:r>
            <a:r>
              <a:rPr lang="en-US" dirty="0"/>
              <a:t> is the process of selecting a path for data transfers between networks. In traditional routing, each router uses the Destination Address field in the packet header to make a routing decision and forward the packet to another intermediate node until it reaches its destination.</a:t>
            </a:r>
          </a:p>
          <a:p>
            <a:endParaRPr lang="en-US" dirty="0"/>
          </a:p>
          <a:p>
            <a:r>
              <a:rPr lang="en-US" i="1" dirty="0"/>
              <a:t>Packet forwarding </a:t>
            </a:r>
            <a:r>
              <a:rPr lang="en-US" dirty="0"/>
              <a:t>is the process of physically transmitting a packet after a routing decision is made. </a:t>
            </a:r>
            <a:r>
              <a:rPr lang="en-US" i="1" dirty="0"/>
              <a:t>Routing</a:t>
            </a:r>
            <a:r>
              <a:rPr lang="en-US" dirty="0"/>
              <a:t> is a software-based process that can take place in a router or that can be performed independently of router hardware as it is in software-defined networking (SDN).</a:t>
            </a:r>
          </a:p>
          <a:p>
            <a:endParaRPr lang="en-US" dirty="0"/>
          </a:p>
          <a:p>
            <a:r>
              <a:rPr lang="en-US" dirty="0"/>
              <a:t>The routing process relies on routing tables that maintain records of routes to networks known by the router or SDN controller. A </a:t>
            </a:r>
            <a:r>
              <a:rPr lang="en-US" i="1" dirty="0"/>
              <a:t>routing table </a:t>
            </a:r>
            <a:r>
              <a:rPr lang="en-US" dirty="0"/>
              <a:t>includes a list of destination networks, the IP address of the next hop (router) on the path to the destination network, and the interface on which packets to the destination network should be transmitted.</a:t>
            </a:r>
          </a:p>
          <a:p>
            <a:endParaRPr lang="en-US" dirty="0"/>
          </a:p>
          <a:p>
            <a:endParaRPr lang="en-US" dirty="0"/>
          </a:p>
        </p:txBody>
      </p:sp>
      <p:pic>
        <p:nvPicPr>
          <p:cNvPr id="6" name="Picture 5" descr="This is a reproduction of Table 5-11 that illustrates that a routing table includes rows that include the IP addresses or other networks. Each row also includes a Next Hop column that identifies the IP address of next router on the path the destination network and a column that identifies the router interface to use to transmit the packet to the next hop.">
            <a:extLst>
              <a:ext uri="{FF2B5EF4-FFF2-40B4-BE49-F238E27FC236}">
                <a16:creationId xmlns:a16="http://schemas.microsoft.com/office/drawing/2014/main" id="{FB157013-E161-46DF-203E-86FDB0282613}"/>
              </a:ext>
            </a:extLst>
          </p:cNvPr>
          <p:cNvPicPr>
            <a:picLocks noChangeAspect="1"/>
          </p:cNvPicPr>
          <p:nvPr/>
        </p:nvPicPr>
        <p:blipFill>
          <a:blip r:embed="rId2"/>
          <a:stretch>
            <a:fillRect/>
          </a:stretch>
        </p:blipFill>
        <p:spPr>
          <a:xfrm>
            <a:off x="8367625" y="365125"/>
            <a:ext cx="3676305" cy="2614262"/>
          </a:xfrm>
          <a:prstGeom prst="rect">
            <a:avLst/>
          </a:prstGeom>
        </p:spPr>
      </p:pic>
      <p:sp>
        <p:nvSpPr>
          <p:cNvPr id="7" name="TextBox 6">
            <a:extLst>
              <a:ext uri="{FF2B5EF4-FFF2-40B4-BE49-F238E27FC236}">
                <a16:creationId xmlns:a16="http://schemas.microsoft.com/office/drawing/2014/main" id="{942E3D33-43BC-B29D-A131-8D1B27730EFF}"/>
              </a:ext>
            </a:extLst>
          </p:cNvPr>
          <p:cNvSpPr txBox="1"/>
          <p:nvPr/>
        </p:nvSpPr>
        <p:spPr>
          <a:xfrm>
            <a:off x="290209" y="5615582"/>
            <a:ext cx="7536225" cy="923330"/>
          </a:xfrm>
          <a:prstGeom prst="rect">
            <a:avLst/>
          </a:prstGeom>
          <a:noFill/>
        </p:spPr>
        <p:txBody>
          <a:bodyPr wrap="square" rtlCol="0">
            <a:spAutoFit/>
          </a:bodyPr>
          <a:lstStyle/>
          <a:p>
            <a:r>
              <a:rPr lang="en-US" dirty="0"/>
              <a:t>Structuring IP address space allocation, classless addressing, and super-netting enables a single routing table entry to represent the route to a large group of devices. </a:t>
            </a:r>
          </a:p>
        </p:txBody>
      </p:sp>
      <p:sp>
        <p:nvSpPr>
          <p:cNvPr id="8" name="TextBox 7">
            <a:extLst>
              <a:ext uri="{FF2B5EF4-FFF2-40B4-BE49-F238E27FC236}">
                <a16:creationId xmlns:a16="http://schemas.microsoft.com/office/drawing/2014/main" id="{81135915-DC33-F67A-3417-4BF18DB4BCEA}"/>
              </a:ext>
            </a:extLst>
          </p:cNvPr>
          <p:cNvSpPr txBox="1"/>
          <p:nvPr/>
        </p:nvSpPr>
        <p:spPr>
          <a:xfrm>
            <a:off x="8367625" y="3052970"/>
            <a:ext cx="3752777" cy="1200329"/>
          </a:xfrm>
          <a:prstGeom prst="rect">
            <a:avLst/>
          </a:prstGeom>
          <a:noFill/>
        </p:spPr>
        <p:txBody>
          <a:bodyPr wrap="square" rtlCol="0">
            <a:spAutoFit/>
          </a:bodyPr>
          <a:lstStyle/>
          <a:p>
            <a:r>
              <a:rPr lang="en-US" dirty="0"/>
              <a:t>Traditionally, routing tables are established and dynamically maintained and updated via </a:t>
            </a:r>
            <a:r>
              <a:rPr lang="en-US" i="1" dirty="0"/>
              <a:t>routing protocols</a:t>
            </a:r>
            <a:r>
              <a:rPr lang="en-US" dirty="0"/>
              <a:t>.</a:t>
            </a:r>
          </a:p>
        </p:txBody>
      </p:sp>
      <p:pic>
        <p:nvPicPr>
          <p:cNvPr id="9" name="Picture 8" descr="Figure 5-21 illustrates that there are two categories of dynamic routing protocols: interior gateway protocols and exterior gateway protocols. There are two types of interior gateway protocols: distance vector and link state. RIP is an example of a distance vector protocol; OSPF is an example of a link state protocol. Path vector protocols are exterior gateway protocols; BGP is an example.">
            <a:extLst>
              <a:ext uri="{FF2B5EF4-FFF2-40B4-BE49-F238E27FC236}">
                <a16:creationId xmlns:a16="http://schemas.microsoft.com/office/drawing/2014/main" id="{BA14ECA6-75E8-BFAF-4EB6-EB77BEE9A2C4}"/>
              </a:ext>
            </a:extLst>
          </p:cNvPr>
          <p:cNvPicPr>
            <a:picLocks noChangeAspect="1"/>
          </p:cNvPicPr>
          <p:nvPr/>
        </p:nvPicPr>
        <p:blipFill>
          <a:blip r:embed="rId3"/>
          <a:stretch>
            <a:fillRect/>
          </a:stretch>
        </p:blipFill>
        <p:spPr>
          <a:xfrm>
            <a:off x="8274602" y="4231196"/>
            <a:ext cx="3862350" cy="2125154"/>
          </a:xfrm>
          <a:prstGeom prst="rect">
            <a:avLst/>
          </a:prstGeom>
        </p:spPr>
      </p:pic>
    </p:spTree>
    <p:extLst>
      <p:ext uri="{BB962C8B-B14F-4D97-AF65-F5344CB8AC3E}">
        <p14:creationId xmlns:p14="http://schemas.microsoft.com/office/powerpoint/2010/main" val="1287872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36FDB05-53D3-6B8D-1827-5AC5B8A2C6A1}"/>
              </a:ext>
              <a:ext uri="{C183D7F6-B498-43B3-948B-1728B52AA6E4}">
                <adec:decorative xmlns:adec="http://schemas.microsoft.com/office/drawing/2017/decorative" val="0"/>
              </a:ext>
            </a:extLst>
          </p:cNvPr>
          <p:cNvSpPr>
            <a:spLocks noGrp="1"/>
          </p:cNvSpPr>
          <p:nvPr>
            <p:ph type="sldNum" sz="quarter" idx="12"/>
          </p:nvPr>
        </p:nvSpPr>
        <p:spPr/>
        <p:txBody>
          <a:bodyPr/>
          <a:lstStyle/>
          <a:p>
            <a:fld id="{E4481161-EF0F-47C5-8B7A-3F00AE920BBC}" type="slidenum">
              <a:rPr lang="en-US" smtClean="0"/>
              <a:t>13</a:t>
            </a:fld>
            <a:endParaRPr lang="en-US"/>
          </a:p>
        </p:txBody>
      </p:sp>
      <p:sp>
        <p:nvSpPr>
          <p:cNvPr id="2" name="Title 1">
            <a:extLst>
              <a:ext uri="{FF2B5EF4-FFF2-40B4-BE49-F238E27FC236}">
                <a16:creationId xmlns:a16="http://schemas.microsoft.com/office/drawing/2014/main" id="{F4BA1EF1-6CB0-D530-2B48-3E27EA94524D}"/>
              </a:ext>
            </a:extLst>
          </p:cNvPr>
          <p:cNvSpPr>
            <a:spLocks noGrp="1"/>
          </p:cNvSpPr>
          <p:nvPr>
            <p:ph type="title"/>
          </p:nvPr>
        </p:nvSpPr>
        <p:spPr/>
        <p:txBody>
          <a:bodyPr/>
          <a:lstStyle/>
          <a:p>
            <a:r>
              <a:rPr lang="en-US" dirty="0"/>
              <a:t>Intranets and Extranets</a:t>
            </a:r>
          </a:p>
        </p:txBody>
      </p:sp>
      <p:sp>
        <p:nvSpPr>
          <p:cNvPr id="4" name="TextBox 3">
            <a:extLst>
              <a:ext uri="{FF2B5EF4-FFF2-40B4-BE49-F238E27FC236}">
                <a16:creationId xmlns:a16="http://schemas.microsoft.com/office/drawing/2014/main" id="{F99A683D-1D95-4649-C8FB-94C66191ABFA}"/>
              </a:ext>
            </a:extLst>
          </p:cNvPr>
          <p:cNvSpPr txBox="1"/>
          <p:nvPr/>
        </p:nvSpPr>
        <p:spPr>
          <a:xfrm>
            <a:off x="748704" y="1448311"/>
            <a:ext cx="5531134" cy="5078313"/>
          </a:xfrm>
          <a:prstGeom prst="rect">
            <a:avLst/>
          </a:prstGeom>
          <a:noFill/>
        </p:spPr>
        <p:txBody>
          <a:bodyPr wrap="square" rtlCol="0">
            <a:spAutoFit/>
          </a:bodyPr>
          <a:lstStyle/>
          <a:p>
            <a:r>
              <a:rPr lang="en-US" dirty="0"/>
              <a:t>Intranets and extranets are private networks that use TCP/IP protocols and technologies. </a:t>
            </a:r>
          </a:p>
          <a:p>
            <a:endParaRPr lang="en-US" dirty="0"/>
          </a:p>
          <a:p>
            <a:r>
              <a:rPr lang="en-US" dirty="0"/>
              <a:t>Intranets are created to serve the internal needs of organizations and their employees and are sometimes called “corporate” or “private” webs. </a:t>
            </a:r>
          </a:p>
          <a:p>
            <a:endParaRPr lang="en-US" dirty="0"/>
          </a:p>
          <a:p>
            <a:r>
              <a:rPr lang="en-US" dirty="0"/>
              <a:t>Extranets allow authorized users from business partners to have restricted access to a subset of intranet resources.</a:t>
            </a:r>
          </a:p>
          <a:p>
            <a:endParaRPr lang="en-US" dirty="0"/>
          </a:p>
          <a:p>
            <a:r>
              <a:rPr lang="en-US" dirty="0"/>
              <a:t>An </a:t>
            </a:r>
            <a:r>
              <a:rPr lang="en-US" b="1" dirty="0"/>
              <a:t>intranet</a:t>
            </a:r>
            <a:r>
              <a:rPr lang="en-US" dirty="0"/>
              <a:t> is a private TCP/IP network for facilitating communication, collaboration, and information and computing resource sharing. </a:t>
            </a:r>
          </a:p>
          <a:p>
            <a:endParaRPr lang="en-US" dirty="0"/>
          </a:p>
          <a:p>
            <a:r>
              <a:rPr lang="en-US" dirty="0"/>
              <a:t>An </a:t>
            </a:r>
            <a:r>
              <a:rPr lang="en-US" b="1" dirty="0"/>
              <a:t>extranet</a:t>
            </a:r>
            <a:r>
              <a:rPr lang="en-US" dirty="0"/>
              <a:t> is a private TCP/IP network that provides secure communications between trusted business partners. </a:t>
            </a:r>
          </a:p>
        </p:txBody>
      </p:sp>
      <p:pic>
        <p:nvPicPr>
          <p:cNvPr id="6" name="Picture 5" descr="Figure 5-24 is a side-by-side comparison of the deployment of an intranet and extranet. Firewalls are used to protect each of these private TCP/IP networks and to enable external users to access them and the servers and resources they include.">
            <a:extLst>
              <a:ext uri="{FF2B5EF4-FFF2-40B4-BE49-F238E27FC236}">
                <a16:creationId xmlns:a16="http://schemas.microsoft.com/office/drawing/2014/main" id="{AB63A7E6-6DF5-F9AD-453F-8B4CC8E3D27E}"/>
              </a:ext>
            </a:extLst>
          </p:cNvPr>
          <p:cNvPicPr>
            <a:picLocks noChangeAspect="1"/>
          </p:cNvPicPr>
          <p:nvPr/>
        </p:nvPicPr>
        <p:blipFill>
          <a:blip r:embed="rId2"/>
          <a:stretch>
            <a:fillRect/>
          </a:stretch>
        </p:blipFill>
        <p:spPr>
          <a:xfrm>
            <a:off x="6430821" y="1845374"/>
            <a:ext cx="5531134" cy="3695890"/>
          </a:xfrm>
          <a:prstGeom prst="rect">
            <a:avLst/>
          </a:prstGeom>
        </p:spPr>
      </p:pic>
    </p:spTree>
    <p:extLst>
      <p:ext uri="{BB962C8B-B14F-4D97-AF65-F5344CB8AC3E}">
        <p14:creationId xmlns:p14="http://schemas.microsoft.com/office/powerpoint/2010/main" val="25457751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4AA5A4-0AF9-F9EB-7F2D-343B05B3B914}"/>
              </a:ext>
              <a:ext uri="{C183D7F6-B498-43B3-948B-1728B52AA6E4}">
                <adec:decorative xmlns:adec="http://schemas.microsoft.com/office/drawing/2017/decorative" val="0"/>
              </a:ext>
            </a:extLst>
          </p:cNvPr>
          <p:cNvSpPr>
            <a:spLocks noGrp="1"/>
          </p:cNvSpPr>
          <p:nvPr>
            <p:ph type="sldNum" sz="quarter" idx="12"/>
          </p:nvPr>
        </p:nvSpPr>
        <p:spPr/>
        <p:txBody>
          <a:bodyPr/>
          <a:lstStyle/>
          <a:p>
            <a:fld id="{E4481161-EF0F-47C5-8B7A-3F00AE920BBC}" type="slidenum">
              <a:rPr lang="en-US" smtClean="0"/>
              <a:t>14</a:t>
            </a:fld>
            <a:endParaRPr lang="en-US"/>
          </a:p>
        </p:txBody>
      </p:sp>
      <p:sp>
        <p:nvSpPr>
          <p:cNvPr id="2" name="Title 1">
            <a:extLst>
              <a:ext uri="{FF2B5EF4-FFF2-40B4-BE49-F238E27FC236}">
                <a16:creationId xmlns:a16="http://schemas.microsoft.com/office/drawing/2014/main" id="{DAB88780-3094-FBA7-090D-756E703FBAD9}"/>
              </a:ext>
              <a:ext uri="{C183D7F6-B498-43B3-948B-1728B52AA6E4}">
                <adec:decorative xmlns:adec="http://schemas.microsoft.com/office/drawing/2017/decorative" val="0"/>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17B83C9-9627-E843-D6CA-917242020A24}"/>
              </a:ext>
              <a:ext uri="{C183D7F6-B498-43B3-948B-1728B52AA6E4}">
                <adec:decorative xmlns:adec="http://schemas.microsoft.com/office/drawing/2017/decorative" val="0"/>
              </a:ext>
            </a:extLst>
          </p:cNvPr>
          <p:cNvSpPr>
            <a:spLocks noGrp="1"/>
          </p:cNvSpPr>
          <p:nvPr>
            <p:ph idx="1"/>
          </p:nvPr>
        </p:nvSpPr>
        <p:spPr>
          <a:xfrm>
            <a:off x="838200" y="1743075"/>
            <a:ext cx="10515600" cy="4398169"/>
          </a:xfrm>
        </p:spPr>
        <p:txBody>
          <a:bodyPr>
            <a:normAutofit fontScale="40000" lnSpcReduction="20000"/>
          </a:bodyPr>
          <a:lstStyle/>
          <a:p>
            <a:r>
              <a:rPr lang="en-US" sz="4300" dirty="0"/>
              <a:t>The Internet consists of interconnected ASs; each AS is a large network or groups of networks.</a:t>
            </a:r>
          </a:p>
          <a:p>
            <a:r>
              <a:rPr lang="en-US" sz="4300" dirty="0"/>
              <a:t>ISPs are ASs that provide Internet access services for businesses and individuals; they interconnect at IXPs and have peering and transit relationships.</a:t>
            </a:r>
          </a:p>
          <a:p>
            <a:r>
              <a:rPr lang="en-US" sz="4300" dirty="0"/>
              <a:t>Business often dual- or multi-homed connections to ISPs.</a:t>
            </a:r>
          </a:p>
          <a:p>
            <a:r>
              <a:rPr lang="en-US" sz="4300" dirty="0"/>
              <a:t>The DNS is hierarchically structured; it associates domain names with IP addresses; DHCP is used to allocate IPv4 addresses to user devices.</a:t>
            </a:r>
          </a:p>
          <a:p>
            <a:r>
              <a:rPr lang="en-US" sz="4300" dirty="0"/>
              <a:t>HTTPS is used for web browsing and file transfers; SMTP, IMAP, and POP are important email protocols</a:t>
            </a:r>
          </a:p>
          <a:p>
            <a:r>
              <a:rPr lang="en-US" sz="4300" dirty="0"/>
              <a:t>TCP establishes, maintains, and terminates communication sessions between hosts and uses retransmissions for reliable data transfers.</a:t>
            </a:r>
          </a:p>
          <a:p>
            <a:r>
              <a:rPr lang="en-US" sz="4300" dirty="0"/>
              <a:t>UDP is used for connectionless or time-sensitive applications where speed is more important than reliability.</a:t>
            </a:r>
          </a:p>
          <a:p>
            <a:r>
              <a:rPr lang="en-US" sz="4300" dirty="0"/>
              <a:t>IPv4 and IPv6 are logical Network layer addressing schemes; a device must have an IP address to transfer data in a TCP/IP network.</a:t>
            </a:r>
          </a:p>
          <a:p>
            <a:r>
              <a:rPr lang="en-US" sz="4300" dirty="0"/>
              <a:t>Routing processes are used to transfer data between networks; routing protocols update routing tables.</a:t>
            </a:r>
          </a:p>
          <a:p>
            <a:r>
              <a:rPr lang="en-US" sz="4300" dirty="0"/>
              <a:t>IGPs are used to support data transfers between networks in an AS; EGPs, like BGP, are used to support transfers between ASs.</a:t>
            </a:r>
          </a:p>
          <a:p>
            <a:r>
              <a:rPr lang="en-US" sz="4300" dirty="0"/>
              <a:t>Intranets and extranets are private TCP/IP networks that are widely used by businesses.</a:t>
            </a:r>
          </a:p>
          <a:p>
            <a:endParaRPr lang="en-US" dirty="0"/>
          </a:p>
          <a:p>
            <a:endParaRPr lang="en-US" dirty="0"/>
          </a:p>
        </p:txBody>
      </p:sp>
    </p:spTree>
    <p:extLst>
      <p:ext uri="{BB962C8B-B14F-4D97-AF65-F5344CB8AC3E}">
        <p14:creationId xmlns:p14="http://schemas.microsoft.com/office/powerpoint/2010/main" val="2033819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AF6102C-5C98-4AFF-8044-1FCB8D832791}"/>
              </a:ext>
              <a:ext uri="{C183D7F6-B498-43B3-948B-1728B52AA6E4}">
                <adec:decorative xmlns:adec="http://schemas.microsoft.com/office/drawing/2017/decorative" val="0"/>
              </a:ext>
            </a:extLst>
          </p:cNvPr>
          <p:cNvSpPr>
            <a:spLocks noGrp="1"/>
          </p:cNvSpPr>
          <p:nvPr>
            <p:ph type="sldNum" sz="quarter" idx="12"/>
          </p:nvPr>
        </p:nvSpPr>
        <p:spPr/>
        <p:txBody>
          <a:bodyPr/>
          <a:lstStyle/>
          <a:p>
            <a:fld id="{E4481161-EF0F-47C5-8B7A-3F00AE920BBC}" type="slidenum">
              <a:rPr lang="en-US" smtClean="0"/>
              <a:t>2</a:t>
            </a:fld>
            <a:endParaRPr lang="en-US"/>
          </a:p>
        </p:txBody>
      </p:sp>
      <p:sp>
        <p:nvSpPr>
          <p:cNvPr id="2" name="Title 1">
            <a:extLst>
              <a:ext uri="{FF2B5EF4-FFF2-40B4-BE49-F238E27FC236}">
                <a16:creationId xmlns:a16="http://schemas.microsoft.com/office/drawing/2014/main" id="{0ADEB1BA-FDD3-3C73-48B1-BA876BECCDEC}"/>
              </a:ext>
            </a:extLst>
          </p:cNvPr>
          <p:cNvSpPr>
            <a:spLocks noGrp="1"/>
          </p:cNvSpPr>
          <p:nvPr>
            <p:ph type="title"/>
          </p:nvPr>
        </p:nvSpPr>
        <p:spPr/>
        <p:txBody>
          <a:bodyPr/>
          <a:lstStyle/>
          <a:p>
            <a:r>
              <a:rPr lang="en-US" dirty="0"/>
              <a:t>Internet Infrastructure and Architecture</a:t>
            </a:r>
          </a:p>
        </p:txBody>
      </p:sp>
      <p:sp>
        <p:nvSpPr>
          <p:cNvPr id="3" name="TextBox 2">
            <a:extLst>
              <a:ext uri="{FF2B5EF4-FFF2-40B4-BE49-F238E27FC236}">
                <a16:creationId xmlns:a16="http://schemas.microsoft.com/office/drawing/2014/main" id="{AE21A7B1-B322-BFFD-BCEF-74EE3865BDB6}"/>
              </a:ext>
            </a:extLst>
          </p:cNvPr>
          <p:cNvSpPr txBox="1"/>
          <p:nvPr/>
        </p:nvSpPr>
        <p:spPr>
          <a:xfrm>
            <a:off x="540049" y="1399216"/>
            <a:ext cx="5277744" cy="1200329"/>
          </a:xfrm>
          <a:prstGeom prst="rect">
            <a:avLst/>
          </a:prstGeom>
          <a:noFill/>
        </p:spPr>
        <p:txBody>
          <a:bodyPr wrap="square" rtlCol="0">
            <a:spAutoFit/>
          </a:bodyPr>
          <a:lstStyle/>
          <a:p>
            <a:r>
              <a:rPr lang="en-US" dirty="0"/>
              <a:t>The Internet enables hosts in different networks to communicate and exchange data; routers enable packets to be exchanged among LANs, WANs, and the Internet.</a:t>
            </a:r>
          </a:p>
        </p:txBody>
      </p:sp>
      <p:pic>
        <p:nvPicPr>
          <p:cNvPr id="5" name="Picture 4" descr="Figure 5-1 depicts the Internet as a collection of routers and four other networks that access the Internet via their routers. One of the network is a cellular network, and one includes a switch and servers. The other two include switches and user devices including printers.">
            <a:extLst>
              <a:ext uri="{FF2B5EF4-FFF2-40B4-BE49-F238E27FC236}">
                <a16:creationId xmlns:a16="http://schemas.microsoft.com/office/drawing/2014/main" id="{DA8CBE2B-41BA-9422-2580-3CAED6716C31}"/>
              </a:ext>
            </a:extLst>
          </p:cNvPr>
          <p:cNvPicPr>
            <a:picLocks noChangeAspect="1"/>
          </p:cNvPicPr>
          <p:nvPr/>
        </p:nvPicPr>
        <p:blipFill>
          <a:blip r:embed="rId3"/>
          <a:stretch>
            <a:fillRect/>
          </a:stretch>
        </p:blipFill>
        <p:spPr>
          <a:xfrm>
            <a:off x="6701508" y="1268769"/>
            <a:ext cx="4338853" cy="2661552"/>
          </a:xfrm>
          <a:prstGeom prst="rect">
            <a:avLst/>
          </a:prstGeom>
        </p:spPr>
      </p:pic>
      <p:sp>
        <p:nvSpPr>
          <p:cNvPr id="4" name="TextBox 3">
            <a:extLst>
              <a:ext uri="{FF2B5EF4-FFF2-40B4-BE49-F238E27FC236}">
                <a16:creationId xmlns:a16="http://schemas.microsoft.com/office/drawing/2014/main" id="{A84E4721-E969-4B58-7ABA-92F15F64A676}"/>
              </a:ext>
            </a:extLst>
          </p:cNvPr>
          <p:cNvSpPr txBox="1"/>
          <p:nvPr/>
        </p:nvSpPr>
        <p:spPr>
          <a:xfrm>
            <a:off x="632102" y="2773885"/>
            <a:ext cx="4958626" cy="3970318"/>
          </a:xfrm>
          <a:prstGeom prst="rect">
            <a:avLst/>
          </a:prstGeom>
          <a:noFill/>
        </p:spPr>
        <p:txBody>
          <a:bodyPr wrap="square" rtlCol="0">
            <a:spAutoFit/>
          </a:bodyPr>
          <a:lstStyle/>
          <a:p>
            <a:r>
              <a:rPr lang="en-US" dirty="0"/>
              <a:t>The Internet is a global collection of separate, but interconnected, networks and each network is part of a single administrative domain called an </a:t>
            </a:r>
            <a:r>
              <a:rPr lang="en-US" i="1" dirty="0"/>
              <a:t>autonomous system (AS). </a:t>
            </a:r>
            <a:endParaRPr lang="en-US" dirty="0"/>
          </a:p>
          <a:p>
            <a:endParaRPr lang="en-US" dirty="0"/>
          </a:p>
          <a:p>
            <a:r>
              <a:rPr lang="en-US" dirty="0"/>
              <a:t>Each AS has a unified routing policy that identifies its IP address space (the list of IP addresses that it controls) and the other ASs to which it directly connects. </a:t>
            </a:r>
          </a:p>
          <a:p>
            <a:endParaRPr lang="en-US" dirty="0"/>
          </a:p>
          <a:p>
            <a:r>
              <a:rPr lang="en-US" dirty="0"/>
              <a:t>IP addresses and Border Gateway Protocol (BGP) bind the Internet’s ASs; IP provides a standard addressing scheme and BGP provides the global routing framework.</a:t>
            </a:r>
          </a:p>
        </p:txBody>
      </p:sp>
      <p:pic>
        <p:nvPicPr>
          <p:cNvPr id="7" name="Picture 6" descr="Figure 5-2 illustrates the Internet as a collection of interconnected autonomous systems. Here, each AS is connects to at least two adjacent ASs; one ASs connects to four ASs and two connect to three adjacent ASs.">
            <a:extLst>
              <a:ext uri="{FF2B5EF4-FFF2-40B4-BE49-F238E27FC236}">
                <a16:creationId xmlns:a16="http://schemas.microsoft.com/office/drawing/2014/main" id="{85004E27-18DB-C090-3952-941D4DDCEE4C}"/>
              </a:ext>
            </a:extLst>
          </p:cNvPr>
          <p:cNvPicPr>
            <a:picLocks noChangeAspect="1"/>
          </p:cNvPicPr>
          <p:nvPr/>
        </p:nvPicPr>
        <p:blipFill>
          <a:blip r:embed="rId4"/>
          <a:stretch>
            <a:fillRect/>
          </a:stretch>
        </p:blipFill>
        <p:spPr>
          <a:xfrm>
            <a:off x="6701508" y="3994849"/>
            <a:ext cx="4479947" cy="2725924"/>
          </a:xfrm>
          <a:prstGeom prst="rect">
            <a:avLst/>
          </a:prstGeom>
        </p:spPr>
      </p:pic>
    </p:spTree>
    <p:extLst>
      <p:ext uri="{BB962C8B-B14F-4D97-AF65-F5344CB8AC3E}">
        <p14:creationId xmlns:p14="http://schemas.microsoft.com/office/powerpoint/2010/main" val="3313466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069CF9F-26FA-CCA9-57B0-B6BD8707CDA4}"/>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3</a:t>
            </a:fld>
            <a:endParaRPr lang="en-US"/>
          </a:p>
        </p:txBody>
      </p:sp>
      <p:sp>
        <p:nvSpPr>
          <p:cNvPr id="2" name="Title 1">
            <a:extLst>
              <a:ext uri="{FF2B5EF4-FFF2-40B4-BE49-F238E27FC236}">
                <a16:creationId xmlns:a16="http://schemas.microsoft.com/office/drawing/2014/main" id="{9B32A053-928B-866F-1BEC-16FC10E652FE}"/>
              </a:ext>
            </a:extLst>
          </p:cNvPr>
          <p:cNvSpPr>
            <a:spLocks noGrp="1"/>
          </p:cNvSpPr>
          <p:nvPr>
            <p:ph type="title"/>
          </p:nvPr>
        </p:nvSpPr>
        <p:spPr/>
        <p:txBody>
          <a:bodyPr>
            <a:normAutofit/>
          </a:bodyPr>
          <a:lstStyle/>
          <a:p>
            <a:r>
              <a:rPr lang="en-US" sz="3600" dirty="0"/>
              <a:t>Internet Service Providers</a:t>
            </a:r>
          </a:p>
        </p:txBody>
      </p:sp>
      <p:sp>
        <p:nvSpPr>
          <p:cNvPr id="4" name="TextBox 3">
            <a:extLst>
              <a:ext uri="{FF2B5EF4-FFF2-40B4-BE49-F238E27FC236}">
                <a16:creationId xmlns:a16="http://schemas.microsoft.com/office/drawing/2014/main" id="{0B7DB683-2E0D-6672-CE08-D7DEB90A0DFF}"/>
              </a:ext>
            </a:extLst>
          </p:cNvPr>
          <p:cNvSpPr txBox="1"/>
          <p:nvPr/>
        </p:nvSpPr>
        <p:spPr>
          <a:xfrm>
            <a:off x="227067" y="1330464"/>
            <a:ext cx="5868934" cy="3416320"/>
          </a:xfrm>
          <a:prstGeom prst="rect">
            <a:avLst/>
          </a:prstGeom>
          <a:noFill/>
        </p:spPr>
        <p:txBody>
          <a:bodyPr wrap="square" rtlCol="0">
            <a:spAutoFit/>
          </a:bodyPr>
          <a:lstStyle/>
          <a:p>
            <a:r>
              <a:rPr lang="en-US" dirty="0"/>
              <a:t>An </a:t>
            </a:r>
            <a:r>
              <a:rPr lang="en-US" i="1" dirty="0"/>
              <a:t>Internet service provider (ISP) </a:t>
            </a:r>
            <a:r>
              <a:rPr lang="en-US" dirty="0"/>
              <a:t>is an organization that provides Internet connections and services to individuals and organizations; some provide transit services for other ISPs. Each ISP is an AS, with its own business policies, internal network topologies, services, and customers. Three ISP tiers are commonly identified (see Table 5-1).</a:t>
            </a:r>
          </a:p>
          <a:p>
            <a:endParaRPr lang="en-US" dirty="0"/>
          </a:p>
          <a:p>
            <a:r>
              <a:rPr lang="en-US" dirty="0"/>
              <a:t>ISPs interconnect through network access points (NAPs), </a:t>
            </a:r>
            <a:r>
              <a:rPr lang="en-US" i="1" dirty="0"/>
              <a:t>Internet exchange points (IXPs)</a:t>
            </a:r>
            <a:r>
              <a:rPr lang="en-US" dirty="0"/>
              <a:t>,</a:t>
            </a:r>
            <a:r>
              <a:rPr lang="en-US" i="1" dirty="0"/>
              <a:t> </a:t>
            </a:r>
            <a:r>
              <a:rPr lang="en-US" dirty="0"/>
              <a:t>and other facilities on the Internet backbone. ISPs that connect to each at the same tier and allow data traffic to pass for free over each other’s circuits are called </a:t>
            </a:r>
            <a:r>
              <a:rPr lang="en-US" i="1" dirty="0"/>
              <a:t>peers</a:t>
            </a:r>
            <a:r>
              <a:rPr lang="en-US" dirty="0"/>
              <a:t>.</a:t>
            </a:r>
          </a:p>
        </p:txBody>
      </p:sp>
      <p:pic>
        <p:nvPicPr>
          <p:cNvPr id="6" name="Picture 5" descr="This is a reproduction of Table 5-1. It includes rows for Tier 3, Tier 2, and Tier 1 Internet Service Providers (ISPs). Each row includes a column that briefly describes ISPs at that tier.">
            <a:extLst>
              <a:ext uri="{FF2B5EF4-FFF2-40B4-BE49-F238E27FC236}">
                <a16:creationId xmlns:a16="http://schemas.microsoft.com/office/drawing/2014/main" id="{844BB3E4-1FC8-7221-7841-18FFE63DF0D0}"/>
              </a:ext>
            </a:extLst>
          </p:cNvPr>
          <p:cNvPicPr>
            <a:picLocks noChangeAspect="1"/>
          </p:cNvPicPr>
          <p:nvPr/>
        </p:nvPicPr>
        <p:blipFill>
          <a:blip r:embed="rId2"/>
          <a:stretch>
            <a:fillRect/>
          </a:stretch>
        </p:blipFill>
        <p:spPr>
          <a:xfrm>
            <a:off x="6333636" y="337155"/>
            <a:ext cx="5772447" cy="2457576"/>
          </a:xfrm>
          <a:prstGeom prst="rect">
            <a:avLst/>
          </a:prstGeom>
        </p:spPr>
      </p:pic>
      <p:pic>
        <p:nvPicPr>
          <p:cNvPr id="8" name="Picture 7" descr="Figure 5-3 illustrates connections between ISPs at different tiers and the use of private peering between a pair of Tier 1 ISPs, transit relationships between ISPs at different tiers and peering relationships between a pair of Tier 2 ISPs via an Internet exchange point (IXP). It also illustrates Internet users gaining Internet access via Tier 2 and Tier 3 ISPs.">
            <a:extLst>
              <a:ext uri="{FF2B5EF4-FFF2-40B4-BE49-F238E27FC236}">
                <a16:creationId xmlns:a16="http://schemas.microsoft.com/office/drawing/2014/main" id="{7DCCE5FD-0946-616F-31F8-51437B3BAA7E}"/>
              </a:ext>
            </a:extLst>
          </p:cNvPr>
          <p:cNvPicPr>
            <a:picLocks noChangeAspect="1"/>
          </p:cNvPicPr>
          <p:nvPr/>
        </p:nvPicPr>
        <p:blipFill>
          <a:blip r:embed="rId3"/>
          <a:stretch>
            <a:fillRect/>
          </a:stretch>
        </p:blipFill>
        <p:spPr>
          <a:xfrm>
            <a:off x="1092369" y="4746784"/>
            <a:ext cx="2798005" cy="2041346"/>
          </a:xfrm>
          <a:prstGeom prst="rect">
            <a:avLst/>
          </a:prstGeom>
        </p:spPr>
      </p:pic>
      <p:sp>
        <p:nvSpPr>
          <p:cNvPr id="5" name="TextBox 4">
            <a:extLst>
              <a:ext uri="{FF2B5EF4-FFF2-40B4-BE49-F238E27FC236}">
                <a16:creationId xmlns:a16="http://schemas.microsoft.com/office/drawing/2014/main" id="{769C448A-5435-6216-A34E-957BF5829B3C}"/>
              </a:ext>
              <a:ext uri="{C183D7F6-B498-43B3-948B-1728B52AA6E4}">
                <adec:decorative xmlns:adec="http://schemas.microsoft.com/office/drawing/2017/decorative" val="0"/>
              </a:ext>
            </a:extLst>
          </p:cNvPr>
          <p:cNvSpPr txBox="1"/>
          <p:nvPr/>
        </p:nvSpPr>
        <p:spPr>
          <a:xfrm>
            <a:off x="6437620" y="3038624"/>
            <a:ext cx="5357525" cy="1200329"/>
          </a:xfrm>
          <a:prstGeom prst="rect">
            <a:avLst/>
          </a:prstGeom>
          <a:noFill/>
        </p:spPr>
        <p:txBody>
          <a:bodyPr wrap="square" rtlCol="0">
            <a:spAutoFit/>
          </a:bodyPr>
          <a:lstStyle/>
          <a:p>
            <a:r>
              <a:rPr lang="en-US" dirty="0"/>
              <a:t>A business may have a single connection to an ISP or have single or dual connections to two or more ISPs. The number of connections affects reliable access to the Internet and monthly ISP costs.</a:t>
            </a:r>
          </a:p>
        </p:txBody>
      </p:sp>
      <p:pic>
        <p:nvPicPr>
          <p:cNvPr id="7" name="Picture 6" descr="Figure 5-4 illustrates single-homed, dual--homed, and multihomed connections between a business location and one or two ISPs. It also illustrates more connections are related to more reliable Internet access and higher connection costs.">
            <a:extLst>
              <a:ext uri="{FF2B5EF4-FFF2-40B4-BE49-F238E27FC236}">
                <a16:creationId xmlns:a16="http://schemas.microsoft.com/office/drawing/2014/main" id="{3AC195F8-AFBA-D125-585D-C3C9C1BFEE41}"/>
              </a:ext>
            </a:extLst>
          </p:cNvPr>
          <p:cNvPicPr>
            <a:picLocks noChangeAspect="1"/>
          </p:cNvPicPr>
          <p:nvPr/>
        </p:nvPicPr>
        <p:blipFill>
          <a:blip r:embed="rId4"/>
          <a:stretch>
            <a:fillRect/>
          </a:stretch>
        </p:blipFill>
        <p:spPr>
          <a:xfrm>
            <a:off x="6273792" y="4200854"/>
            <a:ext cx="4917893" cy="2520621"/>
          </a:xfrm>
          <a:prstGeom prst="rect">
            <a:avLst/>
          </a:prstGeom>
        </p:spPr>
      </p:pic>
    </p:spTree>
    <p:extLst>
      <p:ext uri="{BB962C8B-B14F-4D97-AF65-F5344CB8AC3E}">
        <p14:creationId xmlns:p14="http://schemas.microsoft.com/office/powerpoint/2010/main" val="1214832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F961824-9716-B2CC-E65E-FECD2DFDB266}"/>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4</a:t>
            </a:fld>
            <a:endParaRPr lang="en-US"/>
          </a:p>
        </p:txBody>
      </p:sp>
      <p:sp>
        <p:nvSpPr>
          <p:cNvPr id="2" name="Title 1">
            <a:extLst>
              <a:ext uri="{FF2B5EF4-FFF2-40B4-BE49-F238E27FC236}">
                <a16:creationId xmlns:a16="http://schemas.microsoft.com/office/drawing/2014/main" id="{9046B6D3-7010-C0C0-9613-D67CE5644DFE}"/>
              </a:ext>
            </a:extLst>
          </p:cNvPr>
          <p:cNvSpPr>
            <a:spLocks noGrp="1"/>
          </p:cNvSpPr>
          <p:nvPr>
            <p:ph type="title"/>
          </p:nvPr>
        </p:nvSpPr>
        <p:spPr/>
        <p:txBody>
          <a:bodyPr/>
          <a:lstStyle/>
          <a:p>
            <a:r>
              <a:rPr lang="en-US" dirty="0"/>
              <a:t>DNS and DHCP</a:t>
            </a:r>
          </a:p>
        </p:txBody>
      </p:sp>
      <p:sp>
        <p:nvSpPr>
          <p:cNvPr id="4" name="TextBox 3">
            <a:extLst>
              <a:ext uri="{FF2B5EF4-FFF2-40B4-BE49-F238E27FC236}">
                <a16:creationId xmlns:a16="http://schemas.microsoft.com/office/drawing/2014/main" id="{4F7FC1E0-1E9A-E161-9D02-83EB4D14FB96}"/>
              </a:ext>
            </a:extLst>
          </p:cNvPr>
          <p:cNvSpPr txBox="1"/>
          <p:nvPr/>
        </p:nvSpPr>
        <p:spPr>
          <a:xfrm>
            <a:off x="194060" y="1310583"/>
            <a:ext cx="6529448" cy="2585323"/>
          </a:xfrm>
          <a:prstGeom prst="rect">
            <a:avLst/>
          </a:prstGeom>
          <a:noFill/>
        </p:spPr>
        <p:txBody>
          <a:bodyPr wrap="square" rtlCol="0">
            <a:spAutoFit/>
          </a:bodyPr>
          <a:lstStyle/>
          <a:p>
            <a:r>
              <a:rPr lang="en-US" dirty="0"/>
              <a:t>An </a:t>
            </a:r>
            <a:r>
              <a:rPr lang="en-US" i="1" dirty="0"/>
              <a:t>Internet domain</a:t>
            </a:r>
            <a:r>
              <a:rPr lang="en-US" dirty="0"/>
              <a:t> is an administrative structure that is used for organizing, delivering, and accessing services on the Internet. </a:t>
            </a:r>
          </a:p>
          <a:p>
            <a:endParaRPr lang="en-US" dirty="0"/>
          </a:p>
          <a:p>
            <a:r>
              <a:rPr lang="en-US" dirty="0"/>
              <a:t>Internet domains are set up in accordance with the </a:t>
            </a:r>
            <a:r>
              <a:rPr lang="en-US" i="1" dirty="0"/>
              <a:t>Domain Name System (DNS) </a:t>
            </a:r>
            <a:r>
              <a:rPr lang="en-US" dirty="0"/>
              <a:t>-- a decentralized and hierarchical naming system for Internet-connected networks, services, hosts, and other resources. Internet domains are organized in a tree structure, and a given domain may include multiple subdomains. </a:t>
            </a:r>
          </a:p>
        </p:txBody>
      </p:sp>
      <p:pic>
        <p:nvPicPr>
          <p:cNvPr id="6" name="Picture 5" descr="Figure 5-5 illustrates the hierarchical tree-like structure of Internet domain names. Root DNS is at the peak with top level domains (including .edu, .com, .gov) and second level domains (including MIT, USC, and Yahoo).">
            <a:extLst>
              <a:ext uri="{FF2B5EF4-FFF2-40B4-BE49-F238E27FC236}">
                <a16:creationId xmlns:a16="http://schemas.microsoft.com/office/drawing/2014/main" id="{312EAE47-A146-930F-2131-B2345A0225DA}"/>
              </a:ext>
            </a:extLst>
          </p:cNvPr>
          <p:cNvPicPr>
            <a:picLocks noChangeAspect="1"/>
          </p:cNvPicPr>
          <p:nvPr/>
        </p:nvPicPr>
        <p:blipFill>
          <a:blip r:embed="rId2"/>
          <a:stretch>
            <a:fillRect/>
          </a:stretch>
        </p:blipFill>
        <p:spPr>
          <a:xfrm>
            <a:off x="6635056" y="511004"/>
            <a:ext cx="4807197" cy="1816193"/>
          </a:xfrm>
          <a:prstGeom prst="rect">
            <a:avLst/>
          </a:prstGeom>
        </p:spPr>
      </p:pic>
      <p:sp>
        <p:nvSpPr>
          <p:cNvPr id="9" name="TextBox 8">
            <a:extLst>
              <a:ext uri="{FF2B5EF4-FFF2-40B4-BE49-F238E27FC236}">
                <a16:creationId xmlns:a16="http://schemas.microsoft.com/office/drawing/2014/main" id="{B2164A09-C2B2-972C-F0E6-861CBF842CDC}"/>
              </a:ext>
              <a:ext uri="{C183D7F6-B498-43B3-948B-1728B52AA6E4}">
                <adec:decorative xmlns:adec="http://schemas.microsoft.com/office/drawing/2017/decorative" val="0"/>
              </a:ext>
            </a:extLst>
          </p:cNvPr>
          <p:cNvSpPr txBox="1"/>
          <p:nvPr/>
        </p:nvSpPr>
        <p:spPr>
          <a:xfrm>
            <a:off x="194060" y="3964201"/>
            <a:ext cx="6339429" cy="1200329"/>
          </a:xfrm>
          <a:prstGeom prst="rect">
            <a:avLst/>
          </a:prstGeom>
          <a:noFill/>
        </p:spPr>
        <p:txBody>
          <a:bodyPr wrap="square" rtlCol="0">
            <a:spAutoFit/>
          </a:bodyPr>
          <a:lstStyle/>
          <a:p>
            <a:r>
              <a:rPr lang="en-US" dirty="0"/>
              <a:t>The DNS is also a hierarchical system of globally distributed DNS servers that acts as a giant directory for resolving domain names to IP addresses and IP addresses to domain names. The </a:t>
            </a:r>
            <a:r>
              <a:rPr lang="en-US" i="1" dirty="0"/>
              <a:t>DNS protocol</a:t>
            </a:r>
            <a:r>
              <a:rPr lang="en-US" dirty="0"/>
              <a:t> is used to communicate with DNS servers.</a:t>
            </a:r>
          </a:p>
        </p:txBody>
      </p:sp>
      <p:pic>
        <p:nvPicPr>
          <p:cNvPr id="8" name="Picture 7" descr="Figure 5-6 illustrates the hierarchical tree-like structure of DNS servers with Root Servers at the top, Top Level Domain servers at the second level and Authoritative Servers at the third layer.">
            <a:extLst>
              <a:ext uri="{FF2B5EF4-FFF2-40B4-BE49-F238E27FC236}">
                <a16:creationId xmlns:a16="http://schemas.microsoft.com/office/drawing/2014/main" id="{7646D3D4-951E-D333-BDF9-CCDA24AA114C}"/>
              </a:ext>
            </a:extLst>
          </p:cNvPr>
          <p:cNvPicPr>
            <a:picLocks noChangeAspect="1"/>
          </p:cNvPicPr>
          <p:nvPr/>
        </p:nvPicPr>
        <p:blipFill>
          <a:blip r:embed="rId3"/>
          <a:stretch>
            <a:fillRect/>
          </a:stretch>
        </p:blipFill>
        <p:spPr>
          <a:xfrm>
            <a:off x="6701508" y="2318175"/>
            <a:ext cx="4762745" cy="1714588"/>
          </a:xfrm>
          <a:prstGeom prst="rect">
            <a:avLst/>
          </a:prstGeom>
        </p:spPr>
      </p:pic>
      <p:sp>
        <p:nvSpPr>
          <p:cNvPr id="5" name="TextBox 4">
            <a:extLst>
              <a:ext uri="{FF2B5EF4-FFF2-40B4-BE49-F238E27FC236}">
                <a16:creationId xmlns:a16="http://schemas.microsoft.com/office/drawing/2014/main" id="{A6A4080C-94BD-73AF-0A66-4E4FE8BA0D81}"/>
              </a:ext>
            </a:extLst>
          </p:cNvPr>
          <p:cNvSpPr txBox="1"/>
          <p:nvPr/>
        </p:nvSpPr>
        <p:spPr>
          <a:xfrm>
            <a:off x="296617" y="5339113"/>
            <a:ext cx="5799383" cy="923330"/>
          </a:xfrm>
          <a:prstGeom prst="rect">
            <a:avLst/>
          </a:prstGeom>
          <a:noFill/>
        </p:spPr>
        <p:txBody>
          <a:bodyPr wrap="square" rtlCol="0">
            <a:spAutoFit/>
          </a:bodyPr>
          <a:lstStyle/>
          <a:p>
            <a:r>
              <a:rPr lang="en-US" dirty="0"/>
              <a:t>The Dynamic Host Configuration Protocol (DHCP) is a TCP/IP Application layer protocol that is used to allocate IP addresses to hosts. </a:t>
            </a:r>
          </a:p>
        </p:txBody>
      </p:sp>
      <p:pic>
        <p:nvPicPr>
          <p:cNvPr id="7" name="Picture 6" descr="Figure 5-8 illustrates four steps in the DH CP client-server message exchange process. A client uses a DHCP Discover message to locate a DHCP server in the first step. In the second step, the server responds to the client with a DHCP offer message that includes an IP address. In the third step, the client sends an IP address lease request to the server. In the fourth step, the server responds with a lease acknowledgement message.">
            <a:extLst>
              <a:ext uri="{FF2B5EF4-FFF2-40B4-BE49-F238E27FC236}">
                <a16:creationId xmlns:a16="http://schemas.microsoft.com/office/drawing/2014/main" id="{CD8A25E5-419E-6AD9-8472-3E0AF7E39C5A}"/>
              </a:ext>
            </a:extLst>
          </p:cNvPr>
          <p:cNvPicPr>
            <a:picLocks noChangeAspect="1"/>
          </p:cNvPicPr>
          <p:nvPr/>
        </p:nvPicPr>
        <p:blipFill>
          <a:blip r:embed="rId4"/>
          <a:stretch>
            <a:fillRect/>
          </a:stretch>
        </p:blipFill>
        <p:spPr>
          <a:xfrm>
            <a:off x="6723508" y="4151132"/>
            <a:ext cx="4771395" cy="2190999"/>
          </a:xfrm>
          <a:prstGeom prst="rect">
            <a:avLst/>
          </a:prstGeom>
        </p:spPr>
      </p:pic>
    </p:spTree>
    <p:extLst>
      <p:ext uri="{BB962C8B-B14F-4D97-AF65-F5344CB8AC3E}">
        <p14:creationId xmlns:p14="http://schemas.microsoft.com/office/powerpoint/2010/main" val="2705503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3F0A049-C1AA-C1A5-247F-0F4316F9ABFA}"/>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5</a:t>
            </a:fld>
            <a:endParaRPr lang="en-US"/>
          </a:p>
        </p:txBody>
      </p:sp>
      <p:sp>
        <p:nvSpPr>
          <p:cNvPr id="2" name="Title 1">
            <a:extLst>
              <a:ext uri="{FF2B5EF4-FFF2-40B4-BE49-F238E27FC236}">
                <a16:creationId xmlns:a16="http://schemas.microsoft.com/office/drawing/2014/main" id="{ACBAB7BD-9D13-B43A-FE0D-32EAC56ABC56}"/>
              </a:ext>
            </a:extLst>
          </p:cNvPr>
          <p:cNvSpPr>
            <a:spLocks noGrp="1"/>
          </p:cNvSpPr>
          <p:nvPr>
            <p:ph type="title"/>
          </p:nvPr>
        </p:nvSpPr>
        <p:spPr/>
        <p:txBody>
          <a:bodyPr>
            <a:normAutofit/>
          </a:bodyPr>
          <a:lstStyle/>
          <a:p>
            <a:r>
              <a:rPr lang="en-US" sz="4000" dirty="0"/>
              <a:t>Browser &amp; File Transfer Protocols</a:t>
            </a:r>
          </a:p>
        </p:txBody>
      </p:sp>
      <p:sp>
        <p:nvSpPr>
          <p:cNvPr id="4" name="TextBox 3">
            <a:extLst>
              <a:ext uri="{FF2B5EF4-FFF2-40B4-BE49-F238E27FC236}">
                <a16:creationId xmlns:a16="http://schemas.microsoft.com/office/drawing/2014/main" id="{637C9A85-3330-3BA8-A4E2-7B9BB5E27BFC}"/>
              </a:ext>
            </a:extLst>
          </p:cNvPr>
          <p:cNvSpPr txBox="1"/>
          <p:nvPr/>
        </p:nvSpPr>
        <p:spPr>
          <a:xfrm>
            <a:off x="141150" y="1428750"/>
            <a:ext cx="6842657" cy="2585323"/>
          </a:xfrm>
          <a:prstGeom prst="rect">
            <a:avLst/>
          </a:prstGeom>
          <a:noFill/>
        </p:spPr>
        <p:txBody>
          <a:bodyPr wrap="square" rtlCol="0">
            <a:spAutoFit/>
          </a:bodyPr>
          <a:lstStyle/>
          <a:p>
            <a:r>
              <a:rPr lang="en-US" dirty="0"/>
              <a:t>HTTP supports transactions between web browsers and web servers. </a:t>
            </a:r>
            <a:r>
              <a:rPr lang="en-US" i="1" dirty="0"/>
              <a:t>Hypertext Transfer Protocol (HTTP) </a:t>
            </a:r>
            <a:r>
              <a:rPr lang="en-US" dirty="0"/>
              <a:t>is a client-server protocol that support distributed applications with hypertext.</a:t>
            </a:r>
          </a:p>
          <a:p>
            <a:endParaRPr lang="en-US" dirty="0"/>
          </a:p>
          <a:p>
            <a:r>
              <a:rPr lang="en-US" i="1" dirty="0"/>
              <a:t>Hypertext</a:t>
            </a:r>
            <a:r>
              <a:rPr lang="en-US" dirty="0"/>
              <a:t> is text that contains links to other text; hypertext documents are interconnected by hyperlinks that enables a user to jump to another hypertext document via a screen touch, mouse click, or other link selection action. Two types of messages are used in HTTP transactions: request messages and response messages. </a:t>
            </a:r>
          </a:p>
        </p:txBody>
      </p:sp>
      <p:pic>
        <p:nvPicPr>
          <p:cNvPr id="6" name="Picture 5" descr="Figure 5-9 indicates the contents of HTTP request and response messages. The request message incudes Request Line, Header, Blank Line, and Body fields. The response message includes Status Line, Header, Blank Line, and Body fields.">
            <a:extLst>
              <a:ext uri="{FF2B5EF4-FFF2-40B4-BE49-F238E27FC236}">
                <a16:creationId xmlns:a16="http://schemas.microsoft.com/office/drawing/2014/main" id="{494BC3C1-5FBE-78CC-E464-AD01CD246E3B}"/>
              </a:ext>
            </a:extLst>
          </p:cNvPr>
          <p:cNvPicPr>
            <a:picLocks noChangeAspect="1"/>
          </p:cNvPicPr>
          <p:nvPr/>
        </p:nvPicPr>
        <p:blipFill>
          <a:blip r:embed="rId2"/>
          <a:stretch>
            <a:fillRect/>
          </a:stretch>
        </p:blipFill>
        <p:spPr>
          <a:xfrm>
            <a:off x="7904718" y="255013"/>
            <a:ext cx="4146132" cy="3345291"/>
          </a:xfrm>
          <a:prstGeom prst="rect">
            <a:avLst/>
          </a:prstGeom>
        </p:spPr>
      </p:pic>
      <p:sp>
        <p:nvSpPr>
          <p:cNvPr id="7" name="TextBox 6">
            <a:extLst>
              <a:ext uri="{FF2B5EF4-FFF2-40B4-BE49-F238E27FC236}">
                <a16:creationId xmlns:a16="http://schemas.microsoft.com/office/drawing/2014/main" id="{BFE92C6B-42DB-2765-25FA-4B9F9E4A5019}"/>
              </a:ext>
            </a:extLst>
          </p:cNvPr>
          <p:cNvSpPr txBox="1"/>
          <p:nvPr/>
        </p:nvSpPr>
        <p:spPr>
          <a:xfrm>
            <a:off x="141150" y="4089392"/>
            <a:ext cx="6842658" cy="1200329"/>
          </a:xfrm>
          <a:prstGeom prst="rect">
            <a:avLst/>
          </a:prstGeom>
          <a:noFill/>
        </p:spPr>
        <p:txBody>
          <a:bodyPr wrap="square" rtlCol="0">
            <a:spAutoFit/>
          </a:bodyPr>
          <a:lstStyle/>
          <a:p>
            <a:r>
              <a:rPr lang="en-US" dirty="0"/>
              <a:t>Hypertext transfer protocol secure (HTTPS) is a secure version of HTTP that uses Transport Layer Security (TLS) encryption for data transfers.  Today’s web browsers typically flag non-HTTPS websites as insecure. </a:t>
            </a:r>
          </a:p>
        </p:txBody>
      </p:sp>
      <p:sp>
        <p:nvSpPr>
          <p:cNvPr id="8" name="TextBox 7">
            <a:extLst>
              <a:ext uri="{FF2B5EF4-FFF2-40B4-BE49-F238E27FC236}">
                <a16:creationId xmlns:a16="http://schemas.microsoft.com/office/drawing/2014/main" id="{B4F81DB9-3C93-0089-765E-DE4410222256}"/>
              </a:ext>
            </a:extLst>
          </p:cNvPr>
          <p:cNvSpPr txBox="1"/>
          <p:nvPr/>
        </p:nvSpPr>
        <p:spPr>
          <a:xfrm>
            <a:off x="92054" y="5336508"/>
            <a:ext cx="6891753" cy="1200329"/>
          </a:xfrm>
          <a:prstGeom prst="rect">
            <a:avLst/>
          </a:prstGeom>
          <a:noFill/>
        </p:spPr>
        <p:txBody>
          <a:bodyPr wrap="square">
            <a:spAutoFit/>
          </a:bodyPr>
          <a:lstStyle/>
          <a:p>
            <a:r>
              <a:rPr lang="en-US" dirty="0"/>
              <a:t>HTTPS is used to transfer text, hypertext, audio, images, video, and other Internet-accessible information; other secure file transfer protocols include Secure Shell (SSH) and secure versions of File Transfer Protocols (FTP).</a:t>
            </a:r>
          </a:p>
        </p:txBody>
      </p:sp>
      <p:pic>
        <p:nvPicPr>
          <p:cNvPr id="9" name="Picture 8" descr="This is a reproduction of Table 5-4 that includes rows for three secure versions on FTP: FTP over SSH, SFTP, and FTPS. Each row includes a column that identifies the key characteristic of that protocol.">
            <a:extLst>
              <a:ext uri="{FF2B5EF4-FFF2-40B4-BE49-F238E27FC236}">
                <a16:creationId xmlns:a16="http://schemas.microsoft.com/office/drawing/2014/main" id="{EF3DF2A6-9338-EC22-9BEB-7902328DB838}"/>
              </a:ext>
            </a:extLst>
          </p:cNvPr>
          <p:cNvPicPr>
            <a:picLocks noChangeAspect="1"/>
          </p:cNvPicPr>
          <p:nvPr/>
        </p:nvPicPr>
        <p:blipFill>
          <a:blip r:embed="rId3"/>
          <a:stretch>
            <a:fillRect/>
          </a:stretch>
        </p:blipFill>
        <p:spPr>
          <a:xfrm>
            <a:off x="6942477" y="3982854"/>
            <a:ext cx="5157470" cy="2123373"/>
          </a:xfrm>
          <a:prstGeom prst="rect">
            <a:avLst/>
          </a:prstGeom>
        </p:spPr>
      </p:pic>
    </p:spTree>
    <p:extLst>
      <p:ext uri="{BB962C8B-B14F-4D97-AF65-F5344CB8AC3E}">
        <p14:creationId xmlns:p14="http://schemas.microsoft.com/office/powerpoint/2010/main" val="2626894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8CB85C9-8966-5F59-5BC2-9FC6BF46F748}"/>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6</a:t>
            </a:fld>
            <a:endParaRPr lang="en-US"/>
          </a:p>
        </p:txBody>
      </p:sp>
      <p:sp>
        <p:nvSpPr>
          <p:cNvPr id="2" name="Title 1">
            <a:extLst>
              <a:ext uri="{FF2B5EF4-FFF2-40B4-BE49-F238E27FC236}">
                <a16:creationId xmlns:a16="http://schemas.microsoft.com/office/drawing/2014/main" id="{1DBE3BB8-1126-60C4-082A-ADA8AF6F4F30}"/>
              </a:ext>
            </a:extLst>
          </p:cNvPr>
          <p:cNvSpPr>
            <a:spLocks noGrp="1"/>
          </p:cNvSpPr>
          <p:nvPr>
            <p:ph type="title"/>
          </p:nvPr>
        </p:nvSpPr>
        <p:spPr/>
        <p:txBody>
          <a:bodyPr/>
          <a:lstStyle/>
          <a:p>
            <a:r>
              <a:rPr lang="en-US" dirty="0"/>
              <a:t>Email Protocols</a:t>
            </a:r>
          </a:p>
        </p:txBody>
      </p:sp>
      <p:sp>
        <p:nvSpPr>
          <p:cNvPr id="4" name="TextBox 3">
            <a:extLst>
              <a:ext uri="{FF2B5EF4-FFF2-40B4-BE49-F238E27FC236}">
                <a16:creationId xmlns:a16="http://schemas.microsoft.com/office/drawing/2014/main" id="{2498DDF8-35B4-F4FC-3EE8-CA5F3BA175C4}"/>
              </a:ext>
            </a:extLst>
          </p:cNvPr>
          <p:cNvSpPr txBox="1"/>
          <p:nvPr/>
        </p:nvSpPr>
        <p:spPr>
          <a:xfrm>
            <a:off x="540048" y="1514475"/>
            <a:ext cx="5467990" cy="5078313"/>
          </a:xfrm>
          <a:prstGeom prst="rect">
            <a:avLst/>
          </a:prstGeom>
          <a:noFill/>
        </p:spPr>
        <p:txBody>
          <a:bodyPr wrap="square" rtlCol="0">
            <a:spAutoFit/>
          </a:bodyPr>
          <a:lstStyle/>
          <a:p>
            <a:r>
              <a:rPr lang="en-US" dirty="0"/>
              <a:t>Common email protocols in use include SMTP, IMAP, and POP. SMTP is used to  transfer outgoing messages to email servers; IMAP and POP are used to retrieve incoming messages from email servers.</a:t>
            </a:r>
          </a:p>
          <a:p>
            <a:endParaRPr lang="en-US" dirty="0"/>
          </a:p>
          <a:p>
            <a:r>
              <a:rPr lang="en-US" dirty="0"/>
              <a:t>When a user creates an email message, SMTP is used to send it to the user’s email server; the server determines the destination, establishes a connection to the destination email server and uses SMTP to relay the message. This is illustrated in Figure 5-10.</a:t>
            </a:r>
          </a:p>
          <a:p>
            <a:endParaRPr lang="en-US" dirty="0"/>
          </a:p>
          <a:p>
            <a:r>
              <a:rPr lang="en-US" dirty="0"/>
              <a:t>SMTP is essentially a delivery protocol that “pushes” email to a destination mail server as it arrives. Email message routing is based on the destination server, not on the individual email users to which messages are addressed. Other protocols, such as IMAP and POP, enable email users to retrieve messages from servers and to manage their email boxes.</a:t>
            </a:r>
          </a:p>
        </p:txBody>
      </p:sp>
      <p:pic>
        <p:nvPicPr>
          <p:cNvPr id="6" name="Picture 5" descr="Figure 5-10 illustrates the role of Simple Mail Transfer Protocol (SMTP). Email senders send outgoing email messages to their local email servers. These servers send the outgoing messages to destination email servers over the Internet. Email recipients retrieve incoming messages from their email boxes using IMAP or POP.">
            <a:extLst>
              <a:ext uri="{FF2B5EF4-FFF2-40B4-BE49-F238E27FC236}">
                <a16:creationId xmlns:a16="http://schemas.microsoft.com/office/drawing/2014/main" id="{FBAAD69C-0197-CE0C-7272-220DBECF0F80}"/>
              </a:ext>
            </a:extLst>
          </p:cNvPr>
          <p:cNvPicPr>
            <a:picLocks noChangeAspect="1"/>
          </p:cNvPicPr>
          <p:nvPr/>
        </p:nvPicPr>
        <p:blipFill>
          <a:blip r:embed="rId2"/>
          <a:stretch>
            <a:fillRect/>
          </a:stretch>
        </p:blipFill>
        <p:spPr>
          <a:xfrm>
            <a:off x="6619002" y="1027906"/>
            <a:ext cx="4489321" cy="3269781"/>
          </a:xfrm>
          <a:prstGeom prst="rect">
            <a:avLst/>
          </a:prstGeom>
        </p:spPr>
      </p:pic>
      <p:sp>
        <p:nvSpPr>
          <p:cNvPr id="7" name="TextBox 6">
            <a:extLst>
              <a:ext uri="{FF2B5EF4-FFF2-40B4-BE49-F238E27FC236}">
                <a16:creationId xmlns:a16="http://schemas.microsoft.com/office/drawing/2014/main" id="{106F5D1B-AF67-6B91-1AB9-BA4BB2E81312}"/>
              </a:ext>
            </a:extLst>
          </p:cNvPr>
          <p:cNvSpPr txBox="1"/>
          <p:nvPr/>
        </p:nvSpPr>
        <p:spPr>
          <a:xfrm>
            <a:off x="6486717" y="4394882"/>
            <a:ext cx="5165235" cy="2031325"/>
          </a:xfrm>
          <a:prstGeom prst="rect">
            <a:avLst/>
          </a:prstGeom>
          <a:noFill/>
        </p:spPr>
        <p:txBody>
          <a:bodyPr wrap="square" rtlCol="0">
            <a:spAutoFit/>
          </a:bodyPr>
          <a:lstStyle/>
          <a:p>
            <a:r>
              <a:rPr lang="en-US" dirty="0"/>
              <a:t>With IMAP, messages remain on the server after retrieval and must be explicitly deleted by email users. </a:t>
            </a:r>
          </a:p>
          <a:p>
            <a:endParaRPr lang="en-US" dirty="0"/>
          </a:p>
          <a:p>
            <a:r>
              <a:rPr lang="en-US" dirty="0"/>
              <a:t>POP3 gives users the option of leaving email messages on the server after download instead of automatically deleting them.</a:t>
            </a:r>
          </a:p>
        </p:txBody>
      </p:sp>
    </p:spTree>
    <p:extLst>
      <p:ext uri="{BB962C8B-B14F-4D97-AF65-F5344CB8AC3E}">
        <p14:creationId xmlns:p14="http://schemas.microsoft.com/office/powerpoint/2010/main" val="1436239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92660A7-34B2-3719-7D4D-49730DE9BB03}"/>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7</a:t>
            </a:fld>
            <a:endParaRPr lang="en-US"/>
          </a:p>
        </p:txBody>
      </p:sp>
      <p:sp>
        <p:nvSpPr>
          <p:cNvPr id="2" name="Title 1">
            <a:extLst>
              <a:ext uri="{FF2B5EF4-FFF2-40B4-BE49-F238E27FC236}">
                <a16:creationId xmlns:a16="http://schemas.microsoft.com/office/drawing/2014/main" id="{D138439A-B83D-B476-BBEE-33A64B824B5B}"/>
              </a:ext>
            </a:extLst>
          </p:cNvPr>
          <p:cNvSpPr>
            <a:spLocks noGrp="1"/>
          </p:cNvSpPr>
          <p:nvPr>
            <p:ph type="title"/>
          </p:nvPr>
        </p:nvSpPr>
        <p:spPr/>
        <p:txBody>
          <a:bodyPr>
            <a:normAutofit/>
          </a:bodyPr>
          <a:lstStyle/>
          <a:p>
            <a:r>
              <a:rPr lang="en-US" sz="3600" dirty="0"/>
              <a:t>Transport Layer Protocols</a:t>
            </a:r>
          </a:p>
        </p:txBody>
      </p:sp>
      <p:sp>
        <p:nvSpPr>
          <p:cNvPr id="4" name="TextBox 3">
            <a:extLst>
              <a:ext uri="{FF2B5EF4-FFF2-40B4-BE49-F238E27FC236}">
                <a16:creationId xmlns:a16="http://schemas.microsoft.com/office/drawing/2014/main" id="{FB925024-35A7-379C-E978-ED5B637D1998}"/>
              </a:ext>
            </a:extLst>
          </p:cNvPr>
          <p:cNvSpPr txBox="1"/>
          <p:nvPr/>
        </p:nvSpPr>
        <p:spPr>
          <a:xfrm>
            <a:off x="405036" y="1429900"/>
            <a:ext cx="5835951" cy="4801314"/>
          </a:xfrm>
          <a:prstGeom prst="rect">
            <a:avLst/>
          </a:prstGeom>
          <a:noFill/>
        </p:spPr>
        <p:txBody>
          <a:bodyPr wrap="square" rtlCol="0">
            <a:spAutoFit/>
          </a:bodyPr>
          <a:lstStyle/>
          <a:p>
            <a:r>
              <a:rPr lang="en-US" dirty="0"/>
              <a:t>The Transport layer links applications to the networks on which they are used, serves as a communication intermediary between applications and networks, and frees applications from having to know networking or communication protocol details. </a:t>
            </a:r>
          </a:p>
          <a:p>
            <a:endParaRPr lang="en-US" dirty="0"/>
          </a:p>
          <a:p>
            <a:r>
              <a:rPr lang="en-US" dirty="0"/>
              <a:t>TCP is used with connection-oriented applications that require reliable data exchanges; UDP is used for connectionless applications where speed is preferred over reliability. When a sending host creates a Transport-layer PDU, it adds a TCP or UDP header to data passed down from the Application layer. </a:t>
            </a:r>
          </a:p>
          <a:p>
            <a:endParaRPr lang="en-US" dirty="0"/>
          </a:p>
          <a:p>
            <a:r>
              <a:rPr lang="en-US" dirty="0"/>
              <a:t>Both TCP and UDP use port numbers to identify applications and services. The header includes Source Port and Destination Port fields; the Destination Port identifies the application that should receive the data.</a:t>
            </a:r>
          </a:p>
        </p:txBody>
      </p:sp>
      <p:pic>
        <p:nvPicPr>
          <p:cNvPr id="6" name="Picture 5" descr="Figure 5-12 illustrates the formats of both TCP and UDP headers. Both include source and destination port fields. TCP headers additional include sequence number and acknowledgment number fields that contribute to reliable data delivery.">
            <a:extLst>
              <a:ext uri="{FF2B5EF4-FFF2-40B4-BE49-F238E27FC236}">
                <a16:creationId xmlns:a16="http://schemas.microsoft.com/office/drawing/2014/main" id="{A1504584-D402-052C-BC5A-9BB670D67A69}"/>
              </a:ext>
            </a:extLst>
          </p:cNvPr>
          <p:cNvPicPr>
            <a:picLocks noChangeAspect="1"/>
          </p:cNvPicPr>
          <p:nvPr/>
        </p:nvPicPr>
        <p:blipFill>
          <a:blip r:embed="rId2"/>
          <a:stretch>
            <a:fillRect/>
          </a:stretch>
        </p:blipFill>
        <p:spPr>
          <a:xfrm>
            <a:off x="6965395" y="277456"/>
            <a:ext cx="3835955" cy="2132941"/>
          </a:xfrm>
          <a:prstGeom prst="rect">
            <a:avLst/>
          </a:prstGeom>
        </p:spPr>
      </p:pic>
      <p:sp>
        <p:nvSpPr>
          <p:cNvPr id="7" name="TextBox 6">
            <a:extLst>
              <a:ext uri="{FF2B5EF4-FFF2-40B4-BE49-F238E27FC236}">
                <a16:creationId xmlns:a16="http://schemas.microsoft.com/office/drawing/2014/main" id="{096217BD-E975-2BF1-5ACF-6A6AC32A6C2B}"/>
              </a:ext>
            </a:extLst>
          </p:cNvPr>
          <p:cNvSpPr txBox="1"/>
          <p:nvPr/>
        </p:nvSpPr>
        <p:spPr>
          <a:xfrm>
            <a:off x="6333674" y="2544256"/>
            <a:ext cx="5286151" cy="1200329"/>
          </a:xfrm>
          <a:prstGeom prst="rect">
            <a:avLst/>
          </a:prstGeom>
          <a:noFill/>
        </p:spPr>
        <p:txBody>
          <a:bodyPr wrap="square" rtlCol="0">
            <a:spAutoFit/>
          </a:bodyPr>
          <a:lstStyle/>
          <a:p>
            <a:r>
              <a:rPr lang="en-US" dirty="0"/>
              <a:t>There are more fields in TCP headers than in UDP headers; these are used to establish, maintain, and terminate communicate sessions and to provide reliable data transfer. </a:t>
            </a:r>
          </a:p>
        </p:txBody>
      </p:sp>
      <p:sp>
        <p:nvSpPr>
          <p:cNvPr id="5" name="TextBox 4">
            <a:extLst>
              <a:ext uri="{FF2B5EF4-FFF2-40B4-BE49-F238E27FC236}">
                <a16:creationId xmlns:a16="http://schemas.microsoft.com/office/drawing/2014/main" id="{ECA5E42D-4138-4A47-638D-622ADB0889FA}"/>
              </a:ext>
            </a:extLst>
          </p:cNvPr>
          <p:cNvSpPr txBox="1"/>
          <p:nvPr/>
        </p:nvSpPr>
        <p:spPr>
          <a:xfrm>
            <a:off x="6333674" y="3830557"/>
            <a:ext cx="5241401" cy="1200329"/>
          </a:xfrm>
          <a:prstGeom prst="rect">
            <a:avLst/>
          </a:prstGeom>
          <a:noFill/>
        </p:spPr>
        <p:txBody>
          <a:bodyPr wrap="square" rtlCol="0">
            <a:spAutoFit/>
          </a:bodyPr>
          <a:lstStyle/>
          <a:p>
            <a:r>
              <a:rPr lang="en-US" dirty="0"/>
              <a:t>The Sequence Number field in the TCP header enables senders to number the segments they create and is used to ensure segment delivery to receivers.</a:t>
            </a:r>
          </a:p>
        </p:txBody>
      </p:sp>
      <p:sp>
        <p:nvSpPr>
          <p:cNvPr id="8" name="TextBox 7">
            <a:extLst>
              <a:ext uri="{FF2B5EF4-FFF2-40B4-BE49-F238E27FC236}">
                <a16:creationId xmlns:a16="http://schemas.microsoft.com/office/drawing/2014/main" id="{3B9BC524-A88C-8536-71FA-D985321557AE}"/>
              </a:ext>
            </a:extLst>
          </p:cNvPr>
          <p:cNvSpPr txBox="1"/>
          <p:nvPr/>
        </p:nvSpPr>
        <p:spPr>
          <a:xfrm>
            <a:off x="6390698" y="5116858"/>
            <a:ext cx="5286151" cy="1477328"/>
          </a:xfrm>
          <a:prstGeom prst="rect">
            <a:avLst/>
          </a:prstGeom>
          <a:noFill/>
        </p:spPr>
        <p:txBody>
          <a:bodyPr wrap="square" rtlCol="0">
            <a:spAutoFit/>
          </a:bodyPr>
          <a:lstStyle/>
          <a:p>
            <a:r>
              <a:rPr lang="en-US" dirty="0"/>
              <a:t>User Datagram Protocol (UDP) that does not require a two-way connection before data transmission. UDP PDUs (datagrams) are sent directly to receivers. It is used for DNS lookups, online gaming, and video streaming.</a:t>
            </a:r>
          </a:p>
        </p:txBody>
      </p:sp>
    </p:spTree>
    <p:extLst>
      <p:ext uri="{BB962C8B-B14F-4D97-AF65-F5344CB8AC3E}">
        <p14:creationId xmlns:p14="http://schemas.microsoft.com/office/powerpoint/2010/main" val="2903688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10FE6-192E-849A-E38F-E2BA7361CC81}"/>
              </a:ext>
              <a:ext uri="{C183D7F6-B498-43B3-948B-1728B52AA6E4}">
                <adec:decorative xmlns:adec="http://schemas.microsoft.com/office/drawing/2017/decorative" val="0"/>
              </a:ext>
            </a:extLst>
          </p:cNvPr>
          <p:cNvSpPr>
            <a:spLocks noGrp="1"/>
          </p:cNvSpPr>
          <p:nvPr>
            <p:ph type="title"/>
          </p:nvPr>
        </p:nvSpPr>
        <p:spPr/>
        <p:txBody>
          <a:bodyPr>
            <a:normAutofit/>
          </a:bodyPr>
          <a:lstStyle/>
          <a:p>
            <a:r>
              <a:rPr lang="en-US" sz="3600" dirty="0"/>
              <a:t>TCP Communication Sessions</a:t>
            </a:r>
          </a:p>
        </p:txBody>
      </p:sp>
      <p:sp>
        <p:nvSpPr>
          <p:cNvPr id="3" name="Slide Number Placeholder 2">
            <a:extLst>
              <a:ext uri="{FF2B5EF4-FFF2-40B4-BE49-F238E27FC236}">
                <a16:creationId xmlns:a16="http://schemas.microsoft.com/office/drawing/2014/main" id="{3C875C0F-8AC2-D15F-075C-805E023346EF}"/>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8</a:t>
            </a:fld>
            <a:endParaRPr lang="en-US"/>
          </a:p>
        </p:txBody>
      </p:sp>
      <p:sp>
        <p:nvSpPr>
          <p:cNvPr id="4" name="TextBox 3">
            <a:extLst>
              <a:ext uri="{FF2B5EF4-FFF2-40B4-BE49-F238E27FC236}">
                <a16:creationId xmlns:a16="http://schemas.microsoft.com/office/drawing/2014/main" id="{2D21D962-0212-D23A-7DDC-45F122C5EEA5}"/>
              </a:ext>
            </a:extLst>
          </p:cNvPr>
          <p:cNvSpPr txBox="1"/>
          <p:nvPr/>
        </p:nvSpPr>
        <p:spPr>
          <a:xfrm>
            <a:off x="220929" y="1241638"/>
            <a:ext cx="5406620" cy="3139321"/>
          </a:xfrm>
          <a:prstGeom prst="rect">
            <a:avLst/>
          </a:prstGeom>
          <a:noFill/>
        </p:spPr>
        <p:txBody>
          <a:bodyPr wrap="square" rtlCol="0">
            <a:spAutoFit/>
          </a:bodyPr>
          <a:lstStyle/>
          <a:p>
            <a:r>
              <a:rPr lang="en-US" dirty="0"/>
              <a:t>TCP establishes, maintains, and terminates sessions between hosts. A </a:t>
            </a:r>
            <a:r>
              <a:rPr lang="en-US" i="1" dirty="0"/>
              <a:t>three-way handshake </a:t>
            </a:r>
            <a:r>
              <a:rPr lang="en-US" dirty="0"/>
              <a:t>is used to establish a host-to-host communication session.  Once a session is established, the sender transmits its segments in sequential order until all have been delivered to the other host. </a:t>
            </a:r>
          </a:p>
          <a:p>
            <a:endParaRPr lang="en-US" dirty="0"/>
          </a:p>
          <a:p>
            <a:r>
              <a:rPr lang="en-US" dirty="0"/>
              <a:t>After all data has been transferred, the session termination process is initiated. A </a:t>
            </a:r>
            <a:r>
              <a:rPr lang="en-US" i="1" dirty="0"/>
              <a:t>four-way handshake </a:t>
            </a:r>
            <a:r>
              <a:rPr lang="en-US" dirty="0"/>
              <a:t>is used to terminate a communication session.</a:t>
            </a:r>
          </a:p>
        </p:txBody>
      </p:sp>
      <p:pic>
        <p:nvPicPr>
          <p:cNvPr id="8" name="Picture 7" descr="Figure 3-14 illustrates the three-way handshake used by TCP to establish a communication session. It begins when one host sends a SYN segment to another host. The second host responds with a SYN-ACK message. The first host responds to the SYN-ACK message with an ACK message.">
            <a:extLst>
              <a:ext uri="{FF2B5EF4-FFF2-40B4-BE49-F238E27FC236}">
                <a16:creationId xmlns:a16="http://schemas.microsoft.com/office/drawing/2014/main" id="{3CF68DCF-DBA4-8BA8-1056-F4D9951A0D80}"/>
              </a:ext>
            </a:extLst>
          </p:cNvPr>
          <p:cNvPicPr>
            <a:picLocks noChangeAspect="1"/>
          </p:cNvPicPr>
          <p:nvPr/>
        </p:nvPicPr>
        <p:blipFill>
          <a:blip r:embed="rId2"/>
          <a:stretch>
            <a:fillRect/>
          </a:stretch>
        </p:blipFill>
        <p:spPr>
          <a:xfrm>
            <a:off x="5627549" y="1259117"/>
            <a:ext cx="2915515" cy="2450918"/>
          </a:xfrm>
          <a:prstGeom prst="rect">
            <a:avLst/>
          </a:prstGeom>
        </p:spPr>
      </p:pic>
      <p:pic>
        <p:nvPicPr>
          <p:cNvPr id="10" name="Picture 9" descr="Figure 5-16 illustrates TCP's four-way handshake to terminate a communication session. When the host who initiated the session finishing sending its data, it sends a FIN message to the other host. The second host responds with a FIN-ACK message and a FIN message after it has sent all of its data to the first host. The first host then sends a FIN-ACK message to the second host and terminates the session.">
            <a:extLst>
              <a:ext uri="{FF2B5EF4-FFF2-40B4-BE49-F238E27FC236}">
                <a16:creationId xmlns:a16="http://schemas.microsoft.com/office/drawing/2014/main" id="{95E36683-BBA9-1753-6087-58E21C05A221}"/>
              </a:ext>
            </a:extLst>
          </p:cNvPr>
          <p:cNvPicPr>
            <a:picLocks noChangeAspect="1"/>
          </p:cNvPicPr>
          <p:nvPr/>
        </p:nvPicPr>
        <p:blipFill>
          <a:blip r:embed="rId3"/>
          <a:stretch>
            <a:fillRect/>
          </a:stretch>
        </p:blipFill>
        <p:spPr>
          <a:xfrm>
            <a:off x="8696532" y="1220910"/>
            <a:ext cx="3061794" cy="2413632"/>
          </a:xfrm>
          <a:prstGeom prst="rect">
            <a:avLst/>
          </a:prstGeom>
        </p:spPr>
      </p:pic>
      <p:sp>
        <p:nvSpPr>
          <p:cNvPr id="5" name="TextBox 4">
            <a:extLst>
              <a:ext uri="{FF2B5EF4-FFF2-40B4-BE49-F238E27FC236}">
                <a16:creationId xmlns:a16="http://schemas.microsoft.com/office/drawing/2014/main" id="{62FA61EC-82AE-E86A-6FA1-FE724754D2F1}"/>
              </a:ext>
            </a:extLst>
          </p:cNvPr>
          <p:cNvSpPr txBox="1"/>
          <p:nvPr/>
        </p:nvSpPr>
        <p:spPr>
          <a:xfrm>
            <a:off x="171834" y="4398438"/>
            <a:ext cx="5455716" cy="2308324"/>
          </a:xfrm>
          <a:prstGeom prst="rect">
            <a:avLst/>
          </a:prstGeom>
          <a:noFill/>
        </p:spPr>
        <p:txBody>
          <a:bodyPr wrap="square" rtlCol="0">
            <a:spAutoFit/>
          </a:bodyPr>
          <a:lstStyle/>
          <a:p>
            <a:r>
              <a:rPr lang="en-US" dirty="0"/>
              <a:t>TCP uses </a:t>
            </a:r>
            <a:r>
              <a:rPr lang="en-US" i="1" dirty="0"/>
              <a:t>keep-alive timers </a:t>
            </a:r>
            <a:r>
              <a:rPr lang="en-US" dirty="0"/>
              <a:t>in connected hosts to maintain the connection. When a host’s timer reaches zero, it sends a keep-alive probe to the other host. When a reply to its probe is received, the host knows that the connection is still active.</a:t>
            </a:r>
          </a:p>
          <a:p>
            <a:endParaRPr lang="en-US" dirty="0"/>
          </a:p>
          <a:p>
            <a:r>
              <a:rPr lang="en-US" dirty="0"/>
              <a:t>TCP utilizes acknowledgements, timeouts, and retransmissions for reliable data delivery. </a:t>
            </a:r>
          </a:p>
        </p:txBody>
      </p:sp>
      <p:pic>
        <p:nvPicPr>
          <p:cNvPr id="6" name="Picture 5" descr="Figure 5-15 illustrates three example of TCP acknowledgements with retransmission. One illustrates successful transmission without retransmission. The second illustrates the retransmission of a missing segment. The third illustrates retransmission from a lost acknowledgement.">
            <a:extLst>
              <a:ext uri="{FF2B5EF4-FFF2-40B4-BE49-F238E27FC236}">
                <a16:creationId xmlns:a16="http://schemas.microsoft.com/office/drawing/2014/main" id="{AE461CE6-7C32-5789-51AB-BF2BA0EDCCE9}"/>
              </a:ext>
            </a:extLst>
          </p:cNvPr>
          <p:cNvPicPr>
            <a:picLocks noChangeAspect="1"/>
          </p:cNvPicPr>
          <p:nvPr/>
        </p:nvPicPr>
        <p:blipFill>
          <a:blip r:embed="rId4"/>
          <a:stretch>
            <a:fillRect/>
          </a:stretch>
        </p:blipFill>
        <p:spPr>
          <a:xfrm>
            <a:off x="6141032" y="3710035"/>
            <a:ext cx="4804064" cy="3048264"/>
          </a:xfrm>
          <a:prstGeom prst="rect">
            <a:avLst/>
          </a:prstGeom>
        </p:spPr>
      </p:pic>
    </p:spTree>
    <p:extLst>
      <p:ext uri="{BB962C8B-B14F-4D97-AF65-F5344CB8AC3E}">
        <p14:creationId xmlns:p14="http://schemas.microsoft.com/office/powerpoint/2010/main" val="3436309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69C5F23-0842-7D06-0637-34E4394F3D49}"/>
              </a:ext>
              <a:ext uri="{C183D7F6-B498-43B3-948B-1728B52AA6E4}">
                <adec:decorative xmlns:adec="http://schemas.microsoft.com/office/drawing/2017/decorative" val="0"/>
              </a:ext>
            </a:extLst>
          </p:cNvPr>
          <p:cNvSpPr>
            <a:spLocks noGrp="1"/>
          </p:cNvSpPr>
          <p:nvPr>
            <p:ph type="sldNum" sz="quarter" idx="12"/>
          </p:nvPr>
        </p:nvSpPr>
        <p:spPr/>
        <p:txBody>
          <a:bodyPr/>
          <a:lstStyle/>
          <a:p>
            <a:fld id="{C4A25570-7B21-4A55-A901-CCBC351D9B02}" type="slidenum">
              <a:rPr lang="en-US" smtClean="0"/>
              <a:t>9</a:t>
            </a:fld>
            <a:endParaRPr lang="en-US"/>
          </a:p>
        </p:txBody>
      </p:sp>
      <p:sp>
        <p:nvSpPr>
          <p:cNvPr id="2" name="Title 1">
            <a:extLst>
              <a:ext uri="{FF2B5EF4-FFF2-40B4-BE49-F238E27FC236}">
                <a16:creationId xmlns:a16="http://schemas.microsoft.com/office/drawing/2014/main" id="{A340F320-8081-2BEB-EE7B-9B5011E054C3}"/>
              </a:ext>
            </a:extLst>
          </p:cNvPr>
          <p:cNvSpPr>
            <a:spLocks noGrp="1"/>
          </p:cNvSpPr>
          <p:nvPr>
            <p:ph type="title"/>
          </p:nvPr>
        </p:nvSpPr>
        <p:spPr/>
        <p:txBody>
          <a:bodyPr/>
          <a:lstStyle/>
          <a:p>
            <a:r>
              <a:rPr lang="en-US" dirty="0"/>
              <a:t>ARQ Protocols and Acknowledgements</a:t>
            </a:r>
          </a:p>
        </p:txBody>
      </p:sp>
      <p:sp>
        <p:nvSpPr>
          <p:cNvPr id="4" name="TextBox 3">
            <a:extLst>
              <a:ext uri="{FF2B5EF4-FFF2-40B4-BE49-F238E27FC236}">
                <a16:creationId xmlns:a16="http://schemas.microsoft.com/office/drawing/2014/main" id="{A56E3907-00EB-9161-B78B-2E8952422A64}"/>
              </a:ext>
            </a:extLst>
          </p:cNvPr>
          <p:cNvSpPr txBox="1"/>
          <p:nvPr/>
        </p:nvSpPr>
        <p:spPr>
          <a:xfrm>
            <a:off x="497089" y="1417627"/>
            <a:ext cx="5453655" cy="4247317"/>
          </a:xfrm>
          <a:prstGeom prst="rect">
            <a:avLst/>
          </a:prstGeom>
          <a:noFill/>
        </p:spPr>
        <p:txBody>
          <a:bodyPr wrap="square" rtlCol="0">
            <a:spAutoFit/>
          </a:bodyPr>
          <a:lstStyle/>
          <a:p>
            <a:r>
              <a:rPr lang="en-US" i="1" dirty="0"/>
              <a:t>Automatic Repeat </a:t>
            </a:r>
            <a:r>
              <a:rPr lang="en-US" i="1" dirty="0" err="1"/>
              <a:t>reQuest</a:t>
            </a:r>
            <a:r>
              <a:rPr lang="en-US" i="1" dirty="0"/>
              <a:t> (ARQ) </a:t>
            </a:r>
            <a:r>
              <a:rPr lang="en-US" dirty="0"/>
              <a:t>protocols use acknowledgements and retransmission to provide reliability to unreliable networks, such as IP networks. </a:t>
            </a:r>
          </a:p>
          <a:p>
            <a:endParaRPr lang="en-US" dirty="0"/>
          </a:p>
          <a:p>
            <a:r>
              <a:rPr lang="en-US" dirty="0"/>
              <a:t>At the Transport layer, retransmission is triggered by unacknowledged TCP segments.</a:t>
            </a:r>
          </a:p>
          <a:p>
            <a:endParaRPr lang="en-US" dirty="0"/>
          </a:p>
          <a:p>
            <a:r>
              <a:rPr lang="en-US" dirty="0"/>
              <a:t>TCP uses variants of Go-Back-N or Selective Repeat ARQ in which cumulative acknowledgements are used instead of acknowledging individual segments. </a:t>
            </a:r>
          </a:p>
          <a:p>
            <a:endParaRPr lang="en-US" dirty="0"/>
          </a:p>
          <a:p>
            <a:r>
              <a:rPr lang="en-US" dirty="0"/>
              <a:t>With </a:t>
            </a:r>
            <a:r>
              <a:rPr lang="en-US" i="1" dirty="0"/>
              <a:t>cumulative acknowledgement</a:t>
            </a:r>
            <a:r>
              <a:rPr lang="en-US" dirty="0"/>
              <a:t>, the receiver sends a single acknowledgement in response to a finite number of segments received to signify that it correctly received all previous segments.</a:t>
            </a:r>
          </a:p>
        </p:txBody>
      </p:sp>
      <p:pic>
        <p:nvPicPr>
          <p:cNvPr id="6" name="Picture 5" descr="This is a reproduction of Table 5-6. It has rows for positive, negative, selective, and cumulative acknowledgement. Each row includes a column that describes that type of acknowledgement.">
            <a:extLst>
              <a:ext uri="{FF2B5EF4-FFF2-40B4-BE49-F238E27FC236}">
                <a16:creationId xmlns:a16="http://schemas.microsoft.com/office/drawing/2014/main" id="{5B1D50E4-C099-0442-D6B5-D4EF357F5443}"/>
              </a:ext>
            </a:extLst>
          </p:cNvPr>
          <p:cNvPicPr>
            <a:picLocks noChangeAspect="1"/>
          </p:cNvPicPr>
          <p:nvPr/>
        </p:nvPicPr>
        <p:blipFill>
          <a:blip r:embed="rId2"/>
          <a:stretch>
            <a:fillRect/>
          </a:stretch>
        </p:blipFill>
        <p:spPr>
          <a:xfrm>
            <a:off x="6089649" y="4095447"/>
            <a:ext cx="5753396" cy="1981302"/>
          </a:xfrm>
          <a:prstGeom prst="rect">
            <a:avLst/>
          </a:prstGeom>
        </p:spPr>
      </p:pic>
      <p:pic>
        <p:nvPicPr>
          <p:cNvPr id="8" name="Picture 7" descr="This is a reproduction of Table 5-7. It includes rows for stop-and-wait, go-back-n, and selective repeat ARQ protocols. Each row includes a column that describes that ARQ protocol.">
            <a:extLst>
              <a:ext uri="{FF2B5EF4-FFF2-40B4-BE49-F238E27FC236}">
                <a16:creationId xmlns:a16="http://schemas.microsoft.com/office/drawing/2014/main" id="{8377B00F-9CB8-5D01-2AC6-AE39410DF305}"/>
              </a:ext>
            </a:extLst>
          </p:cNvPr>
          <p:cNvPicPr>
            <a:picLocks noChangeAspect="1"/>
          </p:cNvPicPr>
          <p:nvPr/>
        </p:nvPicPr>
        <p:blipFill>
          <a:blip r:embed="rId3"/>
          <a:stretch>
            <a:fillRect/>
          </a:stretch>
        </p:blipFill>
        <p:spPr>
          <a:xfrm>
            <a:off x="6102350" y="1542429"/>
            <a:ext cx="5740695" cy="2273417"/>
          </a:xfrm>
          <a:prstGeom prst="rect">
            <a:avLst/>
          </a:prstGeom>
        </p:spPr>
      </p:pic>
    </p:spTree>
    <p:extLst>
      <p:ext uri="{BB962C8B-B14F-4D97-AF65-F5344CB8AC3E}">
        <p14:creationId xmlns:p14="http://schemas.microsoft.com/office/powerpoint/2010/main" val="2198977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4101</TotalTime>
  <Words>2148</Words>
  <Application>Microsoft Office PowerPoint</Application>
  <PresentationFormat>Widescreen</PresentationFormat>
  <Paragraphs>119</Paragraphs>
  <Slides>14</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Aptos</vt:lpstr>
      <vt:lpstr>Aptos Display</vt:lpstr>
      <vt:lpstr>Arial</vt:lpstr>
      <vt:lpstr>Calibri</vt:lpstr>
      <vt:lpstr>Office Theme</vt:lpstr>
      <vt:lpstr>1_Office Theme</vt:lpstr>
      <vt:lpstr>Key Concepts in Chapter 5</vt:lpstr>
      <vt:lpstr>Internet Infrastructure and Architecture</vt:lpstr>
      <vt:lpstr>Internet Service Providers</vt:lpstr>
      <vt:lpstr>DNS and DHCP</vt:lpstr>
      <vt:lpstr>Browser &amp; File Transfer Protocols</vt:lpstr>
      <vt:lpstr>Email Protocols</vt:lpstr>
      <vt:lpstr>Transport Layer Protocols</vt:lpstr>
      <vt:lpstr>TCP Communication Sessions</vt:lpstr>
      <vt:lpstr>ARQ Protocols and Acknowledgements</vt:lpstr>
      <vt:lpstr>IP and IP Addresses</vt:lpstr>
      <vt:lpstr>IPsec</vt:lpstr>
      <vt:lpstr>Routing</vt:lpstr>
      <vt:lpstr>Intranets and Extranets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Enterprise Networks and the Internet</dc:title>
  <dc:creator>Tom Case</dc:creator>
  <cp:lastModifiedBy>Tom Case</cp:lastModifiedBy>
  <cp:revision>7</cp:revision>
  <dcterms:created xsi:type="dcterms:W3CDTF">2024-04-25T17:48:47Z</dcterms:created>
  <dcterms:modified xsi:type="dcterms:W3CDTF">2024-07-09T19:20:52Z</dcterms:modified>
</cp:coreProperties>
</file>