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7" r:id="rId2"/>
    <p:sldId id="258" r:id="rId3"/>
    <p:sldId id="259" r:id="rId4"/>
    <p:sldId id="261" r:id="rId5"/>
    <p:sldId id="264" r:id="rId6"/>
    <p:sldId id="266" r:id="rId7"/>
    <p:sldId id="269" r:id="rId8"/>
    <p:sldId id="270" r:id="rId9"/>
    <p:sldId id="272" r:id="rId10"/>
    <p:sldId id="275" r:id="rId11"/>
    <p:sldId id="276" r:id="rId12"/>
    <p:sldId id="277" r:id="rId13"/>
    <p:sldId id="279" r:id="rId14"/>
    <p:sldId id="280" r:id="rId15"/>
    <p:sldId id="282" r:id="rId16"/>
    <p:sldId id="283"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93" autoAdjust="0"/>
    <p:restoredTop sz="94660"/>
  </p:normalViewPr>
  <p:slideViewPr>
    <p:cSldViewPr snapToGrid="0">
      <p:cViewPr varScale="1">
        <p:scale>
          <a:sx n="89" d="100"/>
          <a:sy n="89" d="100"/>
        </p:scale>
        <p:origin x="52" y="3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E36A37-A5C9-4206-BBAB-2A8F21CB84B5}" type="datetimeFigureOut">
              <a:rPr lang="en-US" smtClean="0"/>
              <a:t>7/9/2024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D6383E-B3E7-4CFF-8DE6-9D5F52649BA6}" type="slidenum">
              <a:rPr lang="en-US" smtClean="0"/>
              <a:t>‹#›</a:t>
            </a:fld>
            <a:endParaRPr lang="en-US"/>
          </a:p>
        </p:txBody>
      </p:sp>
    </p:spTree>
    <p:extLst>
      <p:ext uri="{BB962C8B-B14F-4D97-AF65-F5344CB8AC3E}">
        <p14:creationId xmlns:p14="http://schemas.microsoft.com/office/powerpoint/2010/main" val="133093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D6383E-B3E7-4CFF-8DE6-9D5F52649BA6}" type="slidenum">
              <a:rPr lang="en-US" smtClean="0"/>
              <a:t>7</a:t>
            </a:fld>
            <a:endParaRPr lang="en-US"/>
          </a:p>
        </p:txBody>
      </p:sp>
    </p:spTree>
    <p:extLst>
      <p:ext uri="{BB962C8B-B14F-4D97-AF65-F5344CB8AC3E}">
        <p14:creationId xmlns:p14="http://schemas.microsoft.com/office/powerpoint/2010/main" val="26084937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B4490-F617-4B06-CFC3-ECE6D30CC04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8F8D660-021D-CCAC-4748-A3C0F516E12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F8FB7B5-FB5A-9314-6A82-5E3102C09F62}"/>
              </a:ext>
            </a:extLst>
          </p:cNvPr>
          <p:cNvSpPr>
            <a:spLocks noGrp="1"/>
          </p:cNvSpPr>
          <p:nvPr>
            <p:ph type="dt" sz="half" idx="10"/>
          </p:nvPr>
        </p:nvSpPr>
        <p:spPr/>
        <p:txBody>
          <a:bodyPr/>
          <a:lstStyle/>
          <a:p>
            <a:fld id="{D71A4B47-B125-4A36-BB3A-3C84AB118E9E}" type="datetime1">
              <a:rPr lang="en-US" smtClean="0"/>
              <a:t>7/9/2024</a:t>
            </a:fld>
            <a:endParaRPr lang="en-US"/>
          </a:p>
        </p:txBody>
      </p:sp>
      <p:sp>
        <p:nvSpPr>
          <p:cNvPr id="5" name="Footer Placeholder 4">
            <a:extLst>
              <a:ext uri="{FF2B5EF4-FFF2-40B4-BE49-F238E27FC236}">
                <a16:creationId xmlns:a16="http://schemas.microsoft.com/office/drawing/2014/main" id="{F6C5C558-7102-C239-D81E-78C354F3AA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104767-8763-1AF2-5F07-12C23936C833}"/>
              </a:ext>
            </a:extLst>
          </p:cNvPr>
          <p:cNvSpPr>
            <a:spLocks noGrp="1"/>
          </p:cNvSpPr>
          <p:nvPr>
            <p:ph type="sldNum" sz="quarter" idx="12"/>
          </p:nvPr>
        </p:nvSpPr>
        <p:spPr/>
        <p:txBody>
          <a:bodyPr/>
          <a:lstStyle/>
          <a:p>
            <a:fld id="{73A7CE8A-3524-4106-B21A-525AB360498F}" type="slidenum">
              <a:rPr lang="en-US" smtClean="0"/>
              <a:t>‹#›</a:t>
            </a:fld>
            <a:endParaRPr lang="en-US"/>
          </a:p>
        </p:txBody>
      </p:sp>
    </p:spTree>
    <p:extLst>
      <p:ext uri="{BB962C8B-B14F-4D97-AF65-F5344CB8AC3E}">
        <p14:creationId xmlns:p14="http://schemas.microsoft.com/office/powerpoint/2010/main" val="2769322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D4A0C3-A317-81B1-5B6D-A4264546923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23A2ABB-28C1-861B-940A-CE6F9CB3669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881FF3-0504-D782-5510-0FE6E5A81B5F}"/>
              </a:ext>
            </a:extLst>
          </p:cNvPr>
          <p:cNvSpPr>
            <a:spLocks noGrp="1"/>
          </p:cNvSpPr>
          <p:nvPr>
            <p:ph type="dt" sz="half" idx="10"/>
          </p:nvPr>
        </p:nvSpPr>
        <p:spPr/>
        <p:txBody>
          <a:bodyPr/>
          <a:lstStyle/>
          <a:p>
            <a:fld id="{269F5CFC-3146-4DD8-9D80-615945F619EC}" type="datetime1">
              <a:rPr lang="en-US" smtClean="0"/>
              <a:t>7/9/2024</a:t>
            </a:fld>
            <a:endParaRPr lang="en-US"/>
          </a:p>
        </p:txBody>
      </p:sp>
      <p:sp>
        <p:nvSpPr>
          <p:cNvPr id="5" name="Footer Placeholder 4">
            <a:extLst>
              <a:ext uri="{FF2B5EF4-FFF2-40B4-BE49-F238E27FC236}">
                <a16:creationId xmlns:a16="http://schemas.microsoft.com/office/drawing/2014/main" id="{9D2E32E2-9BFA-48A2-8CF2-CEDB41B1A6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0EDE66-318F-77D1-A91F-05989492B361}"/>
              </a:ext>
            </a:extLst>
          </p:cNvPr>
          <p:cNvSpPr>
            <a:spLocks noGrp="1"/>
          </p:cNvSpPr>
          <p:nvPr>
            <p:ph type="sldNum" sz="quarter" idx="12"/>
          </p:nvPr>
        </p:nvSpPr>
        <p:spPr/>
        <p:txBody>
          <a:bodyPr/>
          <a:lstStyle/>
          <a:p>
            <a:fld id="{73A7CE8A-3524-4106-B21A-525AB360498F}" type="slidenum">
              <a:rPr lang="en-US" smtClean="0"/>
              <a:t>‹#›</a:t>
            </a:fld>
            <a:endParaRPr lang="en-US"/>
          </a:p>
        </p:txBody>
      </p:sp>
    </p:spTree>
    <p:extLst>
      <p:ext uri="{BB962C8B-B14F-4D97-AF65-F5344CB8AC3E}">
        <p14:creationId xmlns:p14="http://schemas.microsoft.com/office/powerpoint/2010/main" val="725658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22AE3E5-D75A-BCDB-1082-18231AACB80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1364DA4-C172-71FB-B4BC-A69A95A20CB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AD51CCC-C656-35D2-895B-6FC01CF8D163}"/>
              </a:ext>
            </a:extLst>
          </p:cNvPr>
          <p:cNvSpPr>
            <a:spLocks noGrp="1"/>
          </p:cNvSpPr>
          <p:nvPr>
            <p:ph type="dt" sz="half" idx="10"/>
          </p:nvPr>
        </p:nvSpPr>
        <p:spPr/>
        <p:txBody>
          <a:bodyPr/>
          <a:lstStyle/>
          <a:p>
            <a:fld id="{15E188A5-7C54-4A8B-9AC0-D0B6C04FB492}" type="datetime1">
              <a:rPr lang="en-US" smtClean="0"/>
              <a:t>7/9/2024</a:t>
            </a:fld>
            <a:endParaRPr lang="en-US"/>
          </a:p>
        </p:txBody>
      </p:sp>
      <p:sp>
        <p:nvSpPr>
          <p:cNvPr id="5" name="Footer Placeholder 4">
            <a:extLst>
              <a:ext uri="{FF2B5EF4-FFF2-40B4-BE49-F238E27FC236}">
                <a16:creationId xmlns:a16="http://schemas.microsoft.com/office/drawing/2014/main" id="{94AD71F2-97B7-FC90-1F68-72F6A3D946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6154D8-D6C7-6673-700D-750F03AE33F7}"/>
              </a:ext>
            </a:extLst>
          </p:cNvPr>
          <p:cNvSpPr>
            <a:spLocks noGrp="1"/>
          </p:cNvSpPr>
          <p:nvPr>
            <p:ph type="sldNum" sz="quarter" idx="12"/>
          </p:nvPr>
        </p:nvSpPr>
        <p:spPr/>
        <p:txBody>
          <a:bodyPr/>
          <a:lstStyle/>
          <a:p>
            <a:fld id="{73A7CE8A-3524-4106-B21A-525AB360498F}" type="slidenum">
              <a:rPr lang="en-US" smtClean="0"/>
              <a:t>‹#›</a:t>
            </a:fld>
            <a:endParaRPr lang="en-US"/>
          </a:p>
        </p:txBody>
      </p:sp>
    </p:spTree>
    <p:extLst>
      <p:ext uri="{BB962C8B-B14F-4D97-AF65-F5344CB8AC3E}">
        <p14:creationId xmlns:p14="http://schemas.microsoft.com/office/powerpoint/2010/main" val="1393558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8AF48-5066-5C44-244F-6527E0CE490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6ED2E3-410A-64ED-23EB-FB39DFB1B4B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C0D7B1-F4B9-0DE7-B43B-0CE91255B76A}"/>
              </a:ext>
            </a:extLst>
          </p:cNvPr>
          <p:cNvSpPr>
            <a:spLocks noGrp="1"/>
          </p:cNvSpPr>
          <p:nvPr>
            <p:ph type="dt" sz="half" idx="10"/>
          </p:nvPr>
        </p:nvSpPr>
        <p:spPr/>
        <p:txBody>
          <a:bodyPr/>
          <a:lstStyle/>
          <a:p>
            <a:fld id="{09EFE89B-E129-4167-9FB9-02CBEEF51CA1}" type="datetime1">
              <a:rPr lang="en-US" smtClean="0"/>
              <a:t>7/9/2024</a:t>
            </a:fld>
            <a:endParaRPr lang="en-US"/>
          </a:p>
        </p:txBody>
      </p:sp>
      <p:sp>
        <p:nvSpPr>
          <p:cNvPr id="5" name="Footer Placeholder 4">
            <a:extLst>
              <a:ext uri="{FF2B5EF4-FFF2-40B4-BE49-F238E27FC236}">
                <a16:creationId xmlns:a16="http://schemas.microsoft.com/office/drawing/2014/main" id="{7D7969AF-0754-F229-6901-16DD747C01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50FDDF-78E0-8CDC-7A97-DEFEFA82E63E}"/>
              </a:ext>
            </a:extLst>
          </p:cNvPr>
          <p:cNvSpPr>
            <a:spLocks noGrp="1"/>
          </p:cNvSpPr>
          <p:nvPr>
            <p:ph type="sldNum" sz="quarter" idx="12"/>
          </p:nvPr>
        </p:nvSpPr>
        <p:spPr/>
        <p:txBody>
          <a:bodyPr/>
          <a:lstStyle/>
          <a:p>
            <a:fld id="{73A7CE8A-3524-4106-B21A-525AB360498F}" type="slidenum">
              <a:rPr lang="en-US" smtClean="0"/>
              <a:t>‹#›</a:t>
            </a:fld>
            <a:endParaRPr lang="en-US"/>
          </a:p>
        </p:txBody>
      </p:sp>
    </p:spTree>
    <p:extLst>
      <p:ext uri="{BB962C8B-B14F-4D97-AF65-F5344CB8AC3E}">
        <p14:creationId xmlns:p14="http://schemas.microsoft.com/office/powerpoint/2010/main" val="28195384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78567-BD79-BD31-699A-AF3885CD6C6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4A7DA06-48C2-9818-61CC-B0E5BCE22E3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5C7395B-2591-D8AD-EC09-41104ED22810}"/>
              </a:ext>
            </a:extLst>
          </p:cNvPr>
          <p:cNvSpPr>
            <a:spLocks noGrp="1"/>
          </p:cNvSpPr>
          <p:nvPr>
            <p:ph type="dt" sz="half" idx="10"/>
          </p:nvPr>
        </p:nvSpPr>
        <p:spPr/>
        <p:txBody>
          <a:bodyPr/>
          <a:lstStyle/>
          <a:p>
            <a:fld id="{C73DA81B-C2D5-453C-A95B-A301487C00A1}" type="datetime1">
              <a:rPr lang="en-US" smtClean="0"/>
              <a:t>7/9/2024</a:t>
            </a:fld>
            <a:endParaRPr lang="en-US"/>
          </a:p>
        </p:txBody>
      </p:sp>
      <p:sp>
        <p:nvSpPr>
          <p:cNvPr id="5" name="Footer Placeholder 4">
            <a:extLst>
              <a:ext uri="{FF2B5EF4-FFF2-40B4-BE49-F238E27FC236}">
                <a16:creationId xmlns:a16="http://schemas.microsoft.com/office/drawing/2014/main" id="{F6EDA5F7-5975-DF14-BAD2-982B2F38204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F9F2A0-BD64-27E7-FBB4-1B7A713250C8}"/>
              </a:ext>
            </a:extLst>
          </p:cNvPr>
          <p:cNvSpPr>
            <a:spLocks noGrp="1"/>
          </p:cNvSpPr>
          <p:nvPr>
            <p:ph type="sldNum" sz="quarter" idx="12"/>
          </p:nvPr>
        </p:nvSpPr>
        <p:spPr/>
        <p:txBody>
          <a:bodyPr/>
          <a:lstStyle/>
          <a:p>
            <a:fld id="{73A7CE8A-3524-4106-B21A-525AB360498F}" type="slidenum">
              <a:rPr lang="en-US" smtClean="0"/>
              <a:t>‹#›</a:t>
            </a:fld>
            <a:endParaRPr lang="en-US"/>
          </a:p>
        </p:txBody>
      </p:sp>
    </p:spTree>
    <p:extLst>
      <p:ext uri="{BB962C8B-B14F-4D97-AF65-F5344CB8AC3E}">
        <p14:creationId xmlns:p14="http://schemas.microsoft.com/office/powerpoint/2010/main" val="7773788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FFCAA-33BA-F4B0-84CD-9AD5DF7254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63CE2E-E951-2531-8E1D-E2E2BB3A3DA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151B76F-BD83-7723-F6C9-C2B0ACEFECC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BA23BDB-3F04-441A-3A38-F8D7834595D1}"/>
              </a:ext>
            </a:extLst>
          </p:cNvPr>
          <p:cNvSpPr>
            <a:spLocks noGrp="1"/>
          </p:cNvSpPr>
          <p:nvPr>
            <p:ph type="dt" sz="half" idx="10"/>
          </p:nvPr>
        </p:nvSpPr>
        <p:spPr/>
        <p:txBody>
          <a:bodyPr/>
          <a:lstStyle/>
          <a:p>
            <a:fld id="{D882190D-E1D9-46A7-B00F-18DDD4CF0E7B}" type="datetime1">
              <a:rPr lang="en-US" smtClean="0"/>
              <a:t>7/9/2024</a:t>
            </a:fld>
            <a:endParaRPr lang="en-US"/>
          </a:p>
        </p:txBody>
      </p:sp>
      <p:sp>
        <p:nvSpPr>
          <p:cNvPr id="6" name="Footer Placeholder 5">
            <a:extLst>
              <a:ext uri="{FF2B5EF4-FFF2-40B4-BE49-F238E27FC236}">
                <a16:creationId xmlns:a16="http://schemas.microsoft.com/office/drawing/2014/main" id="{0260BE25-4132-7DAF-019D-32C106B093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64E472-3F8B-63A8-295F-0536228F8904}"/>
              </a:ext>
            </a:extLst>
          </p:cNvPr>
          <p:cNvSpPr>
            <a:spLocks noGrp="1"/>
          </p:cNvSpPr>
          <p:nvPr>
            <p:ph type="sldNum" sz="quarter" idx="12"/>
          </p:nvPr>
        </p:nvSpPr>
        <p:spPr/>
        <p:txBody>
          <a:bodyPr/>
          <a:lstStyle/>
          <a:p>
            <a:fld id="{73A7CE8A-3524-4106-B21A-525AB360498F}" type="slidenum">
              <a:rPr lang="en-US" smtClean="0"/>
              <a:t>‹#›</a:t>
            </a:fld>
            <a:endParaRPr lang="en-US"/>
          </a:p>
        </p:txBody>
      </p:sp>
    </p:spTree>
    <p:extLst>
      <p:ext uri="{BB962C8B-B14F-4D97-AF65-F5344CB8AC3E}">
        <p14:creationId xmlns:p14="http://schemas.microsoft.com/office/powerpoint/2010/main" val="226965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D5BE4A-E0C3-A271-81A6-34CB035C121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326455B-6837-48F4-A305-3C1D7CD5CAA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1D4E223-F89B-79AA-DD9B-644FF479E2A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FEE1297-D68E-C515-7AB0-459739308C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7A34E5F-3363-18DA-FF4E-35649A45857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3086D44-FD0E-8722-2B18-49E0DF3371CD}"/>
              </a:ext>
            </a:extLst>
          </p:cNvPr>
          <p:cNvSpPr>
            <a:spLocks noGrp="1"/>
          </p:cNvSpPr>
          <p:nvPr>
            <p:ph type="dt" sz="half" idx="10"/>
          </p:nvPr>
        </p:nvSpPr>
        <p:spPr/>
        <p:txBody>
          <a:bodyPr/>
          <a:lstStyle/>
          <a:p>
            <a:fld id="{3FEA9DC9-63FF-46AB-A3E7-3B39C3963A2B}" type="datetime1">
              <a:rPr lang="en-US" smtClean="0"/>
              <a:t>7/9/2024</a:t>
            </a:fld>
            <a:endParaRPr lang="en-US"/>
          </a:p>
        </p:txBody>
      </p:sp>
      <p:sp>
        <p:nvSpPr>
          <p:cNvPr id="8" name="Footer Placeholder 7">
            <a:extLst>
              <a:ext uri="{FF2B5EF4-FFF2-40B4-BE49-F238E27FC236}">
                <a16:creationId xmlns:a16="http://schemas.microsoft.com/office/drawing/2014/main" id="{029BA77C-213D-9181-8E00-A55E577AB47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85FCE2A-09B4-C384-9F27-6E02F52AD65A}"/>
              </a:ext>
            </a:extLst>
          </p:cNvPr>
          <p:cNvSpPr>
            <a:spLocks noGrp="1"/>
          </p:cNvSpPr>
          <p:nvPr>
            <p:ph type="sldNum" sz="quarter" idx="12"/>
          </p:nvPr>
        </p:nvSpPr>
        <p:spPr/>
        <p:txBody>
          <a:bodyPr/>
          <a:lstStyle/>
          <a:p>
            <a:fld id="{73A7CE8A-3524-4106-B21A-525AB360498F}" type="slidenum">
              <a:rPr lang="en-US" smtClean="0"/>
              <a:t>‹#›</a:t>
            </a:fld>
            <a:endParaRPr lang="en-US"/>
          </a:p>
        </p:txBody>
      </p:sp>
    </p:spTree>
    <p:extLst>
      <p:ext uri="{BB962C8B-B14F-4D97-AF65-F5344CB8AC3E}">
        <p14:creationId xmlns:p14="http://schemas.microsoft.com/office/powerpoint/2010/main" val="4161868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430252-EA07-C3B7-6AF8-810828CB0BA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F0EF50-3337-D23D-424B-4E39E0232182}"/>
              </a:ext>
            </a:extLst>
          </p:cNvPr>
          <p:cNvSpPr>
            <a:spLocks noGrp="1"/>
          </p:cNvSpPr>
          <p:nvPr>
            <p:ph type="dt" sz="half" idx="10"/>
          </p:nvPr>
        </p:nvSpPr>
        <p:spPr/>
        <p:txBody>
          <a:bodyPr/>
          <a:lstStyle/>
          <a:p>
            <a:fld id="{221F58F9-1176-4A61-8201-114C00D5C14A}" type="datetime1">
              <a:rPr lang="en-US" smtClean="0"/>
              <a:t>7/9/2024</a:t>
            </a:fld>
            <a:endParaRPr lang="en-US"/>
          </a:p>
        </p:txBody>
      </p:sp>
      <p:sp>
        <p:nvSpPr>
          <p:cNvPr id="4" name="Footer Placeholder 3">
            <a:extLst>
              <a:ext uri="{FF2B5EF4-FFF2-40B4-BE49-F238E27FC236}">
                <a16:creationId xmlns:a16="http://schemas.microsoft.com/office/drawing/2014/main" id="{2935C442-95F3-F09E-E0EE-C8BFBF7D677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B4635F4-4640-0615-39CE-A45BBB28DCEF}"/>
              </a:ext>
            </a:extLst>
          </p:cNvPr>
          <p:cNvSpPr>
            <a:spLocks noGrp="1"/>
          </p:cNvSpPr>
          <p:nvPr>
            <p:ph type="sldNum" sz="quarter" idx="12"/>
          </p:nvPr>
        </p:nvSpPr>
        <p:spPr/>
        <p:txBody>
          <a:bodyPr/>
          <a:lstStyle/>
          <a:p>
            <a:fld id="{73A7CE8A-3524-4106-B21A-525AB360498F}" type="slidenum">
              <a:rPr lang="en-US" smtClean="0"/>
              <a:t>‹#›</a:t>
            </a:fld>
            <a:endParaRPr lang="en-US"/>
          </a:p>
        </p:txBody>
      </p:sp>
    </p:spTree>
    <p:extLst>
      <p:ext uri="{BB962C8B-B14F-4D97-AF65-F5344CB8AC3E}">
        <p14:creationId xmlns:p14="http://schemas.microsoft.com/office/powerpoint/2010/main" val="3364761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23EBD01-A8E5-3969-780C-EF8992EE0D52}"/>
              </a:ext>
            </a:extLst>
          </p:cNvPr>
          <p:cNvSpPr>
            <a:spLocks noGrp="1"/>
          </p:cNvSpPr>
          <p:nvPr>
            <p:ph type="dt" sz="half" idx="10"/>
          </p:nvPr>
        </p:nvSpPr>
        <p:spPr/>
        <p:txBody>
          <a:bodyPr/>
          <a:lstStyle/>
          <a:p>
            <a:fld id="{8EBE2E7C-0B21-4579-A156-1787FD03184A}" type="datetime1">
              <a:rPr lang="en-US" smtClean="0"/>
              <a:t>7/9/2024</a:t>
            </a:fld>
            <a:endParaRPr lang="en-US"/>
          </a:p>
        </p:txBody>
      </p:sp>
      <p:sp>
        <p:nvSpPr>
          <p:cNvPr id="3" name="Footer Placeholder 2">
            <a:extLst>
              <a:ext uri="{FF2B5EF4-FFF2-40B4-BE49-F238E27FC236}">
                <a16:creationId xmlns:a16="http://schemas.microsoft.com/office/drawing/2014/main" id="{83F2506F-A85A-9EEE-C163-C83566AE4AF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BF87F65-F75F-4A38-E91E-A18FE5633E57}"/>
              </a:ext>
            </a:extLst>
          </p:cNvPr>
          <p:cNvSpPr>
            <a:spLocks noGrp="1"/>
          </p:cNvSpPr>
          <p:nvPr>
            <p:ph type="sldNum" sz="quarter" idx="12"/>
          </p:nvPr>
        </p:nvSpPr>
        <p:spPr/>
        <p:txBody>
          <a:bodyPr/>
          <a:lstStyle/>
          <a:p>
            <a:fld id="{73A7CE8A-3524-4106-B21A-525AB360498F}" type="slidenum">
              <a:rPr lang="en-US" smtClean="0"/>
              <a:t>‹#›</a:t>
            </a:fld>
            <a:endParaRPr lang="en-US"/>
          </a:p>
        </p:txBody>
      </p:sp>
    </p:spTree>
    <p:extLst>
      <p:ext uri="{BB962C8B-B14F-4D97-AF65-F5344CB8AC3E}">
        <p14:creationId xmlns:p14="http://schemas.microsoft.com/office/powerpoint/2010/main" val="3664067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00EDE-F44B-ECDF-35C2-35BDFAE8F93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101B3B8-1BCA-F502-7E0A-4049E796F45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1FE6F06-82AA-ADBA-578C-5F684303CA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CF7F210-A07A-E015-362B-CDB0EF6A368D}"/>
              </a:ext>
            </a:extLst>
          </p:cNvPr>
          <p:cNvSpPr>
            <a:spLocks noGrp="1"/>
          </p:cNvSpPr>
          <p:nvPr>
            <p:ph type="dt" sz="half" idx="10"/>
          </p:nvPr>
        </p:nvSpPr>
        <p:spPr/>
        <p:txBody>
          <a:bodyPr/>
          <a:lstStyle/>
          <a:p>
            <a:fld id="{DD97C23B-7B3C-45AB-A409-C321CF7154B0}" type="datetime1">
              <a:rPr lang="en-US" smtClean="0"/>
              <a:t>7/9/2024</a:t>
            </a:fld>
            <a:endParaRPr lang="en-US"/>
          </a:p>
        </p:txBody>
      </p:sp>
      <p:sp>
        <p:nvSpPr>
          <p:cNvPr id="6" name="Footer Placeholder 5">
            <a:extLst>
              <a:ext uri="{FF2B5EF4-FFF2-40B4-BE49-F238E27FC236}">
                <a16:creationId xmlns:a16="http://schemas.microsoft.com/office/drawing/2014/main" id="{D6E2E697-D8EC-73FF-C4D6-39BBB29209D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6A662C2-E0AB-8E40-E65E-07700C0857B6}"/>
              </a:ext>
            </a:extLst>
          </p:cNvPr>
          <p:cNvSpPr>
            <a:spLocks noGrp="1"/>
          </p:cNvSpPr>
          <p:nvPr>
            <p:ph type="sldNum" sz="quarter" idx="12"/>
          </p:nvPr>
        </p:nvSpPr>
        <p:spPr/>
        <p:txBody>
          <a:bodyPr/>
          <a:lstStyle/>
          <a:p>
            <a:fld id="{73A7CE8A-3524-4106-B21A-525AB360498F}" type="slidenum">
              <a:rPr lang="en-US" smtClean="0"/>
              <a:t>‹#›</a:t>
            </a:fld>
            <a:endParaRPr lang="en-US"/>
          </a:p>
        </p:txBody>
      </p:sp>
    </p:spTree>
    <p:extLst>
      <p:ext uri="{BB962C8B-B14F-4D97-AF65-F5344CB8AC3E}">
        <p14:creationId xmlns:p14="http://schemas.microsoft.com/office/powerpoint/2010/main" val="2043112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47C4E9-D6BB-70F9-112A-DAC08B796B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1CF5857-93D4-D7E8-8662-DF69843AEC2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E5A2320-CAC3-8133-5C3C-405038B5C8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91DDE73-AB4D-2E1B-14FA-DD3E39EB3A9E}"/>
              </a:ext>
            </a:extLst>
          </p:cNvPr>
          <p:cNvSpPr>
            <a:spLocks noGrp="1"/>
          </p:cNvSpPr>
          <p:nvPr>
            <p:ph type="dt" sz="half" idx="10"/>
          </p:nvPr>
        </p:nvSpPr>
        <p:spPr/>
        <p:txBody>
          <a:bodyPr/>
          <a:lstStyle/>
          <a:p>
            <a:fld id="{4C37CFF6-49AE-4AB8-8CE8-58C2778AE0A7}" type="datetime1">
              <a:rPr lang="en-US" smtClean="0"/>
              <a:t>7/9/2024</a:t>
            </a:fld>
            <a:endParaRPr lang="en-US"/>
          </a:p>
        </p:txBody>
      </p:sp>
      <p:sp>
        <p:nvSpPr>
          <p:cNvPr id="6" name="Footer Placeholder 5">
            <a:extLst>
              <a:ext uri="{FF2B5EF4-FFF2-40B4-BE49-F238E27FC236}">
                <a16:creationId xmlns:a16="http://schemas.microsoft.com/office/drawing/2014/main" id="{36476805-D120-78BB-4618-B4E6CB1ADB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6CC43F-ED99-7AD7-D3A5-3D2DB55D6ED8}"/>
              </a:ext>
            </a:extLst>
          </p:cNvPr>
          <p:cNvSpPr>
            <a:spLocks noGrp="1"/>
          </p:cNvSpPr>
          <p:nvPr>
            <p:ph type="sldNum" sz="quarter" idx="12"/>
          </p:nvPr>
        </p:nvSpPr>
        <p:spPr/>
        <p:txBody>
          <a:bodyPr/>
          <a:lstStyle/>
          <a:p>
            <a:fld id="{73A7CE8A-3524-4106-B21A-525AB360498F}" type="slidenum">
              <a:rPr lang="en-US" smtClean="0"/>
              <a:t>‹#›</a:t>
            </a:fld>
            <a:endParaRPr lang="en-US"/>
          </a:p>
        </p:txBody>
      </p:sp>
    </p:spTree>
    <p:extLst>
      <p:ext uri="{BB962C8B-B14F-4D97-AF65-F5344CB8AC3E}">
        <p14:creationId xmlns:p14="http://schemas.microsoft.com/office/powerpoint/2010/main" val="23625870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F6EE959-AE7C-7AC2-232B-5352768BFBA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5C96E40-070A-C537-22BB-4BFC448A49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1C0A2B-0922-A54F-AF8B-C1B8A1BE18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CC9C75B-5741-4159-94EF-F8B30B636794}" type="datetime1">
              <a:rPr lang="en-US" smtClean="0"/>
              <a:t>7/9/2024</a:t>
            </a:fld>
            <a:endParaRPr lang="en-US"/>
          </a:p>
        </p:txBody>
      </p:sp>
      <p:sp>
        <p:nvSpPr>
          <p:cNvPr id="5" name="Footer Placeholder 4">
            <a:extLst>
              <a:ext uri="{FF2B5EF4-FFF2-40B4-BE49-F238E27FC236}">
                <a16:creationId xmlns:a16="http://schemas.microsoft.com/office/drawing/2014/main" id="{BC7CF477-4BB2-E065-5AFF-1F495AED57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BC0CFD7-C526-8178-7C34-E1136D31EE5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3A7CE8A-3524-4106-B21A-525AB360498F}" type="slidenum">
              <a:rPr lang="en-US" smtClean="0"/>
              <a:t>‹#›</a:t>
            </a:fld>
            <a:endParaRPr lang="en-US"/>
          </a:p>
        </p:txBody>
      </p:sp>
    </p:spTree>
    <p:extLst>
      <p:ext uri="{BB962C8B-B14F-4D97-AF65-F5344CB8AC3E}">
        <p14:creationId xmlns:p14="http://schemas.microsoft.com/office/powerpoint/2010/main" val="9171084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 Id="rId5" Type="http://schemas.openxmlformats.org/officeDocument/2006/relationships/image" Target="../media/image34.pn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6.xml"/><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3A09D-29DA-B2DC-CEAB-5B8829C6E3B9}"/>
              </a:ext>
            </a:extLst>
          </p:cNvPr>
          <p:cNvSpPr>
            <a:spLocks noGrp="1"/>
          </p:cNvSpPr>
          <p:nvPr>
            <p:ph type="ctrTitle"/>
          </p:nvPr>
        </p:nvSpPr>
        <p:spPr/>
        <p:txBody>
          <a:bodyPr>
            <a:normAutofit/>
          </a:bodyPr>
          <a:lstStyle/>
          <a:p>
            <a:r>
              <a:rPr lang="en-US" dirty="0"/>
              <a:t>Key Concepts in Chapter 6</a:t>
            </a:r>
          </a:p>
        </p:txBody>
      </p:sp>
      <p:sp>
        <p:nvSpPr>
          <p:cNvPr id="3" name="Subtitle 2">
            <a:extLst>
              <a:ext uri="{FF2B5EF4-FFF2-40B4-BE49-F238E27FC236}">
                <a16:creationId xmlns:a16="http://schemas.microsoft.com/office/drawing/2014/main" id="{24B70CAD-364B-C9C3-33A3-D8A2782B7DC2}"/>
              </a:ext>
            </a:extLst>
          </p:cNvPr>
          <p:cNvSpPr>
            <a:spLocks noGrp="1"/>
          </p:cNvSpPr>
          <p:nvPr>
            <p:ph type="subTitle" idx="1"/>
          </p:nvPr>
        </p:nvSpPr>
        <p:spPr/>
        <p:txBody>
          <a:bodyPr/>
          <a:lstStyle/>
          <a:p>
            <a:r>
              <a:rPr lang="en-US" i="1" dirty="0"/>
              <a:t>Enterprise Network Infrastructure and Security </a:t>
            </a:r>
            <a:r>
              <a:rPr lang="en-US" dirty="0"/>
              <a:t>© Prospect Press</a:t>
            </a:r>
            <a:br>
              <a:rPr lang="en-US" dirty="0"/>
            </a:br>
            <a:r>
              <a:rPr lang="en-US" dirty="0"/>
              <a:t>Thomas Case</a:t>
            </a:r>
          </a:p>
        </p:txBody>
      </p:sp>
      <p:sp>
        <p:nvSpPr>
          <p:cNvPr id="7" name="Slide Number Placeholder 6">
            <a:extLst>
              <a:ext uri="{FF2B5EF4-FFF2-40B4-BE49-F238E27FC236}">
                <a16:creationId xmlns:a16="http://schemas.microsoft.com/office/drawing/2014/main" id="{7E31A1D5-E529-F8A7-1A8D-781676DAA9C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4183325-546E-40C0-8158-A2D7D7EAEC36}" type="slidenum">
              <a:rPr kumimoji="0" lang="en-US" sz="1200" b="0" i="0" u="none" strike="noStrike" kern="1200" cap="none" spc="0" normalizeH="0" baseline="0" noProof="0" smtClean="0">
                <a:ln>
                  <a:noFill/>
                </a:ln>
                <a:solidFill>
                  <a:prstClr val="black">
                    <a:tint val="82000"/>
                  </a:prstClr>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tint val="82000"/>
                </a:prstClr>
              </a:solidFill>
              <a:effectLst/>
              <a:uLnTx/>
              <a:uFillTx/>
              <a:latin typeface="Aptos" panose="02110004020202020204"/>
              <a:ea typeface="+mn-ea"/>
              <a:cs typeface="+mn-cs"/>
            </a:endParaRPr>
          </a:p>
        </p:txBody>
      </p:sp>
    </p:spTree>
    <p:extLst>
      <p:ext uri="{BB962C8B-B14F-4D97-AF65-F5344CB8AC3E}">
        <p14:creationId xmlns:p14="http://schemas.microsoft.com/office/powerpoint/2010/main" val="28653346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FAEA499-D4BC-4E9E-3CE2-E3EF5089EDA9}"/>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10</a:t>
            </a:fld>
            <a:endParaRPr lang="en-US"/>
          </a:p>
        </p:txBody>
      </p:sp>
      <p:sp>
        <p:nvSpPr>
          <p:cNvPr id="2" name="Title 1">
            <a:extLst>
              <a:ext uri="{FF2B5EF4-FFF2-40B4-BE49-F238E27FC236}">
                <a16:creationId xmlns:a16="http://schemas.microsoft.com/office/drawing/2014/main" id="{DB6B19F9-4976-1120-6059-CBEAE8366C5A}"/>
              </a:ext>
            </a:extLst>
          </p:cNvPr>
          <p:cNvSpPr>
            <a:spLocks noGrp="1"/>
          </p:cNvSpPr>
          <p:nvPr>
            <p:ph type="title"/>
          </p:nvPr>
        </p:nvSpPr>
        <p:spPr/>
        <p:txBody>
          <a:bodyPr/>
          <a:lstStyle/>
          <a:p>
            <a:r>
              <a:rPr lang="en-US" dirty="0"/>
              <a:t>Fiber Optic Cabling</a:t>
            </a:r>
          </a:p>
        </p:txBody>
      </p:sp>
      <p:sp>
        <p:nvSpPr>
          <p:cNvPr id="4" name="TextBox 3">
            <a:extLst>
              <a:ext uri="{FF2B5EF4-FFF2-40B4-BE49-F238E27FC236}">
                <a16:creationId xmlns:a16="http://schemas.microsoft.com/office/drawing/2014/main" id="{9B185B63-FA39-E4CF-666B-3FD91D9B3A5B}"/>
              </a:ext>
            </a:extLst>
          </p:cNvPr>
          <p:cNvSpPr txBox="1"/>
          <p:nvPr/>
        </p:nvSpPr>
        <p:spPr>
          <a:xfrm>
            <a:off x="206098" y="1284581"/>
            <a:ext cx="6023252" cy="5078313"/>
          </a:xfrm>
          <a:prstGeom prst="rect">
            <a:avLst/>
          </a:prstGeom>
          <a:noFill/>
        </p:spPr>
        <p:txBody>
          <a:bodyPr wrap="square" rtlCol="0">
            <a:spAutoFit/>
          </a:bodyPr>
          <a:lstStyle/>
          <a:p>
            <a:r>
              <a:rPr lang="en-US" dirty="0"/>
              <a:t>Optical fiber is the glass (or plastic) portion of a fiber optic cable; it is the light-carrying core of the cable and is surrounded by cladding to keep the light from escaping as it travels through the core.</a:t>
            </a:r>
          </a:p>
          <a:p>
            <a:endParaRPr lang="en-US" dirty="0"/>
          </a:p>
          <a:p>
            <a:r>
              <a:rPr lang="en-US" dirty="0"/>
              <a:t>Single-mode fiber has a smaller core than multimode; its diameter is one-tenth the diameter of a human hair, and its smaller core limits light dispersion and enables signals to be sent over longer distances than multimode. </a:t>
            </a:r>
          </a:p>
          <a:p>
            <a:endParaRPr lang="en-US" dirty="0"/>
          </a:p>
          <a:p>
            <a:r>
              <a:rPr lang="en-US" dirty="0"/>
              <a:t>As light travels through the core in </a:t>
            </a:r>
            <a:r>
              <a:rPr lang="en-US" i="1" dirty="0"/>
              <a:t>multimode fiber</a:t>
            </a:r>
            <a:r>
              <a:rPr lang="en-US" dirty="0"/>
              <a:t>, it bounces off the cladding  and when multiple light beams are transmitted at the same time, each beam will have a different path, and the different beams will reach the end of the fiber at different times.</a:t>
            </a:r>
          </a:p>
          <a:p>
            <a:endParaRPr lang="en-US" dirty="0"/>
          </a:p>
          <a:p>
            <a:r>
              <a:rPr lang="en-US" dirty="0"/>
              <a:t>SC, LC, and ST connectors are used on both single-mode and multimode fiber optic cable. </a:t>
            </a:r>
          </a:p>
        </p:txBody>
      </p:sp>
      <p:pic>
        <p:nvPicPr>
          <p:cNvPr id="8" name="Picture 7" descr="Figure 6-19 compares single-mode and multimode fiber. Single-mode has a smaller core than multimode and in multimode, signals do not follow a straight path as they pass from sender to receiver.">
            <a:extLst>
              <a:ext uri="{FF2B5EF4-FFF2-40B4-BE49-F238E27FC236}">
                <a16:creationId xmlns:a16="http://schemas.microsoft.com/office/drawing/2014/main" id="{A9624582-EE68-9049-6015-E616B3744A78}"/>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7636669" y="842309"/>
            <a:ext cx="2498778" cy="1991334"/>
          </a:xfrm>
          <a:prstGeom prst="rect">
            <a:avLst/>
          </a:prstGeom>
        </p:spPr>
      </p:pic>
      <p:pic>
        <p:nvPicPr>
          <p:cNvPr id="6" name="Picture 5" descr="This is a reproduction of Table 6-8. It has a row single-mode and a second row for multimode. Each row includes a column for core diameter, cable diameter, light source, and standards or grades.">
            <a:extLst>
              <a:ext uri="{FF2B5EF4-FFF2-40B4-BE49-F238E27FC236}">
                <a16:creationId xmlns:a16="http://schemas.microsoft.com/office/drawing/2014/main" id="{2895B494-EF56-1465-A3AC-16E1059497C9}"/>
              </a:ext>
            </a:extLst>
          </p:cNvPr>
          <p:cNvPicPr>
            <a:picLocks noChangeAspect="1"/>
          </p:cNvPicPr>
          <p:nvPr/>
        </p:nvPicPr>
        <p:blipFill>
          <a:blip r:embed="rId3"/>
          <a:stretch>
            <a:fillRect/>
          </a:stretch>
        </p:blipFill>
        <p:spPr>
          <a:xfrm>
            <a:off x="6205343" y="3057525"/>
            <a:ext cx="5966586" cy="1214438"/>
          </a:xfrm>
          <a:prstGeom prst="rect">
            <a:avLst/>
          </a:prstGeom>
        </p:spPr>
      </p:pic>
      <p:pic>
        <p:nvPicPr>
          <p:cNvPr id="10" name="Picture 9" descr="Table 6-9 compares five grades of multimode fiber OM1 through OM5 on the maximum distances signals can trave at 1 Gbps, 10 Gbps, 40 or 100 Gbps, and 400 Gbps. ">
            <a:extLst>
              <a:ext uri="{FF2B5EF4-FFF2-40B4-BE49-F238E27FC236}">
                <a16:creationId xmlns:a16="http://schemas.microsoft.com/office/drawing/2014/main" id="{8D4CEC95-83CA-5391-4881-8EF00E9028EB}"/>
              </a:ext>
            </a:extLst>
          </p:cNvPr>
          <p:cNvPicPr>
            <a:picLocks noChangeAspect="1"/>
          </p:cNvPicPr>
          <p:nvPr/>
        </p:nvPicPr>
        <p:blipFill>
          <a:blip r:embed="rId4"/>
          <a:stretch>
            <a:fillRect/>
          </a:stretch>
        </p:blipFill>
        <p:spPr>
          <a:xfrm>
            <a:off x="7372350" y="4629585"/>
            <a:ext cx="3237851" cy="1637115"/>
          </a:xfrm>
          <a:prstGeom prst="rect">
            <a:avLst/>
          </a:prstGeom>
        </p:spPr>
      </p:pic>
    </p:spTree>
    <p:extLst>
      <p:ext uri="{BB962C8B-B14F-4D97-AF65-F5344CB8AC3E}">
        <p14:creationId xmlns:p14="http://schemas.microsoft.com/office/powerpoint/2010/main" val="32346858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79E332C-67A2-1F93-4E6C-6767B099CBAA}"/>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11</a:t>
            </a:fld>
            <a:endParaRPr lang="en-US"/>
          </a:p>
        </p:txBody>
      </p:sp>
      <p:sp>
        <p:nvSpPr>
          <p:cNvPr id="2" name="Title 1">
            <a:extLst>
              <a:ext uri="{FF2B5EF4-FFF2-40B4-BE49-F238E27FC236}">
                <a16:creationId xmlns:a16="http://schemas.microsoft.com/office/drawing/2014/main" id="{6E4165D0-E7F1-F8AA-14DC-BDD9221828C2}"/>
              </a:ext>
            </a:extLst>
          </p:cNvPr>
          <p:cNvSpPr>
            <a:spLocks noGrp="1"/>
          </p:cNvSpPr>
          <p:nvPr>
            <p:ph type="title"/>
          </p:nvPr>
        </p:nvSpPr>
        <p:spPr/>
        <p:txBody>
          <a:bodyPr/>
          <a:lstStyle/>
          <a:p>
            <a:r>
              <a:rPr lang="en-US" dirty="0"/>
              <a:t>Ethernet Architecture and Standards</a:t>
            </a:r>
          </a:p>
        </p:txBody>
      </p:sp>
      <p:sp>
        <p:nvSpPr>
          <p:cNvPr id="4" name="TextBox 3">
            <a:extLst>
              <a:ext uri="{FF2B5EF4-FFF2-40B4-BE49-F238E27FC236}">
                <a16:creationId xmlns:a16="http://schemas.microsoft.com/office/drawing/2014/main" id="{96540358-A052-D6FD-C1F6-E3EAF04059DC}"/>
              </a:ext>
            </a:extLst>
          </p:cNvPr>
          <p:cNvSpPr txBox="1"/>
          <p:nvPr/>
        </p:nvSpPr>
        <p:spPr>
          <a:xfrm>
            <a:off x="276161" y="1345863"/>
            <a:ext cx="6124639" cy="5355312"/>
          </a:xfrm>
          <a:prstGeom prst="rect">
            <a:avLst/>
          </a:prstGeom>
          <a:noFill/>
        </p:spPr>
        <p:txBody>
          <a:bodyPr wrap="square" rtlCol="0">
            <a:spAutoFit/>
          </a:bodyPr>
          <a:lstStyle/>
          <a:p>
            <a:r>
              <a:rPr lang="en-US" dirty="0"/>
              <a:t>The primary hardware components of an Ethernet LAN are</a:t>
            </a:r>
          </a:p>
          <a:p>
            <a:r>
              <a:rPr lang="en-US" dirty="0"/>
              <a:t>• Ethernet adapters in client devices, servers, printers, storage equipment, etc.</a:t>
            </a:r>
          </a:p>
          <a:p>
            <a:r>
              <a:rPr lang="en-US" dirty="0"/>
              <a:t>• Ethernet cables (UTP, STP, fiber optic)</a:t>
            </a:r>
          </a:p>
          <a:p>
            <a:r>
              <a:rPr lang="en-US" dirty="0"/>
              <a:t>• Ethernet switches</a:t>
            </a:r>
          </a:p>
          <a:p>
            <a:endParaRPr lang="en-US" dirty="0"/>
          </a:p>
          <a:p>
            <a:r>
              <a:rPr lang="en-US" dirty="0"/>
              <a:t>Because Ethernet LANs continue to evolve, there are multiple IEEE standards for Ethernet LANs.</a:t>
            </a:r>
          </a:p>
          <a:p>
            <a:endParaRPr lang="en-US" dirty="0"/>
          </a:p>
          <a:p>
            <a:r>
              <a:rPr lang="en-US" dirty="0"/>
              <a:t>IEEE 802.3 provides an umbrella for the various Ethernet standards that define specifications for Ethernet networks with different transmission speeds. </a:t>
            </a:r>
          </a:p>
          <a:p>
            <a:endParaRPr lang="en-US" dirty="0"/>
          </a:p>
          <a:p>
            <a:r>
              <a:rPr lang="en-US" dirty="0"/>
              <a:t>Some of the best know standards and their associated names and transmission speeds are identified in Table 6-11. </a:t>
            </a:r>
          </a:p>
          <a:p>
            <a:endParaRPr lang="en-US" dirty="0"/>
          </a:p>
          <a:p>
            <a:r>
              <a:rPr lang="en-US" dirty="0"/>
              <a:t>Table 6-12 identifies various physical specifications for Ethernet and their associated media, media standards, and reach (distance).</a:t>
            </a:r>
          </a:p>
        </p:txBody>
      </p:sp>
      <p:pic>
        <p:nvPicPr>
          <p:cNvPr id="6" name="Picture 5" descr="This is a reproduction of Table 6-11. It includes rows for five IEEE Ethernet standards: 802.3, 802,3u, 802.3z or 802.3ab, 802.3ae, and 802.3.ba. Each row includes a column for known name and speed.">
            <a:extLst>
              <a:ext uri="{FF2B5EF4-FFF2-40B4-BE49-F238E27FC236}">
                <a16:creationId xmlns:a16="http://schemas.microsoft.com/office/drawing/2014/main" id="{2C8772E5-8011-EDD9-A52F-DBC5C3B035E5}"/>
              </a:ext>
            </a:extLst>
          </p:cNvPr>
          <p:cNvPicPr>
            <a:picLocks noChangeAspect="1"/>
          </p:cNvPicPr>
          <p:nvPr/>
        </p:nvPicPr>
        <p:blipFill>
          <a:blip r:embed="rId2"/>
          <a:stretch>
            <a:fillRect/>
          </a:stretch>
        </p:blipFill>
        <p:spPr>
          <a:xfrm>
            <a:off x="6962839" y="1399343"/>
            <a:ext cx="4295775" cy="2114697"/>
          </a:xfrm>
          <a:prstGeom prst="rect">
            <a:avLst/>
          </a:prstGeom>
        </p:spPr>
      </p:pic>
      <p:pic>
        <p:nvPicPr>
          <p:cNvPr id="8" name="Picture 7" descr="This is a reproduction of Table 6-12 that includes rows for 15 different Ethernet physical implementation specifications. Each row includes a column for medium, medium standards, and reach (maximum distance).">
            <a:extLst>
              <a:ext uri="{FF2B5EF4-FFF2-40B4-BE49-F238E27FC236}">
                <a16:creationId xmlns:a16="http://schemas.microsoft.com/office/drawing/2014/main" id="{9DB90EA7-9945-2FFB-CE95-C431FEB7C7B1}"/>
              </a:ext>
            </a:extLst>
          </p:cNvPr>
          <p:cNvPicPr>
            <a:picLocks noChangeAspect="1"/>
          </p:cNvPicPr>
          <p:nvPr/>
        </p:nvPicPr>
        <p:blipFill>
          <a:blip r:embed="rId3"/>
          <a:stretch>
            <a:fillRect/>
          </a:stretch>
        </p:blipFill>
        <p:spPr>
          <a:xfrm>
            <a:off x="6754755" y="3439693"/>
            <a:ext cx="4711942" cy="2991004"/>
          </a:xfrm>
          <a:prstGeom prst="rect">
            <a:avLst/>
          </a:prstGeom>
        </p:spPr>
      </p:pic>
    </p:spTree>
    <p:extLst>
      <p:ext uri="{BB962C8B-B14F-4D97-AF65-F5344CB8AC3E}">
        <p14:creationId xmlns:p14="http://schemas.microsoft.com/office/powerpoint/2010/main" val="31352801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1817C78-EA2B-F817-1A6A-789A64F3553F}"/>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12</a:t>
            </a:fld>
            <a:endParaRPr lang="en-US"/>
          </a:p>
        </p:txBody>
      </p:sp>
      <p:sp>
        <p:nvSpPr>
          <p:cNvPr id="2" name="Title 1">
            <a:extLst>
              <a:ext uri="{FF2B5EF4-FFF2-40B4-BE49-F238E27FC236}">
                <a16:creationId xmlns:a16="http://schemas.microsoft.com/office/drawing/2014/main" id="{96921E3B-9958-415C-712B-08FDEEF95451}"/>
              </a:ext>
            </a:extLst>
          </p:cNvPr>
          <p:cNvSpPr>
            <a:spLocks noGrp="1"/>
          </p:cNvSpPr>
          <p:nvPr>
            <p:ph type="title"/>
          </p:nvPr>
        </p:nvSpPr>
        <p:spPr/>
        <p:txBody>
          <a:bodyPr/>
          <a:lstStyle/>
          <a:p>
            <a:r>
              <a:rPr lang="en-US" dirty="0"/>
              <a:t>4B/5B Line Encoding</a:t>
            </a:r>
          </a:p>
        </p:txBody>
      </p:sp>
      <p:sp>
        <p:nvSpPr>
          <p:cNvPr id="4" name="TextBox 3">
            <a:extLst>
              <a:ext uri="{FF2B5EF4-FFF2-40B4-BE49-F238E27FC236}">
                <a16:creationId xmlns:a16="http://schemas.microsoft.com/office/drawing/2014/main" id="{DB2A3769-AD58-357D-20CE-083C8A6D36C3}"/>
              </a:ext>
            </a:extLst>
          </p:cNvPr>
          <p:cNvSpPr txBox="1"/>
          <p:nvPr/>
        </p:nvSpPr>
        <p:spPr>
          <a:xfrm>
            <a:off x="270025" y="1345863"/>
            <a:ext cx="6345568" cy="4524315"/>
          </a:xfrm>
          <a:prstGeom prst="rect">
            <a:avLst/>
          </a:prstGeom>
          <a:noFill/>
        </p:spPr>
        <p:txBody>
          <a:bodyPr wrap="square" rtlCol="0">
            <a:spAutoFit/>
          </a:bodyPr>
          <a:lstStyle/>
          <a:p>
            <a:r>
              <a:rPr lang="en-US" dirty="0"/>
              <a:t>100Base-T (Fast Ethernet) Ethernet uses 4B/5B encoding with NRZI encoding. </a:t>
            </a:r>
          </a:p>
          <a:p>
            <a:endParaRPr lang="en-US" dirty="0"/>
          </a:p>
          <a:p>
            <a:r>
              <a:rPr lang="en-US" dirty="0"/>
              <a:t>4B/5B is a type of block coding that processes groups (blocks) of bits rather than simply creating a symbol/signal for each individual bit. </a:t>
            </a:r>
          </a:p>
          <a:p>
            <a:endParaRPr lang="en-US" dirty="0"/>
          </a:p>
          <a:p>
            <a:r>
              <a:rPr lang="en-US" dirty="0"/>
              <a:t>In 4B/5B, a fifth bit is added to each group of four bits. There are 2</a:t>
            </a:r>
            <a:r>
              <a:rPr lang="en-US" baseline="30000" dirty="0"/>
              <a:t>4</a:t>
            </a:r>
            <a:r>
              <a:rPr lang="en-US" dirty="0"/>
              <a:t> (16) different four-bit groups, and a fifth bit is added to each group to create its corresponding 4B/5B code. Then NRZI encoding is used to represent 4B/5B codes on the Ethernet cable. Receivers convert the 4B/5B code back to the original four bits.</a:t>
            </a:r>
          </a:p>
          <a:p>
            <a:endParaRPr lang="en-US" dirty="0"/>
          </a:p>
          <a:p>
            <a:r>
              <a:rPr lang="en-US" dirty="0"/>
              <a:t>Similar types of block coding are used in higher speed Ethernet LANs. For example, 8B/10B is used in Gigabit Ethernet LANs.</a:t>
            </a:r>
          </a:p>
        </p:txBody>
      </p:sp>
      <p:pic>
        <p:nvPicPr>
          <p:cNvPr id="6" name="Picture 5" descr="This is a reproduction of Table 6-13. It shows how four bit combinations from original data ranging from 0000 to 1111 are represented as 4B/5B code.">
            <a:extLst>
              <a:ext uri="{FF2B5EF4-FFF2-40B4-BE49-F238E27FC236}">
                <a16:creationId xmlns:a16="http://schemas.microsoft.com/office/drawing/2014/main" id="{30010807-D79B-B6A5-5BA1-560E2E05EE13}"/>
              </a:ext>
            </a:extLst>
          </p:cNvPr>
          <p:cNvPicPr>
            <a:picLocks noChangeAspect="1"/>
          </p:cNvPicPr>
          <p:nvPr/>
        </p:nvPicPr>
        <p:blipFill>
          <a:blip r:embed="rId2"/>
          <a:stretch>
            <a:fillRect/>
          </a:stretch>
        </p:blipFill>
        <p:spPr>
          <a:xfrm>
            <a:off x="7379713" y="996857"/>
            <a:ext cx="3550225" cy="2568056"/>
          </a:xfrm>
          <a:prstGeom prst="rect">
            <a:avLst/>
          </a:prstGeom>
        </p:spPr>
      </p:pic>
      <p:pic>
        <p:nvPicPr>
          <p:cNvPr id="8" name="Picture 7" descr="Figure 6-23 shows that when 4B/5B encoding is used, senders represent 4B/5B codes for original data as NRZI signals on the Ethernet cable. Receivers decode the NRZI signals into their 4B/5B codes and then convert the 4B/5B codes back to the original data.">
            <a:extLst>
              <a:ext uri="{FF2B5EF4-FFF2-40B4-BE49-F238E27FC236}">
                <a16:creationId xmlns:a16="http://schemas.microsoft.com/office/drawing/2014/main" id="{12906841-7871-F366-D745-E131B0BBE7ED}"/>
              </a:ext>
            </a:extLst>
          </p:cNvPr>
          <p:cNvPicPr>
            <a:picLocks noChangeAspect="1"/>
          </p:cNvPicPr>
          <p:nvPr/>
        </p:nvPicPr>
        <p:blipFill>
          <a:blip r:embed="rId3"/>
          <a:stretch>
            <a:fillRect/>
          </a:stretch>
        </p:blipFill>
        <p:spPr>
          <a:xfrm>
            <a:off x="7229475" y="3796774"/>
            <a:ext cx="3757612" cy="2359603"/>
          </a:xfrm>
          <a:prstGeom prst="rect">
            <a:avLst/>
          </a:prstGeom>
        </p:spPr>
      </p:pic>
    </p:spTree>
    <p:extLst>
      <p:ext uri="{BB962C8B-B14F-4D97-AF65-F5344CB8AC3E}">
        <p14:creationId xmlns:p14="http://schemas.microsoft.com/office/powerpoint/2010/main" val="20576591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D2BF0E7-200A-0106-666B-3B4685100473}"/>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13</a:t>
            </a:fld>
            <a:endParaRPr lang="en-US"/>
          </a:p>
        </p:txBody>
      </p:sp>
      <p:sp>
        <p:nvSpPr>
          <p:cNvPr id="2" name="Title 1">
            <a:extLst>
              <a:ext uri="{FF2B5EF4-FFF2-40B4-BE49-F238E27FC236}">
                <a16:creationId xmlns:a16="http://schemas.microsoft.com/office/drawing/2014/main" id="{832C3B30-25E8-FF28-84E8-2EA07073CC29}"/>
              </a:ext>
            </a:extLst>
          </p:cNvPr>
          <p:cNvSpPr>
            <a:spLocks noGrp="1"/>
          </p:cNvSpPr>
          <p:nvPr>
            <p:ph type="title"/>
          </p:nvPr>
        </p:nvSpPr>
        <p:spPr/>
        <p:txBody>
          <a:bodyPr/>
          <a:lstStyle/>
          <a:p>
            <a:r>
              <a:rPr lang="en-US" dirty="0"/>
              <a:t>Power Over Ethernet</a:t>
            </a:r>
          </a:p>
        </p:txBody>
      </p:sp>
      <p:sp>
        <p:nvSpPr>
          <p:cNvPr id="4" name="TextBox 3">
            <a:extLst>
              <a:ext uri="{FF2B5EF4-FFF2-40B4-BE49-F238E27FC236}">
                <a16:creationId xmlns:a16="http://schemas.microsoft.com/office/drawing/2014/main" id="{18616C09-FA3C-A471-E1C2-9279B1B503CB}"/>
              </a:ext>
            </a:extLst>
          </p:cNvPr>
          <p:cNvSpPr txBox="1"/>
          <p:nvPr/>
        </p:nvSpPr>
        <p:spPr>
          <a:xfrm>
            <a:off x="141149" y="1345863"/>
            <a:ext cx="6210556" cy="4524315"/>
          </a:xfrm>
          <a:prstGeom prst="rect">
            <a:avLst/>
          </a:prstGeom>
          <a:noFill/>
        </p:spPr>
        <p:txBody>
          <a:bodyPr wrap="square" rtlCol="0">
            <a:spAutoFit/>
          </a:bodyPr>
          <a:lstStyle/>
          <a:p>
            <a:r>
              <a:rPr lang="en-US" b="1" dirty="0"/>
              <a:t>Power over Ethernet (PoE) </a:t>
            </a:r>
            <a:r>
              <a:rPr lang="en-US" dirty="0"/>
              <a:t>refers to standards and technologies that enable both electric power and data signals to be carried on twisted-pair Ethernet cables; with PoE, network devices do not need a separate power supply or power cord and PoE is widely used to power access points in Wi-Fi LANs, IP security/surveillance cameras, and other devices. </a:t>
            </a:r>
          </a:p>
          <a:p>
            <a:endParaRPr lang="en-US" dirty="0"/>
          </a:p>
          <a:p>
            <a:r>
              <a:rPr lang="en-US" dirty="0"/>
              <a:t>PoE standards address several different power and voltage levels; there are 60W and 100W versions of PoE++. Generally, higher power and voltage levels enable a wider range of devices to be powered. </a:t>
            </a:r>
          </a:p>
          <a:p>
            <a:endParaRPr lang="en-US" dirty="0"/>
          </a:p>
          <a:p>
            <a:r>
              <a:rPr lang="en-US" dirty="0"/>
              <a:t>Today, Ethernet switches that do not support PoE are rare. However, PoE midspans can be added to non-PoE switches to provide power to devices. </a:t>
            </a:r>
          </a:p>
        </p:txBody>
      </p:sp>
      <p:pic>
        <p:nvPicPr>
          <p:cNvPr id="6" name="Picture 5" descr="This is a reproduction of Table 6-15. It compares PoE, PoE+, and PoE++ power over Ethernet standards by standard name, maximum port power, port voltage range, maximum power to device, voltage range to device, supported cables, and number of twisted-pairs used.">
            <a:extLst>
              <a:ext uri="{FF2B5EF4-FFF2-40B4-BE49-F238E27FC236}">
                <a16:creationId xmlns:a16="http://schemas.microsoft.com/office/drawing/2014/main" id="{C3B92429-F04C-5EE0-5686-2E9A8613A683}"/>
              </a:ext>
            </a:extLst>
          </p:cNvPr>
          <p:cNvPicPr>
            <a:picLocks noChangeAspect="1"/>
          </p:cNvPicPr>
          <p:nvPr/>
        </p:nvPicPr>
        <p:blipFill>
          <a:blip r:embed="rId2"/>
          <a:stretch>
            <a:fillRect/>
          </a:stretch>
        </p:blipFill>
        <p:spPr>
          <a:xfrm>
            <a:off x="6900862" y="882087"/>
            <a:ext cx="4543425" cy="2683681"/>
          </a:xfrm>
          <a:prstGeom prst="rect">
            <a:avLst/>
          </a:prstGeom>
        </p:spPr>
      </p:pic>
      <p:pic>
        <p:nvPicPr>
          <p:cNvPr id="8" name="Picture 7" descr="Figure 6-27 illustrates that PoE can be implemented in both PoE switches and in non-PoE switches by adding PoE midspans. It also illustrates that PoE is used to power VoIP phones, Wi-Fi access points, RFID readers, servers, user computers, access security technologies, and security cameras.">
            <a:extLst>
              <a:ext uri="{FF2B5EF4-FFF2-40B4-BE49-F238E27FC236}">
                <a16:creationId xmlns:a16="http://schemas.microsoft.com/office/drawing/2014/main" id="{3C5A502B-CF29-7FC7-A1BD-1843F9B20481}"/>
              </a:ext>
            </a:extLst>
          </p:cNvPr>
          <p:cNvPicPr>
            <a:picLocks noChangeAspect="1"/>
          </p:cNvPicPr>
          <p:nvPr/>
        </p:nvPicPr>
        <p:blipFill>
          <a:blip r:embed="rId3"/>
          <a:stretch>
            <a:fillRect/>
          </a:stretch>
        </p:blipFill>
        <p:spPr>
          <a:xfrm>
            <a:off x="6778501" y="3752004"/>
            <a:ext cx="4788146" cy="2025754"/>
          </a:xfrm>
          <a:prstGeom prst="rect">
            <a:avLst/>
          </a:prstGeom>
        </p:spPr>
      </p:pic>
    </p:spTree>
    <p:extLst>
      <p:ext uri="{BB962C8B-B14F-4D97-AF65-F5344CB8AC3E}">
        <p14:creationId xmlns:p14="http://schemas.microsoft.com/office/powerpoint/2010/main" val="12676692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E90D6D6-2515-DA70-0AC2-432CB65F5C1E}"/>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14</a:t>
            </a:fld>
            <a:endParaRPr lang="en-US"/>
          </a:p>
        </p:txBody>
      </p:sp>
      <p:sp>
        <p:nvSpPr>
          <p:cNvPr id="2" name="Title 1">
            <a:extLst>
              <a:ext uri="{FF2B5EF4-FFF2-40B4-BE49-F238E27FC236}">
                <a16:creationId xmlns:a16="http://schemas.microsoft.com/office/drawing/2014/main" id="{A4093392-9799-C73C-FF0F-BBC53A3D5CC1}"/>
              </a:ext>
            </a:extLst>
          </p:cNvPr>
          <p:cNvSpPr>
            <a:spLocks noGrp="1"/>
          </p:cNvSpPr>
          <p:nvPr>
            <p:ph type="title"/>
          </p:nvPr>
        </p:nvSpPr>
        <p:spPr/>
        <p:txBody>
          <a:bodyPr/>
          <a:lstStyle/>
          <a:p>
            <a:r>
              <a:rPr lang="en-US" dirty="0"/>
              <a:t>Backbone Networks</a:t>
            </a:r>
          </a:p>
        </p:txBody>
      </p:sp>
      <p:sp>
        <p:nvSpPr>
          <p:cNvPr id="4" name="TextBox 3">
            <a:extLst>
              <a:ext uri="{FF2B5EF4-FFF2-40B4-BE49-F238E27FC236}">
                <a16:creationId xmlns:a16="http://schemas.microsoft.com/office/drawing/2014/main" id="{9C9710BF-6006-5794-8D76-12B33FE49E2C}"/>
              </a:ext>
            </a:extLst>
          </p:cNvPr>
          <p:cNvSpPr txBox="1"/>
          <p:nvPr/>
        </p:nvSpPr>
        <p:spPr>
          <a:xfrm>
            <a:off x="171450" y="1478756"/>
            <a:ext cx="5802169" cy="3416320"/>
          </a:xfrm>
          <a:prstGeom prst="rect">
            <a:avLst/>
          </a:prstGeom>
          <a:noFill/>
        </p:spPr>
        <p:txBody>
          <a:bodyPr wrap="square" rtlCol="0">
            <a:spAutoFit/>
          </a:bodyPr>
          <a:lstStyle/>
          <a:p>
            <a:r>
              <a:rPr lang="en-US" dirty="0"/>
              <a:t>In networking, a </a:t>
            </a:r>
            <a:r>
              <a:rPr lang="en-US" b="1" dirty="0"/>
              <a:t>backbone</a:t>
            </a:r>
            <a:r>
              <a:rPr lang="en-US" dirty="0"/>
              <a:t> is network infrastructure that interconnects different networks and provides a pathway for them to exchange data. </a:t>
            </a:r>
          </a:p>
          <a:p>
            <a:endParaRPr lang="en-US" dirty="0"/>
          </a:p>
          <a:p>
            <a:r>
              <a:rPr lang="en-US" dirty="0"/>
              <a:t>A backbone network (BN) can connect different networks in the same building or networks in different buildings in a campus environment; a BN may also connect networks at geographically distributed locations.</a:t>
            </a:r>
          </a:p>
          <a:p>
            <a:endParaRPr lang="en-US" dirty="0"/>
          </a:p>
          <a:p>
            <a:r>
              <a:rPr lang="en-US" dirty="0"/>
              <a:t>Best practices for BNs include having at least two, but not more than three, layers of switches. This conforms to the three-layer hierarchical model.</a:t>
            </a:r>
          </a:p>
        </p:txBody>
      </p:sp>
      <p:pic>
        <p:nvPicPr>
          <p:cNvPr id="6" name="Picture 5" descr="Figure 6-28 shows 6 LAN switches connecting to a building backbone switch on the left side. On the right it shows connections between three building distribution switches that create a campus area network.">
            <a:extLst>
              <a:ext uri="{FF2B5EF4-FFF2-40B4-BE49-F238E27FC236}">
                <a16:creationId xmlns:a16="http://schemas.microsoft.com/office/drawing/2014/main" id="{F230ED39-EA19-F90E-4306-9530C8CAFAD2}"/>
              </a:ext>
            </a:extLst>
          </p:cNvPr>
          <p:cNvPicPr>
            <a:picLocks noChangeAspect="1"/>
          </p:cNvPicPr>
          <p:nvPr/>
        </p:nvPicPr>
        <p:blipFill>
          <a:blip r:embed="rId2"/>
          <a:stretch>
            <a:fillRect/>
          </a:stretch>
        </p:blipFill>
        <p:spPr>
          <a:xfrm>
            <a:off x="7104618" y="307138"/>
            <a:ext cx="3795967" cy="2708940"/>
          </a:xfrm>
          <a:prstGeom prst="rect">
            <a:avLst/>
          </a:prstGeom>
        </p:spPr>
      </p:pic>
      <p:pic>
        <p:nvPicPr>
          <p:cNvPr id="8" name="Picture 7" descr="Figure 6-29 illustrates the three-layer hierarchical model. It shows access layer switches connection to distribution layer switches and distribution layer switches connecting to core layer switches. It also shows redundant links from distribution to core switches and between core switches.">
            <a:extLst>
              <a:ext uri="{FF2B5EF4-FFF2-40B4-BE49-F238E27FC236}">
                <a16:creationId xmlns:a16="http://schemas.microsoft.com/office/drawing/2014/main" id="{4C809526-C925-5E4D-A655-D1493DF36243}"/>
              </a:ext>
            </a:extLst>
          </p:cNvPr>
          <p:cNvPicPr>
            <a:picLocks noChangeAspect="1"/>
          </p:cNvPicPr>
          <p:nvPr/>
        </p:nvPicPr>
        <p:blipFill>
          <a:blip r:embed="rId3"/>
          <a:stretch>
            <a:fillRect/>
          </a:stretch>
        </p:blipFill>
        <p:spPr>
          <a:xfrm>
            <a:off x="1013197" y="4846390"/>
            <a:ext cx="2590967" cy="1920043"/>
          </a:xfrm>
          <a:prstGeom prst="rect">
            <a:avLst/>
          </a:prstGeom>
        </p:spPr>
      </p:pic>
      <p:sp>
        <p:nvSpPr>
          <p:cNvPr id="5" name="TextBox 4">
            <a:extLst>
              <a:ext uri="{FF2B5EF4-FFF2-40B4-BE49-F238E27FC236}">
                <a16:creationId xmlns:a16="http://schemas.microsoft.com/office/drawing/2014/main" id="{D6F29CD0-E259-7EE3-7B56-08E7A8F413E3}"/>
              </a:ext>
            </a:extLst>
          </p:cNvPr>
          <p:cNvSpPr txBox="1"/>
          <p:nvPr/>
        </p:nvSpPr>
        <p:spPr>
          <a:xfrm>
            <a:off x="6096000" y="3132917"/>
            <a:ext cx="6075674" cy="1477328"/>
          </a:xfrm>
          <a:prstGeom prst="rect">
            <a:avLst/>
          </a:prstGeom>
          <a:noFill/>
        </p:spPr>
        <p:txBody>
          <a:bodyPr wrap="square" rtlCol="0">
            <a:spAutoFit/>
          </a:bodyPr>
          <a:lstStyle/>
          <a:p>
            <a:r>
              <a:rPr lang="en-US" dirty="0"/>
              <a:t>There are two major backbone network architectures: routed and switched. A </a:t>
            </a:r>
            <a:r>
              <a:rPr lang="en-US" i="1" dirty="0"/>
              <a:t>routed backbone </a:t>
            </a:r>
            <a:r>
              <a:rPr lang="en-US" dirty="0"/>
              <a:t>uses IP addresses and routers to forward packets; the network’s IP space is divided into subnets. A </a:t>
            </a:r>
            <a:r>
              <a:rPr lang="en-US" i="1" dirty="0"/>
              <a:t>switched backbone </a:t>
            </a:r>
            <a:r>
              <a:rPr lang="en-US" dirty="0"/>
              <a:t>network typically conforms to the three layer-hierarchical model.</a:t>
            </a:r>
          </a:p>
        </p:txBody>
      </p:sp>
      <p:pic>
        <p:nvPicPr>
          <p:cNvPr id="7" name="Picture 6" descr="Figure 6-32 illustrates a routed backbone. Here LAN switches connect to backbone switches. A router connects to each backbone switch and also to a core router which also connects to an Internet border router.">
            <a:extLst>
              <a:ext uri="{FF2B5EF4-FFF2-40B4-BE49-F238E27FC236}">
                <a16:creationId xmlns:a16="http://schemas.microsoft.com/office/drawing/2014/main" id="{FF559BEE-4786-B895-818A-D958EAE058D3}"/>
              </a:ext>
            </a:extLst>
          </p:cNvPr>
          <p:cNvPicPr>
            <a:picLocks noChangeAspect="1"/>
          </p:cNvPicPr>
          <p:nvPr/>
        </p:nvPicPr>
        <p:blipFill>
          <a:blip r:embed="rId4"/>
          <a:stretch>
            <a:fillRect/>
          </a:stretch>
        </p:blipFill>
        <p:spPr>
          <a:xfrm>
            <a:off x="5360325" y="4707799"/>
            <a:ext cx="2590968" cy="2058634"/>
          </a:xfrm>
          <a:prstGeom prst="rect">
            <a:avLst/>
          </a:prstGeom>
        </p:spPr>
      </p:pic>
      <p:pic>
        <p:nvPicPr>
          <p:cNvPr id="9" name="Picture 8" descr="Figure 6-33 illustrates that in a switched backbone an access layer switch connects to a distribution switch which also connect so a core switch that provides access to the Internet.">
            <a:extLst>
              <a:ext uri="{FF2B5EF4-FFF2-40B4-BE49-F238E27FC236}">
                <a16:creationId xmlns:a16="http://schemas.microsoft.com/office/drawing/2014/main" id="{081EDE36-7DB0-C337-2592-BBBB28F886FA}"/>
              </a:ext>
            </a:extLst>
          </p:cNvPr>
          <p:cNvPicPr>
            <a:picLocks noChangeAspect="1"/>
          </p:cNvPicPr>
          <p:nvPr/>
        </p:nvPicPr>
        <p:blipFill>
          <a:blip r:embed="rId5"/>
          <a:stretch>
            <a:fillRect/>
          </a:stretch>
        </p:blipFill>
        <p:spPr>
          <a:xfrm>
            <a:off x="8171062" y="4610245"/>
            <a:ext cx="2859272" cy="2188654"/>
          </a:xfrm>
          <a:prstGeom prst="rect">
            <a:avLst/>
          </a:prstGeom>
        </p:spPr>
      </p:pic>
    </p:spTree>
    <p:extLst>
      <p:ext uri="{BB962C8B-B14F-4D97-AF65-F5344CB8AC3E}">
        <p14:creationId xmlns:p14="http://schemas.microsoft.com/office/powerpoint/2010/main" val="27063690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7C4D6F6-028C-3775-24C8-37F3005741E9}"/>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15</a:t>
            </a:fld>
            <a:endParaRPr lang="en-US"/>
          </a:p>
        </p:txBody>
      </p:sp>
      <p:sp>
        <p:nvSpPr>
          <p:cNvPr id="2" name="Title 1">
            <a:extLst>
              <a:ext uri="{FF2B5EF4-FFF2-40B4-BE49-F238E27FC236}">
                <a16:creationId xmlns:a16="http://schemas.microsoft.com/office/drawing/2014/main" id="{C217B615-D817-1686-200F-34F7C7DE974E}"/>
              </a:ext>
            </a:extLst>
          </p:cNvPr>
          <p:cNvSpPr>
            <a:spLocks noGrp="1"/>
          </p:cNvSpPr>
          <p:nvPr>
            <p:ph type="title"/>
          </p:nvPr>
        </p:nvSpPr>
        <p:spPr/>
        <p:txBody>
          <a:bodyPr>
            <a:normAutofit/>
          </a:bodyPr>
          <a:lstStyle/>
          <a:p>
            <a:r>
              <a:rPr lang="en-US" sz="4000" dirty="0"/>
              <a:t>Network Resilience and Wired Network Security</a:t>
            </a:r>
          </a:p>
        </p:txBody>
      </p:sp>
      <p:sp>
        <p:nvSpPr>
          <p:cNvPr id="4" name="TextBox 3">
            <a:extLst>
              <a:ext uri="{FF2B5EF4-FFF2-40B4-BE49-F238E27FC236}">
                <a16:creationId xmlns:a16="http://schemas.microsoft.com/office/drawing/2014/main" id="{99891A01-2233-2861-3F13-41F2AB701F4E}"/>
              </a:ext>
            </a:extLst>
          </p:cNvPr>
          <p:cNvSpPr txBox="1"/>
          <p:nvPr/>
        </p:nvSpPr>
        <p:spPr>
          <a:xfrm>
            <a:off x="400050" y="1471613"/>
            <a:ext cx="5293519" cy="4801314"/>
          </a:xfrm>
          <a:prstGeom prst="rect">
            <a:avLst/>
          </a:prstGeom>
          <a:noFill/>
        </p:spPr>
        <p:txBody>
          <a:bodyPr wrap="square" rtlCol="0">
            <a:spAutoFit/>
          </a:bodyPr>
          <a:lstStyle/>
          <a:p>
            <a:r>
              <a:rPr lang="en-US" b="1" dirty="0"/>
              <a:t>Network resilience </a:t>
            </a:r>
            <a:r>
              <a:rPr lang="en-US" dirty="0"/>
              <a:t>is the degree to which a network can quickly recover from network disruptions and maintain services when disruptions occur. Circuit redundancy can be used at all layers of the three-layer hierarchical model to improve resilience.</a:t>
            </a:r>
          </a:p>
          <a:p>
            <a:endParaRPr lang="en-US" dirty="0"/>
          </a:p>
          <a:p>
            <a:r>
              <a:rPr lang="en-US" dirty="0"/>
              <a:t>Redundant power supplies, backup generators, and redundant links to internal and external electrical grids contribute to network resilience. So do readily available spare plug-and-play (PnP)networking equipment to replace failed counterparts.</a:t>
            </a:r>
          </a:p>
          <a:p>
            <a:endParaRPr lang="en-US" dirty="0"/>
          </a:p>
          <a:p>
            <a:r>
              <a:rPr lang="en-US" dirty="0"/>
              <a:t>Protecting wired networks begins with controlling access to telecommunication rooms, equipment rooms, data centers, and other spaces that contain critical network infrastructure. </a:t>
            </a:r>
          </a:p>
        </p:txBody>
      </p:sp>
      <p:pic>
        <p:nvPicPr>
          <p:cNvPr id="6" name="Picture 5" descr="Figure 6-34 illustrates redundant cables from access layer switches to distribution layer switches, redundant links from distribution layer to core switches and between core switches. It also shows redundant connections to the Internet.">
            <a:extLst>
              <a:ext uri="{FF2B5EF4-FFF2-40B4-BE49-F238E27FC236}">
                <a16:creationId xmlns:a16="http://schemas.microsoft.com/office/drawing/2014/main" id="{195DC9F0-EBFF-B50B-F808-B69ED948BD33}"/>
              </a:ext>
            </a:extLst>
          </p:cNvPr>
          <p:cNvPicPr>
            <a:picLocks noChangeAspect="1"/>
          </p:cNvPicPr>
          <p:nvPr/>
        </p:nvPicPr>
        <p:blipFill>
          <a:blip r:embed="rId2"/>
          <a:stretch>
            <a:fillRect/>
          </a:stretch>
        </p:blipFill>
        <p:spPr>
          <a:xfrm>
            <a:off x="5893048" y="1328867"/>
            <a:ext cx="2883048" cy="2694651"/>
          </a:xfrm>
          <a:prstGeom prst="rect">
            <a:avLst/>
          </a:prstGeom>
        </p:spPr>
      </p:pic>
      <p:pic>
        <p:nvPicPr>
          <p:cNvPr id="8" name="Picture 7" descr="Figure 6-35a is a photo of a thumb print biometric reader being used to control access to a server room or server cabinet.">
            <a:extLst>
              <a:ext uri="{FF2B5EF4-FFF2-40B4-BE49-F238E27FC236}">
                <a16:creationId xmlns:a16="http://schemas.microsoft.com/office/drawing/2014/main" id="{82E3102C-709F-0EBB-F0F5-758E2501EEF9}"/>
              </a:ext>
            </a:extLst>
          </p:cNvPr>
          <p:cNvPicPr>
            <a:picLocks noChangeAspect="1"/>
          </p:cNvPicPr>
          <p:nvPr/>
        </p:nvPicPr>
        <p:blipFill>
          <a:blip r:embed="rId3"/>
          <a:stretch>
            <a:fillRect/>
          </a:stretch>
        </p:blipFill>
        <p:spPr>
          <a:xfrm>
            <a:off x="5893048" y="4216477"/>
            <a:ext cx="2679478" cy="2166010"/>
          </a:xfrm>
          <a:prstGeom prst="rect">
            <a:avLst/>
          </a:prstGeom>
        </p:spPr>
      </p:pic>
      <p:sp>
        <p:nvSpPr>
          <p:cNvPr id="11" name="TextBox 10">
            <a:extLst>
              <a:ext uri="{FF2B5EF4-FFF2-40B4-BE49-F238E27FC236}">
                <a16:creationId xmlns:a16="http://schemas.microsoft.com/office/drawing/2014/main" id="{60AC4E4E-7EA5-B8B4-770F-409868DE09A3}"/>
              </a:ext>
              <a:ext uri="{C183D7F6-B498-43B3-948B-1728B52AA6E4}">
                <adec:decorative xmlns:adec="http://schemas.microsoft.com/office/drawing/2017/decorative" val="0"/>
              </a:ext>
            </a:extLst>
          </p:cNvPr>
          <p:cNvSpPr txBox="1"/>
          <p:nvPr/>
        </p:nvSpPr>
        <p:spPr>
          <a:xfrm>
            <a:off x="9039769" y="1933030"/>
            <a:ext cx="2443163" cy="1477328"/>
          </a:xfrm>
          <a:prstGeom prst="rect">
            <a:avLst/>
          </a:prstGeom>
          <a:noFill/>
        </p:spPr>
        <p:txBody>
          <a:bodyPr wrap="square" rtlCol="0">
            <a:spAutoFit/>
          </a:bodyPr>
          <a:lstStyle/>
          <a:p>
            <a:r>
              <a:rPr lang="en-US" dirty="0"/>
              <a:t>Network cable conduit and cable trays can keep network cabling out of harm’s way and increase its security.</a:t>
            </a:r>
          </a:p>
        </p:txBody>
      </p:sp>
      <p:pic>
        <p:nvPicPr>
          <p:cNvPr id="10" name="Picture 9" descr="Figure 6-35b illustrates the use of cable trays to organize and raise horizontal or backbone cabling to near ceiling level to keep it out of harms way and away from error sources.">
            <a:extLst>
              <a:ext uri="{FF2B5EF4-FFF2-40B4-BE49-F238E27FC236}">
                <a16:creationId xmlns:a16="http://schemas.microsoft.com/office/drawing/2014/main" id="{F7B6F2E2-E69B-1341-2FC4-79CC3402F74A}"/>
              </a:ext>
            </a:extLst>
          </p:cNvPr>
          <p:cNvPicPr>
            <a:picLocks noChangeAspect="1"/>
          </p:cNvPicPr>
          <p:nvPr/>
        </p:nvPicPr>
        <p:blipFill>
          <a:blip r:embed="rId4"/>
          <a:stretch>
            <a:fillRect/>
          </a:stretch>
        </p:blipFill>
        <p:spPr>
          <a:xfrm>
            <a:off x="8908902" y="4159192"/>
            <a:ext cx="2883048" cy="2209914"/>
          </a:xfrm>
          <a:prstGeom prst="rect">
            <a:avLst/>
          </a:prstGeom>
        </p:spPr>
      </p:pic>
    </p:spTree>
    <p:extLst>
      <p:ext uri="{BB962C8B-B14F-4D97-AF65-F5344CB8AC3E}">
        <p14:creationId xmlns:p14="http://schemas.microsoft.com/office/powerpoint/2010/main" val="34241120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AFBFFA9-7AC9-B343-45F1-A965A3E22BE5}"/>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16</a:t>
            </a:fld>
            <a:endParaRPr lang="en-US"/>
          </a:p>
        </p:txBody>
      </p:sp>
      <p:sp>
        <p:nvSpPr>
          <p:cNvPr id="2" name="Title 1">
            <a:extLst>
              <a:ext uri="{FF2B5EF4-FFF2-40B4-BE49-F238E27FC236}">
                <a16:creationId xmlns:a16="http://schemas.microsoft.com/office/drawing/2014/main" id="{774ADE10-041E-B0A4-DEE3-9C0F5BE5C872}"/>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686496FB-AD01-53D9-6630-6CE188F36DE2}"/>
              </a:ext>
            </a:extLst>
          </p:cNvPr>
          <p:cNvSpPr>
            <a:spLocks noGrp="1"/>
          </p:cNvSpPr>
          <p:nvPr>
            <p:ph idx="1"/>
          </p:nvPr>
        </p:nvSpPr>
        <p:spPr>
          <a:xfrm>
            <a:off x="770694" y="1426726"/>
            <a:ext cx="10515600" cy="4351338"/>
          </a:xfrm>
        </p:spPr>
        <p:txBody>
          <a:bodyPr>
            <a:normAutofit fontScale="25000" lnSpcReduction="20000"/>
          </a:bodyPr>
          <a:lstStyle/>
          <a:p>
            <a:r>
              <a:rPr lang="en-US" sz="6800" dirty="0"/>
              <a:t>Wired LANs and BNs remain common in business facilities and their communications map to TCP/IP’s Data Link and Physical layers.</a:t>
            </a:r>
          </a:p>
          <a:p>
            <a:r>
              <a:rPr lang="en-US" sz="6800" dirty="0"/>
              <a:t>Framing, access control, data link control, and error detection are important Data Link layer communication functions.</a:t>
            </a:r>
          </a:p>
          <a:p>
            <a:r>
              <a:rPr lang="en-US" sz="6800" dirty="0"/>
              <a:t>Data Link layer frames include destination and sender MAC addresses; MAC addresses are hardcoded in adapters and used by Layer 2 switches to forward frames to destinations. </a:t>
            </a:r>
          </a:p>
          <a:p>
            <a:r>
              <a:rPr lang="en-US" sz="6800" dirty="0"/>
              <a:t>Signaling is the most important Physical layer communication function; digital signals and line encoding is used on LAN and BN cables in business facilities.</a:t>
            </a:r>
          </a:p>
          <a:p>
            <a:r>
              <a:rPr lang="en-US" sz="6800" dirty="0"/>
              <a:t>Repeaters are used to recover attenuated and eroded signals on cables and error detection processes are used to address corrupted signals.</a:t>
            </a:r>
          </a:p>
          <a:p>
            <a:r>
              <a:rPr lang="en-US" sz="6800" dirty="0"/>
              <a:t>Structured cabling standards provide guidance for deploying wired LANs and BNs in business facilities.</a:t>
            </a:r>
          </a:p>
          <a:p>
            <a:r>
              <a:rPr lang="en-US" sz="6800" dirty="0"/>
              <a:t>UTP is the most common type of copper cable, but STP is used in noisy environments.</a:t>
            </a:r>
          </a:p>
          <a:p>
            <a:r>
              <a:rPr lang="en-US" sz="6800" dirty="0"/>
              <a:t>Both single-mode and multimode fiber optic cable may be used in business facilities, but multimode is most common.</a:t>
            </a:r>
          </a:p>
          <a:p>
            <a:r>
              <a:rPr lang="en-US" sz="6800" dirty="0"/>
              <a:t>Most wired LANs and BNs in business facilities are Ethernet networks that use 4B/5B-family encoding schemes; PoE is increasingly common.</a:t>
            </a:r>
          </a:p>
          <a:p>
            <a:r>
              <a:rPr lang="en-US" sz="6800" dirty="0"/>
              <a:t>Routed, switched and hybrid BNs are used in enterprise networks.</a:t>
            </a:r>
          </a:p>
          <a:p>
            <a:r>
              <a:rPr lang="en-US" sz="6800" dirty="0"/>
              <a:t>Redundant circuits and components contribute to network resilience; restricting access to wired infrastructure contributes to its security.</a:t>
            </a:r>
          </a:p>
          <a:p>
            <a:endParaRPr lang="en-US" dirty="0"/>
          </a:p>
          <a:p>
            <a:endParaRPr lang="en-US" dirty="0"/>
          </a:p>
        </p:txBody>
      </p:sp>
    </p:spTree>
    <p:extLst>
      <p:ext uri="{BB962C8B-B14F-4D97-AF65-F5344CB8AC3E}">
        <p14:creationId xmlns:p14="http://schemas.microsoft.com/office/powerpoint/2010/main" val="2786524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BF79C-EC71-D12D-4743-688366469002}"/>
              </a:ext>
            </a:extLst>
          </p:cNvPr>
          <p:cNvSpPr>
            <a:spLocks noGrp="1"/>
          </p:cNvSpPr>
          <p:nvPr>
            <p:ph type="title"/>
          </p:nvPr>
        </p:nvSpPr>
        <p:spPr>
          <a:xfrm>
            <a:off x="942528" y="136525"/>
            <a:ext cx="10515600" cy="1325563"/>
          </a:xfrm>
        </p:spPr>
        <p:txBody>
          <a:bodyPr/>
          <a:lstStyle/>
          <a:p>
            <a:r>
              <a:rPr lang="en-US" dirty="0"/>
              <a:t>Wired Infrastructure</a:t>
            </a:r>
          </a:p>
        </p:txBody>
      </p:sp>
      <p:sp>
        <p:nvSpPr>
          <p:cNvPr id="3" name="Slide Number Placeholder 2">
            <a:extLst>
              <a:ext uri="{FF2B5EF4-FFF2-40B4-BE49-F238E27FC236}">
                <a16:creationId xmlns:a16="http://schemas.microsoft.com/office/drawing/2014/main" id="{85C835FB-B3C3-EB57-8B8D-605A0BFB68BD}"/>
              </a:ext>
            </a:extLst>
          </p:cNvPr>
          <p:cNvSpPr>
            <a:spLocks noGrp="1"/>
          </p:cNvSpPr>
          <p:nvPr>
            <p:ph type="sldNum" sz="quarter" idx="12"/>
          </p:nvPr>
        </p:nvSpPr>
        <p:spPr/>
        <p:txBody>
          <a:bodyPr/>
          <a:lstStyle/>
          <a:p>
            <a:fld id="{73A7CE8A-3524-4106-B21A-525AB360498F}" type="slidenum">
              <a:rPr lang="en-US" smtClean="0"/>
              <a:t>2</a:t>
            </a:fld>
            <a:endParaRPr lang="en-US"/>
          </a:p>
        </p:txBody>
      </p:sp>
      <p:sp>
        <p:nvSpPr>
          <p:cNvPr id="4" name="TextBox 3">
            <a:extLst>
              <a:ext uri="{FF2B5EF4-FFF2-40B4-BE49-F238E27FC236}">
                <a16:creationId xmlns:a16="http://schemas.microsoft.com/office/drawing/2014/main" id="{FAB2C2AA-F535-8CE8-C738-47119B21E05A}"/>
              </a:ext>
            </a:extLst>
          </p:cNvPr>
          <p:cNvSpPr txBox="1"/>
          <p:nvPr/>
        </p:nvSpPr>
        <p:spPr>
          <a:xfrm>
            <a:off x="564595" y="1337847"/>
            <a:ext cx="9812923" cy="4801314"/>
          </a:xfrm>
          <a:prstGeom prst="rect">
            <a:avLst/>
          </a:prstGeom>
          <a:noFill/>
        </p:spPr>
        <p:txBody>
          <a:bodyPr wrap="square" rtlCol="0">
            <a:spAutoFit/>
          </a:bodyPr>
          <a:lstStyle/>
          <a:p>
            <a:r>
              <a:rPr lang="en-US" dirty="0"/>
              <a:t>Although wireless networks are on an upswing, wired infrastructure in business facilities persists and Ethernet continues to evolve to accommodate higher transmission rates required for time-sensitive and bandwidth-intensive applications.</a:t>
            </a:r>
          </a:p>
          <a:p>
            <a:endParaRPr lang="en-US" dirty="0"/>
          </a:p>
          <a:p>
            <a:r>
              <a:rPr lang="en-US" dirty="0"/>
              <a:t>Cabling that supports wired infrastructure in business facilities is usually owned and maintained by the business; it typically supports high transmission speeds and has no recurring costs other than the electricity that powers it.</a:t>
            </a:r>
          </a:p>
          <a:p>
            <a:endParaRPr lang="en-US" dirty="0"/>
          </a:p>
          <a:p>
            <a:r>
              <a:rPr lang="en-US" dirty="0"/>
              <a:t>Structured cabling standards guide the deployment of wired infrastructure in business facilities.</a:t>
            </a:r>
          </a:p>
          <a:p>
            <a:endParaRPr lang="en-US" dirty="0"/>
          </a:p>
          <a:p>
            <a:r>
              <a:rPr lang="en-US" dirty="0"/>
              <a:t>Digital signals are used on almost all wired networks in business facilities and data transmission speeds are usually higher on networks in business facilities than on cabling used to connect locations in business WANs. </a:t>
            </a:r>
          </a:p>
          <a:p>
            <a:endParaRPr lang="en-US" dirty="0"/>
          </a:p>
          <a:p>
            <a:r>
              <a:rPr lang="en-US" dirty="0"/>
              <a:t>To understand the wired LANs that directly support employees and the backbone networks (BNs) that distribute network traffic between and LANs in business facilities, it is necessary to focus on communication functions performed at the Data Link and Physical layers of the TCP/IP model. </a:t>
            </a:r>
          </a:p>
        </p:txBody>
      </p:sp>
    </p:spTree>
    <p:extLst>
      <p:ext uri="{BB962C8B-B14F-4D97-AF65-F5344CB8AC3E}">
        <p14:creationId xmlns:p14="http://schemas.microsoft.com/office/powerpoint/2010/main" val="3671887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6D4AC81-02D6-BD8F-C289-11F3F828F69A}"/>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3</a:t>
            </a:fld>
            <a:endParaRPr lang="en-US"/>
          </a:p>
        </p:txBody>
      </p:sp>
      <p:sp>
        <p:nvSpPr>
          <p:cNvPr id="2" name="Title 1">
            <a:extLst>
              <a:ext uri="{FF2B5EF4-FFF2-40B4-BE49-F238E27FC236}">
                <a16:creationId xmlns:a16="http://schemas.microsoft.com/office/drawing/2014/main" id="{1EC0B556-E044-85AF-263E-66AE415716F1}"/>
              </a:ext>
            </a:extLst>
          </p:cNvPr>
          <p:cNvSpPr>
            <a:spLocks noGrp="1"/>
          </p:cNvSpPr>
          <p:nvPr>
            <p:ph type="title"/>
          </p:nvPr>
        </p:nvSpPr>
        <p:spPr/>
        <p:txBody>
          <a:bodyPr/>
          <a:lstStyle/>
          <a:p>
            <a:r>
              <a:rPr lang="en-US" dirty="0"/>
              <a:t>Data Link Layer Functions</a:t>
            </a:r>
          </a:p>
        </p:txBody>
      </p:sp>
      <p:sp>
        <p:nvSpPr>
          <p:cNvPr id="4" name="TextBox 3">
            <a:extLst>
              <a:ext uri="{FF2B5EF4-FFF2-40B4-BE49-F238E27FC236}">
                <a16:creationId xmlns:a16="http://schemas.microsoft.com/office/drawing/2014/main" id="{C2D27A08-DADA-CDCD-ABA3-D98D1E16AC87}"/>
              </a:ext>
            </a:extLst>
          </p:cNvPr>
          <p:cNvSpPr txBox="1"/>
          <p:nvPr/>
        </p:nvSpPr>
        <p:spPr>
          <a:xfrm>
            <a:off x="196382" y="1235900"/>
            <a:ext cx="12140874" cy="2308324"/>
          </a:xfrm>
          <a:prstGeom prst="rect">
            <a:avLst/>
          </a:prstGeom>
          <a:noFill/>
        </p:spPr>
        <p:txBody>
          <a:bodyPr wrap="square" rtlCol="0">
            <a:spAutoFit/>
          </a:bodyPr>
          <a:lstStyle/>
          <a:p>
            <a:r>
              <a:rPr lang="en-US" dirty="0"/>
              <a:t>The efficiency and reliability of data transfers in the local network stem from several Data Link layer processes identified in Figure 6-1. </a:t>
            </a:r>
          </a:p>
          <a:p>
            <a:endParaRPr lang="en-US" dirty="0"/>
          </a:p>
          <a:p>
            <a:r>
              <a:rPr lang="en-US" dirty="0"/>
              <a:t>Physical (MAC) addresses are used to forward frames between devices in local networks; these are hardwired in network adapters and uniquely identify devices. </a:t>
            </a:r>
          </a:p>
          <a:p>
            <a:endParaRPr lang="en-US" dirty="0"/>
          </a:p>
          <a:p>
            <a:r>
              <a:rPr lang="en-US" dirty="0"/>
              <a:t>Adapters implement the Data Link layer processes identified in Figure 6-1 and described in Table 6-1. Collectively, these processes add efficiency and reliability to data transfers in local networks. </a:t>
            </a:r>
          </a:p>
        </p:txBody>
      </p:sp>
      <p:pic>
        <p:nvPicPr>
          <p:cNvPr id="6" name="Picture 5" descr="Figure 6-1 shows that framing, physical addressing, error control, flow control, and access control are important Data Link layer communication functions.">
            <a:extLst>
              <a:ext uri="{FF2B5EF4-FFF2-40B4-BE49-F238E27FC236}">
                <a16:creationId xmlns:a16="http://schemas.microsoft.com/office/drawing/2014/main" id="{60D06839-CA86-58B4-BF45-184034421DCC}"/>
              </a:ext>
            </a:extLst>
          </p:cNvPr>
          <p:cNvPicPr>
            <a:picLocks noChangeAspect="1"/>
          </p:cNvPicPr>
          <p:nvPr/>
        </p:nvPicPr>
        <p:blipFill>
          <a:blip r:embed="rId2"/>
          <a:stretch>
            <a:fillRect/>
          </a:stretch>
        </p:blipFill>
        <p:spPr>
          <a:xfrm>
            <a:off x="286260" y="3589548"/>
            <a:ext cx="1943619" cy="1634226"/>
          </a:xfrm>
          <a:prstGeom prst="rect">
            <a:avLst/>
          </a:prstGeom>
        </p:spPr>
      </p:pic>
      <p:pic>
        <p:nvPicPr>
          <p:cNvPr id="8" name="Picture 7" descr="This is a reproduction of Table 6-1 that includes rows for framing, access control, flow control and access control. Each row includes a brief high-level description of the Data Link layer process.">
            <a:extLst>
              <a:ext uri="{FF2B5EF4-FFF2-40B4-BE49-F238E27FC236}">
                <a16:creationId xmlns:a16="http://schemas.microsoft.com/office/drawing/2014/main" id="{C524B3E8-4FAA-90C7-50B8-04A637486782}"/>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139232" y="5223774"/>
            <a:ext cx="6227911" cy="1634226"/>
          </a:xfrm>
          <a:prstGeom prst="rect">
            <a:avLst/>
          </a:prstGeom>
        </p:spPr>
      </p:pic>
      <p:sp>
        <p:nvSpPr>
          <p:cNvPr id="10" name="TextBox 9">
            <a:extLst>
              <a:ext uri="{FF2B5EF4-FFF2-40B4-BE49-F238E27FC236}">
                <a16:creationId xmlns:a16="http://schemas.microsoft.com/office/drawing/2014/main" id="{794441BE-728D-905B-60A6-246388AB6D98}"/>
              </a:ext>
              <a:ext uri="{C183D7F6-B498-43B3-948B-1728B52AA6E4}">
                <adec:decorative xmlns:adec="http://schemas.microsoft.com/office/drawing/2017/decorative" val="0"/>
              </a:ext>
            </a:extLst>
          </p:cNvPr>
          <p:cNvSpPr txBox="1"/>
          <p:nvPr/>
        </p:nvSpPr>
        <p:spPr>
          <a:xfrm>
            <a:off x="2443162" y="3544224"/>
            <a:ext cx="5550694" cy="1754326"/>
          </a:xfrm>
          <a:prstGeom prst="rect">
            <a:avLst/>
          </a:prstGeom>
          <a:noFill/>
        </p:spPr>
        <p:txBody>
          <a:bodyPr wrap="square" rtlCol="0">
            <a:spAutoFit/>
          </a:bodyPr>
          <a:lstStyle/>
          <a:p>
            <a:r>
              <a:rPr lang="en-US" dirty="0"/>
              <a:t>The Data Link layer has two sublayers that work in concert to perform the layer’s communication functions: LLC and MAC. The logical link control (LLC) sublayer manages framing, error detection, and flow control. The media access control (MAC) sublayer manages access control.</a:t>
            </a:r>
          </a:p>
        </p:txBody>
      </p:sp>
      <p:pic>
        <p:nvPicPr>
          <p:cNvPr id="11" name="Picture 10" descr="Figure 6-2 illustrates that a LLC header is added at the LLC sublayer of the Data Link layer and that a MAC header and trailer are added at the MAC sublayer before the frame is passed to the Physical layer and transmitted.">
            <a:extLst>
              <a:ext uri="{FF2B5EF4-FFF2-40B4-BE49-F238E27FC236}">
                <a16:creationId xmlns:a16="http://schemas.microsoft.com/office/drawing/2014/main" id="{F7EAD675-5706-F95B-42E0-C3E4ED3AFBC9}"/>
              </a:ext>
            </a:extLst>
          </p:cNvPr>
          <p:cNvPicPr>
            <a:picLocks noChangeAspect="1"/>
          </p:cNvPicPr>
          <p:nvPr/>
        </p:nvPicPr>
        <p:blipFill>
          <a:blip r:embed="rId4"/>
          <a:stretch>
            <a:fillRect/>
          </a:stretch>
        </p:blipFill>
        <p:spPr>
          <a:xfrm>
            <a:off x="7972465" y="3313776"/>
            <a:ext cx="4019470" cy="1754326"/>
          </a:xfrm>
          <a:prstGeom prst="rect">
            <a:avLst/>
          </a:prstGeom>
        </p:spPr>
      </p:pic>
      <p:sp>
        <p:nvSpPr>
          <p:cNvPr id="12" name="TextBox 11">
            <a:extLst>
              <a:ext uri="{FF2B5EF4-FFF2-40B4-BE49-F238E27FC236}">
                <a16:creationId xmlns:a16="http://schemas.microsoft.com/office/drawing/2014/main" id="{AB6F1F12-B808-F50A-849B-9BCA815A3942}"/>
              </a:ext>
            </a:extLst>
          </p:cNvPr>
          <p:cNvSpPr txBox="1"/>
          <p:nvPr/>
        </p:nvSpPr>
        <p:spPr>
          <a:xfrm>
            <a:off x="6971386" y="5369357"/>
            <a:ext cx="4952390" cy="923330"/>
          </a:xfrm>
          <a:prstGeom prst="rect">
            <a:avLst/>
          </a:prstGeom>
          <a:noFill/>
        </p:spPr>
        <p:txBody>
          <a:bodyPr wrap="square" rtlCol="0">
            <a:spAutoFit/>
          </a:bodyPr>
          <a:lstStyle/>
          <a:p>
            <a:r>
              <a:rPr lang="en-US" dirty="0"/>
              <a:t>MAC headers contain source and destination MAC addresses and control fields. The MAC trailer is used for error checking.</a:t>
            </a:r>
          </a:p>
        </p:txBody>
      </p:sp>
    </p:spTree>
    <p:extLst>
      <p:ext uri="{BB962C8B-B14F-4D97-AF65-F5344CB8AC3E}">
        <p14:creationId xmlns:p14="http://schemas.microsoft.com/office/powerpoint/2010/main" val="5014651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137F28A-4313-6E5A-AEF8-A6E33E7996E3}"/>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4</a:t>
            </a:fld>
            <a:endParaRPr lang="en-US"/>
          </a:p>
        </p:txBody>
      </p:sp>
      <p:sp>
        <p:nvSpPr>
          <p:cNvPr id="2" name="Title 1">
            <a:extLst>
              <a:ext uri="{FF2B5EF4-FFF2-40B4-BE49-F238E27FC236}">
                <a16:creationId xmlns:a16="http://schemas.microsoft.com/office/drawing/2014/main" id="{24E19BCE-9EB2-F68A-B174-1BD2C49E519F}"/>
              </a:ext>
              <a:ext uri="{C183D7F6-B498-43B3-948B-1728B52AA6E4}">
                <adec:decorative xmlns:adec="http://schemas.microsoft.com/office/drawing/2017/decorative" val="0"/>
              </a:ext>
            </a:extLst>
          </p:cNvPr>
          <p:cNvSpPr>
            <a:spLocks noGrp="1"/>
          </p:cNvSpPr>
          <p:nvPr>
            <p:ph type="title"/>
          </p:nvPr>
        </p:nvSpPr>
        <p:spPr/>
        <p:txBody>
          <a:bodyPr/>
          <a:lstStyle/>
          <a:p>
            <a:r>
              <a:rPr lang="en-US" dirty="0"/>
              <a:t>Access Controls</a:t>
            </a:r>
          </a:p>
        </p:txBody>
      </p:sp>
      <p:sp>
        <p:nvSpPr>
          <p:cNvPr id="4" name="TextBox 3">
            <a:extLst>
              <a:ext uri="{FF2B5EF4-FFF2-40B4-BE49-F238E27FC236}">
                <a16:creationId xmlns:a16="http://schemas.microsoft.com/office/drawing/2014/main" id="{5BD53BB4-7DAB-FB5E-C44A-01019B02CAFC}"/>
              </a:ext>
              <a:ext uri="{C183D7F6-B498-43B3-948B-1728B52AA6E4}">
                <adec:decorative xmlns:adec="http://schemas.microsoft.com/office/drawing/2017/decorative" val="0"/>
              </a:ext>
            </a:extLst>
          </p:cNvPr>
          <p:cNvSpPr txBox="1"/>
          <p:nvPr/>
        </p:nvSpPr>
        <p:spPr>
          <a:xfrm>
            <a:off x="190499" y="1445211"/>
            <a:ext cx="7367589" cy="3416320"/>
          </a:xfrm>
          <a:prstGeom prst="rect">
            <a:avLst/>
          </a:prstGeom>
          <a:noFill/>
        </p:spPr>
        <p:txBody>
          <a:bodyPr wrap="square" rtlCol="0">
            <a:spAutoFit/>
          </a:bodyPr>
          <a:lstStyle/>
          <a:p>
            <a:r>
              <a:rPr lang="en-US" b="1" dirty="0"/>
              <a:t>Media access control </a:t>
            </a:r>
            <a:r>
              <a:rPr lang="en-US" dirty="0"/>
              <a:t>is the method used to allocate access to the communication medium and prevent data collisions. There are two parts to media access control: data link control and multiple access control using media access protocols. </a:t>
            </a:r>
          </a:p>
          <a:p>
            <a:endParaRPr lang="en-US" b="1" dirty="0"/>
          </a:p>
          <a:p>
            <a:r>
              <a:rPr lang="en-US" b="1" dirty="0"/>
              <a:t>Data link control </a:t>
            </a:r>
            <a:r>
              <a:rPr lang="en-US" dirty="0"/>
              <a:t>is responsible for reliable transmission over the communication link and involves framing, flow control, and error control; when devices have a dedicated link between them, like they do in a switched Ethernet network, data link control is typically sufficient for reliable data transmission. In the absence of a dedicated link, multiple access control is required to prevent devices from simultaneously trying to seize control of the shared communication channel and transmit.</a:t>
            </a:r>
          </a:p>
        </p:txBody>
      </p:sp>
      <p:pic>
        <p:nvPicPr>
          <p:cNvPr id="6" name="Picture 5" descr="Figure 6-4 illustrates a simple switched Ethernet network that includes a server, a switch, and three user computers. The server and each user computer has a cable that connects it to the switch.">
            <a:extLst>
              <a:ext uri="{FF2B5EF4-FFF2-40B4-BE49-F238E27FC236}">
                <a16:creationId xmlns:a16="http://schemas.microsoft.com/office/drawing/2014/main" id="{B8A138E9-15C1-7693-E407-F39CD2DA733E}"/>
              </a:ext>
            </a:extLst>
          </p:cNvPr>
          <p:cNvPicPr>
            <a:picLocks noChangeAspect="1"/>
          </p:cNvPicPr>
          <p:nvPr/>
        </p:nvPicPr>
        <p:blipFill>
          <a:blip r:embed="rId2"/>
          <a:stretch>
            <a:fillRect/>
          </a:stretch>
        </p:blipFill>
        <p:spPr>
          <a:xfrm>
            <a:off x="7860107" y="330200"/>
            <a:ext cx="3871913" cy="2522142"/>
          </a:xfrm>
          <a:prstGeom prst="rect">
            <a:avLst/>
          </a:prstGeom>
        </p:spPr>
      </p:pic>
      <p:pic>
        <p:nvPicPr>
          <p:cNvPr id="7" name="Picture 6" descr="Figure 6-3 illustrates older shared media Ethernet networks. In a share media bus network, each computer attaches to the same cable which serves as the shared transmission medium. The other illustrates a shared media hu-based network in which each computer connects to a hub that contains a bus.">
            <a:extLst>
              <a:ext uri="{FF2B5EF4-FFF2-40B4-BE49-F238E27FC236}">
                <a16:creationId xmlns:a16="http://schemas.microsoft.com/office/drawing/2014/main" id="{4D013743-E777-EE14-A4D2-029892977885}"/>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7400129" y="2921985"/>
            <a:ext cx="4791871" cy="1396105"/>
          </a:xfrm>
          <a:prstGeom prst="rect">
            <a:avLst/>
          </a:prstGeom>
        </p:spPr>
      </p:pic>
      <p:sp>
        <p:nvSpPr>
          <p:cNvPr id="5" name="TextBox 4">
            <a:extLst>
              <a:ext uri="{FF2B5EF4-FFF2-40B4-BE49-F238E27FC236}">
                <a16:creationId xmlns:a16="http://schemas.microsoft.com/office/drawing/2014/main" id="{8AB50B87-174B-9F9A-7CB8-43AC43D73B54}"/>
              </a:ext>
            </a:extLst>
          </p:cNvPr>
          <p:cNvSpPr txBox="1"/>
          <p:nvPr/>
        </p:nvSpPr>
        <p:spPr>
          <a:xfrm>
            <a:off x="135731" y="5007769"/>
            <a:ext cx="6922294" cy="17543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ptos" panose="02110004020202020204"/>
                <a:ea typeface="+mn-ea"/>
                <a:cs typeface="+mn-cs"/>
              </a:rPr>
              <a:t>Multiple access control protocols </a:t>
            </a:r>
            <a:r>
              <a:rPr kumimoji="0" lang="en-US" sz="1800" b="0" i="0" u="none" strike="noStrike" kern="1200" cap="none" spc="0" normalizeH="0" baseline="0" noProof="0" dirty="0">
                <a:ln>
                  <a:noFill/>
                </a:ln>
                <a:solidFill>
                  <a:prstClr val="black"/>
                </a:solidFill>
                <a:effectLst/>
                <a:uLnTx/>
                <a:uFillTx/>
                <a:latin typeface="Aptos" panose="02110004020202020204"/>
                <a:ea typeface="+mn-ea"/>
                <a:cs typeface="+mn-cs"/>
              </a:rPr>
              <a:t>are used at the MAC sublayer to enable connected devices to access and use a shared communication channel; CSMA/CD and CSMA/CA are examples. These are important in shared media wired networks and in Wi-Fi and other wireless networks; CSMA/CD is toggled off in switched Ethernet networks. </a:t>
            </a:r>
          </a:p>
        </p:txBody>
      </p:sp>
      <p:pic>
        <p:nvPicPr>
          <p:cNvPr id="8" name="Picture 7" descr="Table 6-2 identifies three types of multiple access protocols: random-access controlled-access, and channelization. Each row includes a column that describes that type of protocol.">
            <a:extLst>
              <a:ext uri="{FF2B5EF4-FFF2-40B4-BE49-F238E27FC236}">
                <a16:creationId xmlns:a16="http://schemas.microsoft.com/office/drawing/2014/main" id="{3F00A89F-F841-85BB-2083-B2D636A34D5C}"/>
              </a:ext>
            </a:extLst>
          </p:cNvPr>
          <p:cNvPicPr>
            <a:picLocks noChangeAspect="1"/>
          </p:cNvPicPr>
          <p:nvPr/>
        </p:nvPicPr>
        <p:blipFill>
          <a:blip r:embed="rId4"/>
          <a:stretch>
            <a:fillRect/>
          </a:stretch>
        </p:blipFill>
        <p:spPr>
          <a:xfrm>
            <a:off x="7109734" y="4655757"/>
            <a:ext cx="4891767" cy="1700593"/>
          </a:xfrm>
          <a:prstGeom prst="rect">
            <a:avLst/>
          </a:prstGeom>
        </p:spPr>
      </p:pic>
    </p:spTree>
    <p:extLst>
      <p:ext uri="{BB962C8B-B14F-4D97-AF65-F5344CB8AC3E}">
        <p14:creationId xmlns:p14="http://schemas.microsoft.com/office/powerpoint/2010/main" val="35349918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21F634E-E2FC-1BAB-339B-4C3FC645C5E6}"/>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5</a:t>
            </a:fld>
            <a:endParaRPr lang="en-US"/>
          </a:p>
        </p:txBody>
      </p:sp>
      <p:sp>
        <p:nvSpPr>
          <p:cNvPr id="2" name="Title 1">
            <a:extLst>
              <a:ext uri="{FF2B5EF4-FFF2-40B4-BE49-F238E27FC236}">
                <a16:creationId xmlns:a16="http://schemas.microsoft.com/office/drawing/2014/main" id="{C11B53C2-109E-2709-ABE0-FF784253E694}"/>
              </a:ext>
            </a:extLst>
          </p:cNvPr>
          <p:cNvSpPr>
            <a:spLocks noGrp="1"/>
          </p:cNvSpPr>
          <p:nvPr>
            <p:ph type="title"/>
          </p:nvPr>
        </p:nvSpPr>
        <p:spPr/>
        <p:txBody>
          <a:bodyPr/>
          <a:lstStyle/>
          <a:p>
            <a:r>
              <a:rPr lang="en-US" dirty="0"/>
              <a:t>Error Detection</a:t>
            </a:r>
          </a:p>
        </p:txBody>
      </p:sp>
      <p:sp>
        <p:nvSpPr>
          <p:cNvPr id="4" name="TextBox 3">
            <a:extLst>
              <a:ext uri="{FF2B5EF4-FFF2-40B4-BE49-F238E27FC236}">
                <a16:creationId xmlns:a16="http://schemas.microsoft.com/office/drawing/2014/main" id="{29865DFA-87C1-B295-1FC8-687F7CDB70CE}"/>
              </a:ext>
            </a:extLst>
          </p:cNvPr>
          <p:cNvSpPr txBox="1"/>
          <p:nvPr/>
        </p:nvSpPr>
        <p:spPr>
          <a:xfrm>
            <a:off x="107158" y="1225689"/>
            <a:ext cx="7258048" cy="5355312"/>
          </a:xfrm>
          <a:prstGeom prst="rect">
            <a:avLst/>
          </a:prstGeom>
          <a:noFill/>
        </p:spPr>
        <p:txBody>
          <a:bodyPr wrap="square" rtlCol="0">
            <a:spAutoFit/>
          </a:bodyPr>
          <a:lstStyle/>
          <a:p>
            <a:r>
              <a:rPr lang="en-US" dirty="0"/>
              <a:t>Prior to the Internet, both error detection and correction functions were usually performed at the Data Link layer. Error detection processes identified frames containing data transmission errors, and error correction processes used ARQ protocols described in Chapter 5.</a:t>
            </a:r>
          </a:p>
          <a:p>
            <a:endParaRPr lang="en-US" dirty="0"/>
          </a:p>
          <a:p>
            <a:r>
              <a:rPr lang="en-US" dirty="0"/>
              <a:t>Frame recipients in local networks can detect errors because frame senders include an error check code in each frame’s MAC trailer field. </a:t>
            </a:r>
          </a:p>
          <a:p>
            <a:endParaRPr lang="en-US" dirty="0"/>
          </a:p>
          <a:p>
            <a:r>
              <a:rPr lang="en-US" dirty="0"/>
              <a:t>Basically, the sender performs a mathematical calculation on the frame’s data and puts the results of its calculation in the trailer field before passing the frame to the Physical layer; the mathematical calculation serves as an </a:t>
            </a:r>
            <a:r>
              <a:rPr lang="en-US" i="1" dirty="0"/>
              <a:t>error detection value </a:t>
            </a:r>
            <a:r>
              <a:rPr lang="en-US" dirty="0"/>
              <a:t>(</a:t>
            </a:r>
            <a:r>
              <a:rPr lang="en-US" i="1" dirty="0"/>
              <a:t>EDV</a:t>
            </a:r>
            <a:r>
              <a:rPr lang="en-US" dirty="0"/>
              <a:t>). The receiver performs the same mathematical calculation on the frame’s data and compares its results to the EDV added by the sender. If the receiver’s EDV matches the sender’s, the receiver concludes that the frame is error-free. If the EDVs are different, the frame is flagged as having errors.</a:t>
            </a:r>
          </a:p>
          <a:p>
            <a:endParaRPr lang="en-US" dirty="0"/>
          </a:p>
          <a:p>
            <a:r>
              <a:rPr lang="en-US" i="1" dirty="0"/>
              <a:t>Parity checking</a:t>
            </a:r>
            <a:r>
              <a:rPr lang="en-US" dirty="0"/>
              <a:t>, </a:t>
            </a:r>
            <a:r>
              <a:rPr lang="en-US" i="1" dirty="0"/>
              <a:t>checksums</a:t>
            </a:r>
            <a:r>
              <a:rPr lang="en-US" dirty="0"/>
              <a:t>, and </a:t>
            </a:r>
            <a:r>
              <a:rPr lang="en-US" i="1" dirty="0"/>
              <a:t>cyclic redundancy checking (CRC) </a:t>
            </a:r>
            <a:r>
              <a:rPr lang="en-US" dirty="0"/>
              <a:t>are error checking techniques</a:t>
            </a:r>
          </a:p>
        </p:txBody>
      </p:sp>
      <p:pic>
        <p:nvPicPr>
          <p:cNvPr id="6" name="Picture 5" descr="Figure 6-5 illustrates that senders perform mathematical calculations on data to be transmitted to determine an error detection value (EDV) that is attached to the data when transmitted. It also shows that the receiver recalculates the EDV and compares its EDV to the one sent by the sender. If the two EDVs match, the receiver concludes that the data is error free.">
            <a:extLst>
              <a:ext uri="{FF2B5EF4-FFF2-40B4-BE49-F238E27FC236}">
                <a16:creationId xmlns:a16="http://schemas.microsoft.com/office/drawing/2014/main" id="{96B9670A-B120-332D-1CDB-363F3BCF98A8}"/>
              </a:ext>
            </a:extLst>
          </p:cNvPr>
          <p:cNvPicPr>
            <a:picLocks noChangeAspect="1"/>
          </p:cNvPicPr>
          <p:nvPr/>
        </p:nvPicPr>
        <p:blipFill>
          <a:blip r:embed="rId2"/>
          <a:stretch>
            <a:fillRect/>
          </a:stretch>
        </p:blipFill>
        <p:spPr>
          <a:xfrm>
            <a:off x="7750969" y="84335"/>
            <a:ext cx="3729036" cy="2785361"/>
          </a:xfrm>
          <a:prstGeom prst="rect">
            <a:avLst/>
          </a:prstGeom>
        </p:spPr>
      </p:pic>
      <p:pic>
        <p:nvPicPr>
          <p:cNvPr id="5" name="Picture 4" descr="Table 6-3 identifies the addition of an even and odd parity bit to four eight-bit bytes.">
            <a:extLst>
              <a:ext uri="{FF2B5EF4-FFF2-40B4-BE49-F238E27FC236}">
                <a16:creationId xmlns:a16="http://schemas.microsoft.com/office/drawing/2014/main" id="{8A280E91-C18C-BFA0-FD52-25862462EC5B}"/>
              </a:ext>
            </a:extLst>
          </p:cNvPr>
          <p:cNvPicPr>
            <a:picLocks noChangeAspect="1"/>
          </p:cNvPicPr>
          <p:nvPr/>
        </p:nvPicPr>
        <p:blipFill>
          <a:blip r:embed="rId3"/>
          <a:stretch>
            <a:fillRect/>
          </a:stretch>
        </p:blipFill>
        <p:spPr>
          <a:xfrm>
            <a:off x="7365205" y="2894297"/>
            <a:ext cx="4761389" cy="932769"/>
          </a:xfrm>
          <a:prstGeom prst="rect">
            <a:avLst/>
          </a:prstGeom>
        </p:spPr>
      </p:pic>
      <p:pic>
        <p:nvPicPr>
          <p:cNvPr id="7" name="Picture 6" descr="Figure 6-7 illustrates how a four bit binary string (1001) is divided by another four bit string (1011). The division process results in 1010 as the quotient and 110 as the remainder. 110 would be the cyclical redundancy check (the EDV) that would be appended to the original data (1001) for error checking.">
            <a:extLst>
              <a:ext uri="{FF2B5EF4-FFF2-40B4-BE49-F238E27FC236}">
                <a16:creationId xmlns:a16="http://schemas.microsoft.com/office/drawing/2014/main" id="{DA218CBB-66B1-33F5-F5FA-C6FC0B862656}"/>
              </a:ext>
            </a:extLst>
          </p:cNvPr>
          <p:cNvPicPr>
            <a:picLocks noChangeAspect="1"/>
          </p:cNvPicPr>
          <p:nvPr/>
        </p:nvPicPr>
        <p:blipFill>
          <a:blip r:embed="rId4"/>
          <a:stretch>
            <a:fillRect/>
          </a:stretch>
        </p:blipFill>
        <p:spPr>
          <a:xfrm>
            <a:off x="7365206" y="3903345"/>
            <a:ext cx="4761389" cy="2341067"/>
          </a:xfrm>
          <a:prstGeom prst="rect">
            <a:avLst/>
          </a:prstGeom>
        </p:spPr>
      </p:pic>
    </p:spTree>
    <p:extLst>
      <p:ext uri="{BB962C8B-B14F-4D97-AF65-F5344CB8AC3E}">
        <p14:creationId xmlns:p14="http://schemas.microsoft.com/office/powerpoint/2010/main" val="4045443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1A30190-6FBA-5086-8C36-736C83EB82C3}"/>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6</a:t>
            </a:fld>
            <a:endParaRPr lang="en-US"/>
          </a:p>
        </p:txBody>
      </p:sp>
      <p:sp>
        <p:nvSpPr>
          <p:cNvPr id="2" name="Title 1">
            <a:extLst>
              <a:ext uri="{FF2B5EF4-FFF2-40B4-BE49-F238E27FC236}">
                <a16:creationId xmlns:a16="http://schemas.microsoft.com/office/drawing/2014/main" id="{5CCCC12A-F6A3-1AFC-ECB2-5CDA548C8199}"/>
              </a:ext>
            </a:extLst>
          </p:cNvPr>
          <p:cNvSpPr>
            <a:spLocks noGrp="1"/>
          </p:cNvSpPr>
          <p:nvPr>
            <p:ph type="title"/>
          </p:nvPr>
        </p:nvSpPr>
        <p:spPr/>
        <p:txBody>
          <a:bodyPr/>
          <a:lstStyle/>
          <a:p>
            <a:r>
              <a:rPr lang="en-US" dirty="0"/>
              <a:t>Signaling and Line Encoding</a:t>
            </a:r>
          </a:p>
        </p:txBody>
      </p:sp>
      <p:sp>
        <p:nvSpPr>
          <p:cNvPr id="4" name="TextBox 3">
            <a:extLst>
              <a:ext uri="{FF2B5EF4-FFF2-40B4-BE49-F238E27FC236}">
                <a16:creationId xmlns:a16="http://schemas.microsoft.com/office/drawing/2014/main" id="{117855E6-65C1-16EE-BEC0-025414B5313A}"/>
              </a:ext>
              <a:ext uri="{C183D7F6-B498-43B3-948B-1728B52AA6E4}">
                <adec:decorative xmlns:adec="http://schemas.microsoft.com/office/drawing/2017/decorative" val="0"/>
              </a:ext>
            </a:extLst>
          </p:cNvPr>
          <p:cNvSpPr txBox="1"/>
          <p:nvPr/>
        </p:nvSpPr>
        <p:spPr>
          <a:xfrm>
            <a:off x="283103" y="1434791"/>
            <a:ext cx="7258579" cy="2031325"/>
          </a:xfrm>
          <a:prstGeom prst="rect">
            <a:avLst/>
          </a:prstGeom>
          <a:noFill/>
        </p:spPr>
        <p:txBody>
          <a:bodyPr wrap="square" rtlCol="0">
            <a:spAutoFit/>
          </a:bodyPr>
          <a:lstStyle/>
          <a:p>
            <a:r>
              <a:rPr lang="en-US" b="1" dirty="0"/>
              <a:t>Signaling</a:t>
            </a:r>
            <a:r>
              <a:rPr lang="en-US" dirty="0"/>
              <a:t> involves the creation of electrical, optical , or wireless signals that represent bits (0s and 1s) on physical media; is the most important Physical layer communication function; the method used to represent bits is called the </a:t>
            </a:r>
            <a:r>
              <a:rPr lang="en-US" i="1" dirty="0"/>
              <a:t>signaling method</a:t>
            </a:r>
            <a:r>
              <a:rPr lang="en-US" dirty="0"/>
              <a:t>.</a:t>
            </a:r>
          </a:p>
          <a:p>
            <a:endParaRPr lang="en-US" i="1" dirty="0"/>
          </a:p>
          <a:p>
            <a:r>
              <a:rPr lang="en-US" dirty="0"/>
              <a:t>When fiber optic cabling is used, the signals are light pulses or patterns; in wireless LANs, the signals are radio waveforms. </a:t>
            </a:r>
          </a:p>
        </p:txBody>
      </p:sp>
      <p:pic>
        <p:nvPicPr>
          <p:cNvPr id="8" name="Picture 7" descr="Figure 6-9 shows, from left to right, an electronic digital signal being converted to light pulses by a laser or LED light source. It shows the strength (height) of the pulses diminishing as they pass over the fiber optic cable to the photodetector in the receiver which converts the light pulses back to an electronic digital signal.">
            <a:extLst>
              <a:ext uri="{FF2B5EF4-FFF2-40B4-BE49-F238E27FC236}">
                <a16:creationId xmlns:a16="http://schemas.microsoft.com/office/drawing/2014/main" id="{E3E99ADC-BD4D-87CA-CD45-1346484FE3F6}"/>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7843285" y="203984"/>
            <a:ext cx="3923827" cy="1647844"/>
          </a:xfrm>
          <a:prstGeom prst="rect">
            <a:avLst/>
          </a:prstGeom>
        </p:spPr>
      </p:pic>
      <p:sp>
        <p:nvSpPr>
          <p:cNvPr id="9" name="TextBox 8">
            <a:extLst>
              <a:ext uri="{FF2B5EF4-FFF2-40B4-BE49-F238E27FC236}">
                <a16:creationId xmlns:a16="http://schemas.microsoft.com/office/drawing/2014/main" id="{A7853702-527C-2482-98EB-6FAB1C30E339}"/>
              </a:ext>
              <a:ext uri="{C183D7F6-B498-43B3-948B-1728B52AA6E4}">
                <adec:decorative xmlns:adec="http://schemas.microsoft.com/office/drawing/2017/decorative" val="0"/>
              </a:ext>
            </a:extLst>
          </p:cNvPr>
          <p:cNvSpPr txBox="1"/>
          <p:nvPr/>
        </p:nvSpPr>
        <p:spPr>
          <a:xfrm>
            <a:off x="283103" y="3613702"/>
            <a:ext cx="7360710" cy="1477328"/>
          </a:xfrm>
          <a:prstGeom prst="rect">
            <a:avLst/>
          </a:prstGeom>
          <a:noFill/>
        </p:spPr>
        <p:txBody>
          <a:bodyPr wrap="square" rtlCol="0">
            <a:spAutoFit/>
          </a:bodyPr>
          <a:lstStyle/>
          <a:p>
            <a:r>
              <a:rPr lang="en-US" dirty="0"/>
              <a:t>On copper cables, signaling involves changing the voltage level of an electrical current. As Figure 6-8 illustrates, data can be represented on electronic circuits as analog signals with continuously varying voltage levels or by digital signals with discrete voltage levels. Almost all cabling in business facilities carry digital signals.</a:t>
            </a:r>
          </a:p>
        </p:txBody>
      </p:sp>
      <p:pic>
        <p:nvPicPr>
          <p:cNvPr id="6" name="Picture 5" descr="Figure 6-8 compares electronic analog signals and digital signals. The analog waves continuously vary from a high of 5 volts to a low of -5 volts; time is the horizontal axis and amplitude is the vertical axis. The digital signal is a constant 5 volt signal or a constant 0 volt signal for each bit interval, the time duration for the signal at that voltage level.">
            <a:extLst>
              <a:ext uri="{FF2B5EF4-FFF2-40B4-BE49-F238E27FC236}">
                <a16:creationId xmlns:a16="http://schemas.microsoft.com/office/drawing/2014/main" id="{19BB0453-3A26-F609-D366-85CD759B5BDD}"/>
              </a:ext>
            </a:extLst>
          </p:cNvPr>
          <p:cNvPicPr>
            <a:picLocks noChangeAspect="1"/>
          </p:cNvPicPr>
          <p:nvPr/>
        </p:nvPicPr>
        <p:blipFill>
          <a:blip r:embed="rId3"/>
          <a:stretch>
            <a:fillRect/>
          </a:stretch>
        </p:blipFill>
        <p:spPr>
          <a:xfrm>
            <a:off x="8299868" y="1851828"/>
            <a:ext cx="2495550" cy="2103989"/>
          </a:xfrm>
          <a:prstGeom prst="rect">
            <a:avLst/>
          </a:prstGeom>
        </p:spPr>
      </p:pic>
      <p:sp>
        <p:nvSpPr>
          <p:cNvPr id="5" name="TextBox 4">
            <a:extLst>
              <a:ext uri="{FF2B5EF4-FFF2-40B4-BE49-F238E27FC236}">
                <a16:creationId xmlns:a16="http://schemas.microsoft.com/office/drawing/2014/main" id="{6FEC9337-8329-94BF-5AB9-B094B16ECA5A}"/>
              </a:ext>
            </a:extLst>
          </p:cNvPr>
          <p:cNvSpPr txBox="1"/>
          <p:nvPr/>
        </p:nvSpPr>
        <p:spPr>
          <a:xfrm>
            <a:off x="214314" y="5238616"/>
            <a:ext cx="7122318" cy="1477328"/>
          </a:xfrm>
          <a:prstGeom prst="rect">
            <a:avLst/>
          </a:prstGeom>
          <a:noFill/>
        </p:spPr>
        <p:txBody>
          <a:bodyPr wrap="square" rtlCol="0">
            <a:spAutoFit/>
          </a:bodyPr>
          <a:lstStyle/>
          <a:p>
            <a:r>
              <a:rPr lang="en-US" dirty="0"/>
              <a:t>A signaling method includes a set of symbols that defines how 1s and 0s are represented on the communication media. A </a:t>
            </a:r>
            <a:r>
              <a:rPr lang="en-US" i="1" dirty="0"/>
              <a:t>symbol</a:t>
            </a:r>
            <a:r>
              <a:rPr lang="en-US" dirty="0"/>
              <a:t> is a transmission medium state or waveform that persists for a specific time duration. </a:t>
            </a:r>
            <a:r>
              <a:rPr lang="en-US" i="1" dirty="0"/>
              <a:t>Line encoding </a:t>
            </a:r>
            <a:r>
              <a:rPr lang="en-US" dirty="0"/>
              <a:t>refers to signaling methods that represent bits as digital signals on communication media. </a:t>
            </a:r>
          </a:p>
        </p:txBody>
      </p:sp>
      <p:pic>
        <p:nvPicPr>
          <p:cNvPr id="7" name="Picture 6" descr="Figure 6-10 illustrates the line encoding of 01011001 using NRZ bipolar, RZ unipolar, RZ bipolar, Manchester, and NRZI encoding.">
            <a:extLst>
              <a:ext uri="{FF2B5EF4-FFF2-40B4-BE49-F238E27FC236}">
                <a16:creationId xmlns:a16="http://schemas.microsoft.com/office/drawing/2014/main" id="{BFE502D9-D8FE-2039-82ED-B87E5DB02470}"/>
              </a:ext>
              <a:ext uri="{C183D7F6-B498-43B3-948B-1728B52AA6E4}">
                <adec:decorative xmlns:adec="http://schemas.microsoft.com/office/drawing/2017/decorative" val="0"/>
              </a:ext>
            </a:extLst>
          </p:cNvPr>
          <p:cNvPicPr>
            <a:picLocks noChangeAspect="1"/>
          </p:cNvPicPr>
          <p:nvPr/>
        </p:nvPicPr>
        <p:blipFill>
          <a:blip r:embed="rId4"/>
          <a:stretch>
            <a:fillRect/>
          </a:stretch>
        </p:blipFill>
        <p:spPr>
          <a:xfrm>
            <a:off x="8277524" y="4029062"/>
            <a:ext cx="2540239" cy="2821897"/>
          </a:xfrm>
          <a:prstGeom prst="rect">
            <a:avLst/>
          </a:prstGeom>
        </p:spPr>
      </p:pic>
    </p:spTree>
    <p:extLst>
      <p:ext uri="{BB962C8B-B14F-4D97-AF65-F5344CB8AC3E}">
        <p14:creationId xmlns:p14="http://schemas.microsoft.com/office/powerpoint/2010/main" val="1417272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228B9CE-F3E0-EB60-B2F6-BDE1F3AF5F2D}"/>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7</a:t>
            </a:fld>
            <a:endParaRPr lang="en-US"/>
          </a:p>
        </p:txBody>
      </p:sp>
      <p:sp>
        <p:nvSpPr>
          <p:cNvPr id="2" name="Title 1">
            <a:extLst>
              <a:ext uri="{FF2B5EF4-FFF2-40B4-BE49-F238E27FC236}">
                <a16:creationId xmlns:a16="http://schemas.microsoft.com/office/drawing/2014/main" id="{8F51B8E3-2C76-7B3F-6C0D-604128D2303F}"/>
              </a:ext>
            </a:extLst>
          </p:cNvPr>
          <p:cNvSpPr>
            <a:spLocks noGrp="1"/>
          </p:cNvSpPr>
          <p:nvPr>
            <p:ph type="title"/>
          </p:nvPr>
        </p:nvSpPr>
        <p:spPr/>
        <p:txBody>
          <a:bodyPr>
            <a:normAutofit/>
          </a:bodyPr>
          <a:lstStyle/>
          <a:p>
            <a:r>
              <a:rPr lang="en-US" sz="3200" dirty="0"/>
              <a:t>Synchronization and Signal Regeneration</a:t>
            </a:r>
          </a:p>
        </p:txBody>
      </p:sp>
      <p:sp>
        <p:nvSpPr>
          <p:cNvPr id="4" name="TextBox 3">
            <a:extLst>
              <a:ext uri="{FF2B5EF4-FFF2-40B4-BE49-F238E27FC236}">
                <a16:creationId xmlns:a16="http://schemas.microsoft.com/office/drawing/2014/main" id="{44A2C84B-F06B-242F-1F39-2C9CE3C3D54C}"/>
              </a:ext>
            </a:extLst>
          </p:cNvPr>
          <p:cNvSpPr txBox="1"/>
          <p:nvPr/>
        </p:nvSpPr>
        <p:spPr>
          <a:xfrm>
            <a:off x="122737" y="1484364"/>
            <a:ext cx="7444075" cy="5078313"/>
          </a:xfrm>
          <a:prstGeom prst="rect">
            <a:avLst/>
          </a:prstGeom>
          <a:noFill/>
        </p:spPr>
        <p:txBody>
          <a:bodyPr wrap="square" rtlCol="0">
            <a:spAutoFit/>
          </a:bodyPr>
          <a:lstStyle/>
          <a:p>
            <a:r>
              <a:rPr lang="en-US" i="1" dirty="0"/>
              <a:t>Symbol rate</a:t>
            </a:r>
            <a:r>
              <a:rPr lang="en-US" dirty="0"/>
              <a:t>, bit rate, and </a:t>
            </a:r>
            <a:r>
              <a:rPr lang="en-US" i="1" dirty="0"/>
              <a:t>bit interval </a:t>
            </a:r>
            <a:r>
              <a:rPr lang="en-US" dirty="0"/>
              <a:t>are important line encoding concepts. In addition to agreement on symbols and symbol rate, a sender and receiver must be synchronized to ensure correct receipt of transmitted signals; bit and frame synchronization techniques help receivers correctly decode transmitted signals. </a:t>
            </a:r>
          </a:p>
          <a:p>
            <a:endParaRPr lang="en-US" dirty="0"/>
          </a:p>
          <a:p>
            <a:r>
              <a:rPr lang="en-US" dirty="0"/>
              <a:t>Bit-level synchronization is usually achieved by providing a clock that controls the sender’s transmission pace and the receiver’s monitoring of the communication link. </a:t>
            </a:r>
          </a:p>
          <a:p>
            <a:endParaRPr lang="en-US" dirty="0"/>
          </a:p>
          <a:p>
            <a:r>
              <a:rPr lang="en-US" dirty="0"/>
              <a:t>When signal attenuation, signal erosion, or synchronization differences are significant, receivers may have difficulty correctly interpreting incoming signals; to compensate, signal regeneration is common in wired networks. </a:t>
            </a:r>
          </a:p>
          <a:p>
            <a:endParaRPr lang="en-US" dirty="0"/>
          </a:p>
          <a:p>
            <a:r>
              <a:rPr lang="en-US" i="1" dirty="0"/>
              <a:t>Signal regeneration </a:t>
            </a:r>
            <a:r>
              <a:rPr lang="en-US" dirty="0"/>
              <a:t>is a type of signal processing that involves recovering/restoring the signal’s original characteristics, including its symbol shape and timing. Repeaters perform signal regeneration.</a:t>
            </a:r>
          </a:p>
        </p:txBody>
      </p:sp>
      <p:pic>
        <p:nvPicPr>
          <p:cNvPr id="6" name="Picture 5" descr="Figure 6-11 compares an original and attenuated signal in which the voltage heights of the original are about five times higher than the attenuated signal. It also shows how the attenuated signal can be reshaped and retimed by a repeater to recover the characteristics of the original signal.">
            <a:extLst>
              <a:ext uri="{FF2B5EF4-FFF2-40B4-BE49-F238E27FC236}">
                <a16:creationId xmlns:a16="http://schemas.microsoft.com/office/drawing/2014/main" id="{A3494F60-88B8-5464-02D5-9FD237DD497A}"/>
              </a:ext>
            </a:extLst>
          </p:cNvPr>
          <p:cNvPicPr>
            <a:picLocks noChangeAspect="1"/>
          </p:cNvPicPr>
          <p:nvPr/>
        </p:nvPicPr>
        <p:blipFill>
          <a:blip r:embed="rId3"/>
          <a:stretch>
            <a:fillRect/>
          </a:stretch>
        </p:blipFill>
        <p:spPr>
          <a:xfrm>
            <a:off x="8165306" y="3018155"/>
            <a:ext cx="2649314" cy="2211365"/>
          </a:xfrm>
          <a:prstGeom prst="rect">
            <a:avLst/>
          </a:prstGeom>
        </p:spPr>
      </p:pic>
      <p:pic>
        <p:nvPicPr>
          <p:cNvPr id="8" name="Picture 7" descr="Figure 6-13 compares an original NRZ signal to an eroded version of the original signal. The original signal has solid lines and equal heights for each of the bits. The eroded signal resembles the original but is jagged and has inconsistent heights for 0s and 1s.">
            <a:extLst>
              <a:ext uri="{FF2B5EF4-FFF2-40B4-BE49-F238E27FC236}">
                <a16:creationId xmlns:a16="http://schemas.microsoft.com/office/drawing/2014/main" id="{6213BEAA-CA7D-66F7-B088-FF1DD3085486}"/>
              </a:ext>
            </a:extLst>
          </p:cNvPr>
          <p:cNvPicPr>
            <a:picLocks noChangeAspect="1"/>
          </p:cNvPicPr>
          <p:nvPr/>
        </p:nvPicPr>
        <p:blipFill>
          <a:blip r:embed="rId4"/>
          <a:stretch>
            <a:fillRect/>
          </a:stretch>
        </p:blipFill>
        <p:spPr>
          <a:xfrm>
            <a:off x="8165306" y="1365091"/>
            <a:ext cx="2393156" cy="1564756"/>
          </a:xfrm>
          <a:prstGeom prst="rect">
            <a:avLst/>
          </a:prstGeom>
        </p:spPr>
      </p:pic>
      <p:pic>
        <p:nvPicPr>
          <p:cNvPr id="5" name="Picture 4" descr="Figure 6-12 illustrates a signal weakened by attenuation regenerated by a repeater and restored to its original strength and shape.">
            <a:extLst>
              <a:ext uri="{FF2B5EF4-FFF2-40B4-BE49-F238E27FC236}">
                <a16:creationId xmlns:a16="http://schemas.microsoft.com/office/drawing/2014/main" id="{21DA8F39-CBF7-A36F-BDFA-457DF0106E9F}"/>
              </a:ext>
            </a:extLst>
          </p:cNvPr>
          <p:cNvPicPr>
            <a:picLocks noChangeAspect="1"/>
          </p:cNvPicPr>
          <p:nvPr/>
        </p:nvPicPr>
        <p:blipFill>
          <a:blip r:embed="rId5"/>
          <a:stretch>
            <a:fillRect/>
          </a:stretch>
        </p:blipFill>
        <p:spPr>
          <a:xfrm>
            <a:off x="8165306" y="5364211"/>
            <a:ext cx="2743200" cy="1401957"/>
          </a:xfrm>
          <a:prstGeom prst="rect">
            <a:avLst/>
          </a:prstGeom>
        </p:spPr>
      </p:pic>
    </p:spTree>
    <p:extLst>
      <p:ext uri="{BB962C8B-B14F-4D97-AF65-F5344CB8AC3E}">
        <p14:creationId xmlns:p14="http://schemas.microsoft.com/office/powerpoint/2010/main" val="2611955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F46AE4B-CF2D-3821-A690-9490ED4EA3D4}"/>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8</a:t>
            </a:fld>
            <a:endParaRPr lang="en-US"/>
          </a:p>
        </p:txBody>
      </p:sp>
      <p:sp>
        <p:nvSpPr>
          <p:cNvPr id="2" name="Title 1">
            <a:extLst>
              <a:ext uri="{FF2B5EF4-FFF2-40B4-BE49-F238E27FC236}">
                <a16:creationId xmlns:a16="http://schemas.microsoft.com/office/drawing/2014/main" id="{1BEEE7B6-A7CF-E7AD-07E8-E5D4B209E0FA}"/>
              </a:ext>
            </a:extLst>
          </p:cNvPr>
          <p:cNvSpPr>
            <a:spLocks noGrp="1"/>
          </p:cNvSpPr>
          <p:nvPr>
            <p:ph type="title"/>
          </p:nvPr>
        </p:nvSpPr>
        <p:spPr/>
        <p:txBody>
          <a:bodyPr/>
          <a:lstStyle/>
          <a:p>
            <a:r>
              <a:rPr lang="en-US" dirty="0"/>
              <a:t>Noise and Errors </a:t>
            </a:r>
          </a:p>
        </p:txBody>
      </p:sp>
      <p:sp>
        <p:nvSpPr>
          <p:cNvPr id="4" name="TextBox 3">
            <a:extLst>
              <a:ext uri="{FF2B5EF4-FFF2-40B4-BE49-F238E27FC236}">
                <a16:creationId xmlns:a16="http://schemas.microsoft.com/office/drawing/2014/main" id="{B695B860-CC72-0E2C-7462-C45B96F76952}"/>
              </a:ext>
            </a:extLst>
          </p:cNvPr>
          <p:cNvSpPr txBox="1"/>
          <p:nvPr/>
        </p:nvSpPr>
        <p:spPr>
          <a:xfrm>
            <a:off x="450299" y="1345863"/>
            <a:ext cx="6521087" cy="2862322"/>
          </a:xfrm>
          <a:prstGeom prst="rect">
            <a:avLst/>
          </a:prstGeom>
          <a:noFill/>
        </p:spPr>
        <p:txBody>
          <a:bodyPr wrap="square" rtlCol="0">
            <a:spAutoFit/>
          </a:bodyPr>
          <a:lstStyle/>
          <a:p>
            <a:r>
              <a:rPr lang="en-US" dirty="0"/>
              <a:t>In networking, </a:t>
            </a:r>
            <a:r>
              <a:rPr lang="en-US" b="1" dirty="0"/>
              <a:t>noise</a:t>
            </a:r>
            <a:r>
              <a:rPr lang="en-US" dirty="0"/>
              <a:t> is an unwanted disturbance of a transmitted signal; noise is often random rather than persistent. It can come from sources that carry electricity, such as motors, lights, and power cables, and can be created by lightning, and bad connections, and it affects both analog and digital signals.</a:t>
            </a:r>
          </a:p>
          <a:p>
            <a:endParaRPr lang="en-US" dirty="0"/>
          </a:p>
          <a:p>
            <a:r>
              <a:rPr lang="en-US" dirty="0"/>
              <a:t>Figure 6-15 provides an example of how noise can cause transmission errors. Repeaters can clean up much of the signal damage caused by noise, but because all may not be reversed, error detection processes are needed.</a:t>
            </a:r>
          </a:p>
        </p:txBody>
      </p:sp>
      <p:pic>
        <p:nvPicPr>
          <p:cNvPr id="8" name="Picture 7" descr="Figure 6-14 illustrates that noise sources affect both analog of digital signals. Noise is jagged and analog in form and combines with original analog or digital signals and makes them appear jagged.">
            <a:extLst>
              <a:ext uri="{FF2B5EF4-FFF2-40B4-BE49-F238E27FC236}">
                <a16:creationId xmlns:a16="http://schemas.microsoft.com/office/drawing/2014/main" id="{DE46E10C-6E57-EAE8-CE63-F9F7ADBE196D}"/>
              </a:ext>
            </a:extLst>
          </p:cNvPr>
          <p:cNvPicPr>
            <a:picLocks noChangeAspect="1"/>
          </p:cNvPicPr>
          <p:nvPr/>
        </p:nvPicPr>
        <p:blipFill>
          <a:blip r:embed="rId2"/>
          <a:stretch>
            <a:fillRect/>
          </a:stretch>
        </p:blipFill>
        <p:spPr>
          <a:xfrm>
            <a:off x="204822" y="4248879"/>
            <a:ext cx="3029106" cy="2107471"/>
          </a:xfrm>
          <a:prstGeom prst="rect">
            <a:avLst/>
          </a:prstGeom>
        </p:spPr>
      </p:pic>
      <p:pic>
        <p:nvPicPr>
          <p:cNvPr id="10" name="Picture 9" descr="Figure 6-15 illustrates an original signal being affected by a strong noise source. When it combines with the original signal, the strength of the noise is sufficient to significantly corrupt the original signal causing two of the original bits to be misinterpreted by the receiver.">
            <a:extLst>
              <a:ext uri="{FF2B5EF4-FFF2-40B4-BE49-F238E27FC236}">
                <a16:creationId xmlns:a16="http://schemas.microsoft.com/office/drawing/2014/main" id="{015EFF1E-A70A-4C7E-F3FD-5D5B235A87F5}"/>
              </a:ext>
            </a:extLst>
          </p:cNvPr>
          <p:cNvPicPr>
            <a:picLocks noChangeAspect="1"/>
          </p:cNvPicPr>
          <p:nvPr/>
        </p:nvPicPr>
        <p:blipFill>
          <a:blip r:embed="rId3"/>
          <a:stretch>
            <a:fillRect/>
          </a:stretch>
        </p:blipFill>
        <p:spPr>
          <a:xfrm>
            <a:off x="3558281" y="4090722"/>
            <a:ext cx="3658582" cy="2630753"/>
          </a:xfrm>
          <a:prstGeom prst="rect">
            <a:avLst/>
          </a:prstGeom>
        </p:spPr>
      </p:pic>
      <p:pic>
        <p:nvPicPr>
          <p:cNvPr id="5" name="Picture 4" descr="Figure 6-14 illustrates how analog noise distorts the shape of an analog electrical signal and a digital electrical signal.">
            <a:extLst>
              <a:ext uri="{FF2B5EF4-FFF2-40B4-BE49-F238E27FC236}">
                <a16:creationId xmlns:a16="http://schemas.microsoft.com/office/drawing/2014/main" id="{8BEAC3F1-5166-33BD-7C52-084D99034BFC}"/>
              </a:ext>
            </a:extLst>
          </p:cNvPr>
          <p:cNvPicPr>
            <a:picLocks noChangeAspect="1"/>
          </p:cNvPicPr>
          <p:nvPr/>
        </p:nvPicPr>
        <p:blipFill>
          <a:blip r:embed="rId4"/>
          <a:stretch>
            <a:fillRect/>
          </a:stretch>
        </p:blipFill>
        <p:spPr>
          <a:xfrm>
            <a:off x="7274203" y="1433779"/>
            <a:ext cx="4831506" cy="4922570"/>
          </a:xfrm>
          <a:prstGeom prst="rect">
            <a:avLst/>
          </a:prstGeom>
        </p:spPr>
      </p:pic>
      <p:sp>
        <p:nvSpPr>
          <p:cNvPr id="9" name="TextBox 8">
            <a:extLst>
              <a:ext uri="{FF2B5EF4-FFF2-40B4-BE49-F238E27FC236}">
                <a16:creationId xmlns:a16="http://schemas.microsoft.com/office/drawing/2014/main" id="{944C252E-A0FC-53AE-EE31-C127E7208C79}"/>
              </a:ext>
            </a:extLst>
          </p:cNvPr>
          <p:cNvSpPr txBox="1"/>
          <p:nvPr/>
        </p:nvSpPr>
        <p:spPr>
          <a:xfrm>
            <a:off x="7274203" y="233449"/>
            <a:ext cx="4831506" cy="1200329"/>
          </a:xfrm>
          <a:prstGeom prst="rect">
            <a:avLst/>
          </a:prstGeom>
          <a:noFill/>
        </p:spPr>
        <p:txBody>
          <a:bodyPr wrap="square" rtlCol="0">
            <a:spAutoFit/>
          </a:bodyPr>
          <a:lstStyle/>
          <a:p>
            <a:r>
              <a:rPr lang="en-US" dirty="0"/>
              <a:t>Most errors are burst errors. In a </a:t>
            </a:r>
            <a:r>
              <a:rPr lang="en-US" i="1" dirty="0"/>
              <a:t>burst error</a:t>
            </a:r>
            <a:r>
              <a:rPr lang="en-US" dirty="0"/>
              <a:t>, numerous bits are corrupted in clumps by the error-causing condition. A single-bit error happens when only one bit is changed.</a:t>
            </a:r>
          </a:p>
        </p:txBody>
      </p:sp>
    </p:spTree>
    <p:extLst>
      <p:ext uri="{BB962C8B-B14F-4D97-AF65-F5344CB8AC3E}">
        <p14:creationId xmlns:p14="http://schemas.microsoft.com/office/powerpoint/2010/main" val="5307717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B3109B2-1669-E1A1-70A3-03888B491B96}"/>
              </a:ext>
              <a:ext uri="{C183D7F6-B498-43B3-948B-1728B52AA6E4}">
                <adec:decorative xmlns:adec="http://schemas.microsoft.com/office/drawing/2017/decorative" val="0"/>
              </a:ext>
            </a:extLst>
          </p:cNvPr>
          <p:cNvSpPr>
            <a:spLocks noGrp="1"/>
          </p:cNvSpPr>
          <p:nvPr>
            <p:ph type="sldNum" sz="quarter" idx="12"/>
          </p:nvPr>
        </p:nvSpPr>
        <p:spPr/>
        <p:txBody>
          <a:bodyPr/>
          <a:lstStyle/>
          <a:p>
            <a:fld id="{73A7CE8A-3524-4106-B21A-525AB360498F}" type="slidenum">
              <a:rPr lang="en-US" smtClean="0"/>
              <a:t>9</a:t>
            </a:fld>
            <a:endParaRPr lang="en-US"/>
          </a:p>
        </p:txBody>
      </p:sp>
      <p:sp>
        <p:nvSpPr>
          <p:cNvPr id="2" name="Title 1">
            <a:extLst>
              <a:ext uri="{FF2B5EF4-FFF2-40B4-BE49-F238E27FC236}">
                <a16:creationId xmlns:a16="http://schemas.microsoft.com/office/drawing/2014/main" id="{EBF9195B-BF2B-A118-7F8C-637B80D9E5BD}"/>
              </a:ext>
            </a:extLst>
          </p:cNvPr>
          <p:cNvSpPr>
            <a:spLocks noGrp="1"/>
          </p:cNvSpPr>
          <p:nvPr>
            <p:ph type="title"/>
          </p:nvPr>
        </p:nvSpPr>
        <p:spPr/>
        <p:txBody>
          <a:bodyPr/>
          <a:lstStyle/>
          <a:p>
            <a:r>
              <a:rPr lang="en-US" dirty="0"/>
              <a:t>Structured Cabling</a:t>
            </a:r>
          </a:p>
        </p:txBody>
      </p:sp>
      <p:sp>
        <p:nvSpPr>
          <p:cNvPr id="4" name="TextBox 3">
            <a:extLst>
              <a:ext uri="{FF2B5EF4-FFF2-40B4-BE49-F238E27FC236}">
                <a16:creationId xmlns:a16="http://schemas.microsoft.com/office/drawing/2014/main" id="{E6CAAE84-2319-3764-28D1-3E91D71D6FE5}"/>
              </a:ext>
            </a:extLst>
          </p:cNvPr>
          <p:cNvSpPr txBox="1"/>
          <p:nvPr/>
        </p:nvSpPr>
        <p:spPr>
          <a:xfrm>
            <a:off x="142876" y="1231026"/>
            <a:ext cx="6676769" cy="3693319"/>
          </a:xfrm>
          <a:prstGeom prst="rect">
            <a:avLst/>
          </a:prstGeom>
          <a:noFill/>
        </p:spPr>
        <p:txBody>
          <a:bodyPr wrap="square" rtlCol="0">
            <a:spAutoFit/>
          </a:bodyPr>
          <a:lstStyle/>
          <a:p>
            <a:r>
              <a:rPr lang="en-US" dirty="0"/>
              <a:t>Structured cabling refers to building or campus telecommunications infrastructure that consists of multiple standardized elements including network adapters, cable connectors, switch interfaces, and network cabling.</a:t>
            </a:r>
          </a:p>
          <a:p>
            <a:endParaRPr lang="en-US" dirty="0"/>
          </a:p>
          <a:p>
            <a:r>
              <a:rPr lang="en-US" dirty="0"/>
              <a:t>ANSI/TIA-568 structured cabling standards are used to deploy Ethernet LANs and BNs in business facilities; they address the telecommunication subsystems illustrated in Figure 6-16 and described in Table 6-6.</a:t>
            </a:r>
          </a:p>
          <a:p>
            <a:endParaRPr lang="en-US" dirty="0"/>
          </a:p>
          <a:p>
            <a:r>
              <a:rPr lang="en-US" dirty="0"/>
              <a:t>These standards are used to deploy Ethernet LANs and BNs in business facilities in ways that help to avoid signal attenuation, noise, and error-causing conditions.</a:t>
            </a:r>
          </a:p>
        </p:txBody>
      </p:sp>
      <p:pic>
        <p:nvPicPr>
          <p:cNvPr id="6" name="Picture 5" descr="Figure 6-16 illustrates structured cabling subsystems within a three story building. It depicts user work areas, horizontal cabling from work areas to telecommunications closets, backbone cabling connecting telecommunication closets and an equipment room on the first floor. Entrance facilities enable the equipment room to connect to connect to other buildings or networks.">
            <a:extLst>
              <a:ext uri="{FF2B5EF4-FFF2-40B4-BE49-F238E27FC236}">
                <a16:creationId xmlns:a16="http://schemas.microsoft.com/office/drawing/2014/main" id="{429768B7-E641-5878-E825-5F196CDB23B4}"/>
              </a:ext>
            </a:extLst>
          </p:cNvPr>
          <p:cNvPicPr>
            <a:picLocks noChangeAspect="1"/>
          </p:cNvPicPr>
          <p:nvPr/>
        </p:nvPicPr>
        <p:blipFill>
          <a:blip r:embed="rId2"/>
          <a:stretch>
            <a:fillRect/>
          </a:stretch>
        </p:blipFill>
        <p:spPr>
          <a:xfrm>
            <a:off x="7536573" y="136525"/>
            <a:ext cx="3219615" cy="2463927"/>
          </a:xfrm>
          <a:prstGeom prst="rect">
            <a:avLst/>
          </a:prstGeom>
        </p:spPr>
      </p:pic>
      <p:pic>
        <p:nvPicPr>
          <p:cNvPr id="8" name="Picture 7" descr="This is a reproduction of Table 6-6. It includes rows for each of the structured cabling subsystems including work area, horizontal cabling, telecommunication room, backbone cabling, equipment room, and entrance facilities. Each row includes a summary overview of that subsystem.">
            <a:extLst>
              <a:ext uri="{FF2B5EF4-FFF2-40B4-BE49-F238E27FC236}">
                <a16:creationId xmlns:a16="http://schemas.microsoft.com/office/drawing/2014/main" id="{55C35B29-1162-F2A7-F3B2-2A183FA3A06E}"/>
              </a:ext>
            </a:extLst>
          </p:cNvPr>
          <p:cNvPicPr>
            <a:picLocks noChangeAspect="1"/>
          </p:cNvPicPr>
          <p:nvPr/>
        </p:nvPicPr>
        <p:blipFill>
          <a:blip r:embed="rId3"/>
          <a:stretch>
            <a:fillRect/>
          </a:stretch>
        </p:blipFill>
        <p:spPr>
          <a:xfrm>
            <a:off x="6819645" y="2666059"/>
            <a:ext cx="4784185" cy="2714919"/>
          </a:xfrm>
          <a:prstGeom prst="rect">
            <a:avLst/>
          </a:prstGeom>
        </p:spPr>
      </p:pic>
      <p:sp>
        <p:nvSpPr>
          <p:cNvPr id="5" name="TextBox 4">
            <a:extLst>
              <a:ext uri="{FF2B5EF4-FFF2-40B4-BE49-F238E27FC236}">
                <a16:creationId xmlns:a16="http://schemas.microsoft.com/office/drawing/2014/main" id="{87033F3D-07FC-7D83-1F19-D34B12E0A249}"/>
              </a:ext>
            </a:extLst>
          </p:cNvPr>
          <p:cNvSpPr txBox="1"/>
          <p:nvPr/>
        </p:nvSpPr>
        <p:spPr>
          <a:xfrm>
            <a:off x="142876" y="4967149"/>
            <a:ext cx="6357938" cy="1754326"/>
          </a:xfrm>
          <a:prstGeom prst="rect">
            <a:avLst/>
          </a:prstGeom>
          <a:noFill/>
        </p:spPr>
        <p:txBody>
          <a:bodyPr wrap="square" rtlCol="0">
            <a:spAutoFit/>
          </a:bodyPr>
          <a:lstStyle/>
          <a:p>
            <a:r>
              <a:rPr lang="en-US" dirty="0"/>
              <a:t>Twisted-pair cables are the primary type of cable used to connect user equipment to jacks/outlets in work areas and for horizontal cabling between work areas and telecom rooms. Unshielded twisted-pair (UTP) is most common but shielded twisted-pair (STP) may be used to provide additional protection from error sources.</a:t>
            </a:r>
          </a:p>
        </p:txBody>
      </p:sp>
      <p:pic>
        <p:nvPicPr>
          <p:cNvPr id="7" name="Picture 6" descr="Figure 6-17 illustrates unshielded and shielded twisted pair. STP adds a metal sleeve around each pair of wires.">
            <a:extLst>
              <a:ext uri="{FF2B5EF4-FFF2-40B4-BE49-F238E27FC236}">
                <a16:creationId xmlns:a16="http://schemas.microsoft.com/office/drawing/2014/main" id="{B46D1FDA-C671-3970-E011-415E56E66899}"/>
              </a:ext>
            </a:extLst>
          </p:cNvPr>
          <p:cNvPicPr>
            <a:picLocks noChangeAspect="1"/>
          </p:cNvPicPr>
          <p:nvPr/>
        </p:nvPicPr>
        <p:blipFill>
          <a:blip r:embed="rId4"/>
          <a:stretch>
            <a:fillRect/>
          </a:stretch>
        </p:blipFill>
        <p:spPr>
          <a:xfrm>
            <a:off x="7816070" y="5446585"/>
            <a:ext cx="2660619" cy="1286805"/>
          </a:xfrm>
          <a:prstGeom prst="rect">
            <a:avLst/>
          </a:prstGeom>
        </p:spPr>
      </p:pic>
    </p:spTree>
    <p:extLst>
      <p:ext uri="{BB962C8B-B14F-4D97-AF65-F5344CB8AC3E}">
        <p14:creationId xmlns:p14="http://schemas.microsoft.com/office/powerpoint/2010/main" val="39334687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6127</TotalTime>
  <Words>2376</Words>
  <Application>Microsoft Office PowerPoint</Application>
  <PresentationFormat>Widescreen</PresentationFormat>
  <Paragraphs>137</Paragraphs>
  <Slides>16</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Aptos</vt:lpstr>
      <vt:lpstr>Aptos Display</vt:lpstr>
      <vt:lpstr>Arial</vt:lpstr>
      <vt:lpstr>Office Theme</vt:lpstr>
      <vt:lpstr>Key Concepts in Chapter 6</vt:lpstr>
      <vt:lpstr>Wired Infrastructure</vt:lpstr>
      <vt:lpstr>Data Link Layer Functions</vt:lpstr>
      <vt:lpstr>Access Controls</vt:lpstr>
      <vt:lpstr>Error Detection</vt:lpstr>
      <vt:lpstr>Signaling and Line Encoding</vt:lpstr>
      <vt:lpstr>Synchronization and Signal Regeneration</vt:lpstr>
      <vt:lpstr>Noise and Errors </vt:lpstr>
      <vt:lpstr>Structured Cabling</vt:lpstr>
      <vt:lpstr>Fiber Optic Cabling</vt:lpstr>
      <vt:lpstr>Ethernet Architecture and Standards</vt:lpstr>
      <vt:lpstr>4B/5B Line Encoding</vt:lpstr>
      <vt:lpstr>Power Over Ethernet</vt:lpstr>
      <vt:lpstr>Backbone Networks</vt:lpstr>
      <vt:lpstr>Network Resilience and Wired Network Security</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5: Wired Networks in Business Facilities</dc:title>
  <dc:creator>Tom Case</dc:creator>
  <cp:lastModifiedBy>Tom Case</cp:lastModifiedBy>
  <cp:revision>10</cp:revision>
  <dcterms:created xsi:type="dcterms:W3CDTF">2024-04-26T16:26:29Z</dcterms:created>
  <dcterms:modified xsi:type="dcterms:W3CDTF">2024-07-11T19:44:08Z</dcterms:modified>
</cp:coreProperties>
</file>