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7" r:id="rId2"/>
    <p:sldId id="259" r:id="rId3"/>
    <p:sldId id="260" r:id="rId4"/>
    <p:sldId id="262" r:id="rId5"/>
    <p:sldId id="263" r:id="rId6"/>
    <p:sldId id="264" r:id="rId7"/>
    <p:sldId id="265" r:id="rId8"/>
    <p:sldId id="268" r:id="rId9"/>
    <p:sldId id="271" r:id="rId10"/>
    <p:sldId id="272" r:id="rId11"/>
    <p:sldId id="274" r:id="rId12"/>
    <p:sldId id="275" r:id="rId13"/>
    <p:sldId id="277" r:id="rId14"/>
    <p:sldId id="279" r:id="rId15"/>
    <p:sldId id="281" r:id="rId16"/>
    <p:sldId id="282"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93" autoAdjust="0"/>
    <p:restoredTop sz="94660"/>
  </p:normalViewPr>
  <p:slideViewPr>
    <p:cSldViewPr snapToGrid="0">
      <p:cViewPr varScale="1">
        <p:scale>
          <a:sx n="102" d="100"/>
          <a:sy n="102" d="100"/>
        </p:scale>
        <p:origin x="104" y="1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D0FDA6-E03A-4908-88E8-4FA150EAA38C}" type="datetimeFigureOut">
              <a:rPr lang="en-US" smtClean="0"/>
              <a:t>7/12/2024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DD6A56-3AEA-4CD1-88A6-5C8D4006218A}" type="slidenum">
              <a:rPr lang="en-US" smtClean="0"/>
              <a:t>‹#›</a:t>
            </a:fld>
            <a:endParaRPr lang="en-US"/>
          </a:p>
        </p:txBody>
      </p:sp>
    </p:spTree>
    <p:extLst>
      <p:ext uri="{BB962C8B-B14F-4D97-AF65-F5344CB8AC3E}">
        <p14:creationId xmlns:p14="http://schemas.microsoft.com/office/powerpoint/2010/main" val="34696109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DDD6A56-3AEA-4CD1-88A6-5C8D4006218A}" type="slidenum">
              <a:rPr lang="en-US" smtClean="0"/>
              <a:t>16</a:t>
            </a:fld>
            <a:endParaRPr lang="en-US"/>
          </a:p>
        </p:txBody>
      </p:sp>
    </p:spTree>
    <p:extLst>
      <p:ext uri="{BB962C8B-B14F-4D97-AF65-F5344CB8AC3E}">
        <p14:creationId xmlns:p14="http://schemas.microsoft.com/office/powerpoint/2010/main" val="34888625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B4490-F617-4B06-CFC3-ECE6D30CC04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8F8D660-021D-CCAC-4748-A3C0F516E12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F8FB7B5-FB5A-9314-6A82-5E3102C09F62}"/>
              </a:ext>
            </a:extLst>
          </p:cNvPr>
          <p:cNvSpPr>
            <a:spLocks noGrp="1"/>
          </p:cNvSpPr>
          <p:nvPr>
            <p:ph type="dt" sz="half" idx="10"/>
          </p:nvPr>
        </p:nvSpPr>
        <p:spPr/>
        <p:txBody>
          <a:bodyPr/>
          <a:lstStyle/>
          <a:p>
            <a:fld id="{D71A4B47-B125-4A36-BB3A-3C84AB118E9E}" type="datetime1">
              <a:rPr lang="en-US" smtClean="0"/>
              <a:t>7/12/2024</a:t>
            </a:fld>
            <a:endParaRPr lang="en-US"/>
          </a:p>
        </p:txBody>
      </p:sp>
      <p:sp>
        <p:nvSpPr>
          <p:cNvPr id="5" name="Footer Placeholder 4">
            <a:extLst>
              <a:ext uri="{FF2B5EF4-FFF2-40B4-BE49-F238E27FC236}">
                <a16:creationId xmlns:a16="http://schemas.microsoft.com/office/drawing/2014/main" id="{F6C5C558-7102-C239-D81E-78C354F3AA7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104767-8763-1AF2-5F07-12C23936C833}"/>
              </a:ext>
            </a:extLst>
          </p:cNvPr>
          <p:cNvSpPr>
            <a:spLocks noGrp="1"/>
          </p:cNvSpPr>
          <p:nvPr>
            <p:ph type="sldNum" sz="quarter" idx="12"/>
          </p:nvPr>
        </p:nvSpPr>
        <p:spPr/>
        <p:txBody>
          <a:bodyPr/>
          <a:lstStyle/>
          <a:p>
            <a:fld id="{73A7CE8A-3524-4106-B21A-525AB360498F}" type="slidenum">
              <a:rPr lang="en-US" smtClean="0"/>
              <a:t>‹#›</a:t>
            </a:fld>
            <a:endParaRPr lang="en-US"/>
          </a:p>
        </p:txBody>
      </p:sp>
    </p:spTree>
    <p:extLst>
      <p:ext uri="{BB962C8B-B14F-4D97-AF65-F5344CB8AC3E}">
        <p14:creationId xmlns:p14="http://schemas.microsoft.com/office/powerpoint/2010/main" val="12219579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D4A0C3-A317-81B1-5B6D-A4264546923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23A2ABB-28C1-861B-940A-CE6F9CB3669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E881FF3-0504-D782-5510-0FE6E5A81B5F}"/>
              </a:ext>
            </a:extLst>
          </p:cNvPr>
          <p:cNvSpPr>
            <a:spLocks noGrp="1"/>
          </p:cNvSpPr>
          <p:nvPr>
            <p:ph type="dt" sz="half" idx="10"/>
          </p:nvPr>
        </p:nvSpPr>
        <p:spPr/>
        <p:txBody>
          <a:bodyPr/>
          <a:lstStyle/>
          <a:p>
            <a:fld id="{269F5CFC-3146-4DD8-9D80-615945F619EC}" type="datetime1">
              <a:rPr lang="en-US" smtClean="0"/>
              <a:t>7/12/2024</a:t>
            </a:fld>
            <a:endParaRPr lang="en-US"/>
          </a:p>
        </p:txBody>
      </p:sp>
      <p:sp>
        <p:nvSpPr>
          <p:cNvPr id="5" name="Footer Placeholder 4">
            <a:extLst>
              <a:ext uri="{FF2B5EF4-FFF2-40B4-BE49-F238E27FC236}">
                <a16:creationId xmlns:a16="http://schemas.microsoft.com/office/drawing/2014/main" id="{9D2E32E2-9BFA-48A2-8CF2-CEDB41B1A6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0EDE66-318F-77D1-A91F-05989492B361}"/>
              </a:ext>
            </a:extLst>
          </p:cNvPr>
          <p:cNvSpPr>
            <a:spLocks noGrp="1"/>
          </p:cNvSpPr>
          <p:nvPr>
            <p:ph type="sldNum" sz="quarter" idx="12"/>
          </p:nvPr>
        </p:nvSpPr>
        <p:spPr/>
        <p:txBody>
          <a:bodyPr/>
          <a:lstStyle/>
          <a:p>
            <a:fld id="{73A7CE8A-3524-4106-B21A-525AB360498F}" type="slidenum">
              <a:rPr lang="en-US" smtClean="0"/>
              <a:t>‹#›</a:t>
            </a:fld>
            <a:endParaRPr lang="en-US"/>
          </a:p>
        </p:txBody>
      </p:sp>
    </p:spTree>
    <p:extLst>
      <p:ext uri="{BB962C8B-B14F-4D97-AF65-F5344CB8AC3E}">
        <p14:creationId xmlns:p14="http://schemas.microsoft.com/office/powerpoint/2010/main" val="16948149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22AE3E5-D75A-BCDB-1082-18231AACB80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1364DA4-C172-71FB-B4BC-A69A95A20CB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AD51CCC-C656-35D2-895B-6FC01CF8D163}"/>
              </a:ext>
            </a:extLst>
          </p:cNvPr>
          <p:cNvSpPr>
            <a:spLocks noGrp="1"/>
          </p:cNvSpPr>
          <p:nvPr>
            <p:ph type="dt" sz="half" idx="10"/>
          </p:nvPr>
        </p:nvSpPr>
        <p:spPr/>
        <p:txBody>
          <a:bodyPr/>
          <a:lstStyle/>
          <a:p>
            <a:fld id="{15E188A5-7C54-4A8B-9AC0-D0B6C04FB492}" type="datetime1">
              <a:rPr lang="en-US" smtClean="0"/>
              <a:t>7/12/2024</a:t>
            </a:fld>
            <a:endParaRPr lang="en-US"/>
          </a:p>
        </p:txBody>
      </p:sp>
      <p:sp>
        <p:nvSpPr>
          <p:cNvPr id="5" name="Footer Placeholder 4">
            <a:extLst>
              <a:ext uri="{FF2B5EF4-FFF2-40B4-BE49-F238E27FC236}">
                <a16:creationId xmlns:a16="http://schemas.microsoft.com/office/drawing/2014/main" id="{94AD71F2-97B7-FC90-1F68-72F6A3D946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6154D8-D6C7-6673-700D-750F03AE33F7}"/>
              </a:ext>
            </a:extLst>
          </p:cNvPr>
          <p:cNvSpPr>
            <a:spLocks noGrp="1"/>
          </p:cNvSpPr>
          <p:nvPr>
            <p:ph type="sldNum" sz="quarter" idx="12"/>
          </p:nvPr>
        </p:nvSpPr>
        <p:spPr/>
        <p:txBody>
          <a:bodyPr/>
          <a:lstStyle/>
          <a:p>
            <a:fld id="{73A7CE8A-3524-4106-B21A-525AB360498F}" type="slidenum">
              <a:rPr lang="en-US" smtClean="0"/>
              <a:t>‹#›</a:t>
            </a:fld>
            <a:endParaRPr lang="en-US"/>
          </a:p>
        </p:txBody>
      </p:sp>
    </p:spTree>
    <p:extLst>
      <p:ext uri="{BB962C8B-B14F-4D97-AF65-F5344CB8AC3E}">
        <p14:creationId xmlns:p14="http://schemas.microsoft.com/office/powerpoint/2010/main" val="3278693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8AF48-5066-5C44-244F-6527E0CE490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6ED2E3-410A-64ED-23EB-FB39DFB1B4B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C0D7B1-F4B9-0DE7-B43B-0CE91255B76A}"/>
              </a:ext>
            </a:extLst>
          </p:cNvPr>
          <p:cNvSpPr>
            <a:spLocks noGrp="1"/>
          </p:cNvSpPr>
          <p:nvPr>
            <p:ph type="dt" sz="half" idx="10"/>
          </p:nvPr>
        </p:nvSpPr>
        <p:spPr/>
        <p:txBody>
          <a:bodyPr/>
          <a:lstStyle/>
          <a:p>
            <a:fld id="{09EFE89B-E129-4167-9FB9-02CBEEF51CA1}" type="datetime1">
              <a:rPr lang="en-US" smtClean="0"/>
              <a:t>7/12/2024</a:t>
            </a:fld>
            <a:endParaRPr lang="en-US"/>
          </a:p>
        </p:txBody>
      </p:sp>
      <p:sp>
        <p:nvSpPr>
          <p:cNvPr id="5" name="Footer Placeholder 4">
            <a:extLst>
              <a:ext uri="{FF2B5EF4-FFF2-40B4-BE49-F238E27FC236}">
                <a16:creationId xmlns:a16="http://schemas.microsoft.com/office/drawing/2014/main" id="{7D7969AF-0754-F229-6901-16DD747C01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50FDDF-78E0-8CDC-7A97-DEFEFA82E63E}"/>
              </a:ext>
            </a:extLst>
          </p:cNvPr>
          <p:cNvSpPr>
            <a:spLocks noGrp="1"/>
          </p:cNvSpPr>
          <p:nvPr>
            <p:ph type="sldNum" sz="quarter" idx="12"/>
          </p:nvPr>
        </p:nvSpPr>
        <p:spPr/>
        <p:txBody>
          <a:bodyPr/>
          <a:lstStyle/>
          <a:p>
            <a:fld id="{73A7CE8A-3524-4106-B21A-525AB360498F}" type="slidenum">
              <a:rPr lang="en-US" smtClean="0"/>
              <a:t>‹#›</a:t>
            </a:fld>
            <a:endParaRPr lang="en-US"/>
          </a:p>
        </p:txBody>
      </p:sp>
    </p:spTree>
    <p:extLst>
      <p:ext uri="{BB962C8B-B14F-4D97-AF65-F5344CB8AC3E}">
        <p14:creationId xmlns:p14="http://schemas.microsoft.com/office/powerpoint/2010/main" val="1979733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78567-BD79-BD31-699A-AF3885CD6C6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4A7DA06-48C2-9818-61CC-B0E5BCE22E3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5C7395B-2591-D8AD-EC09-41104ED22810}"/>
              </a:ext>
            </a:extLst>
          </p:cNvPr>
          <p:cNvSpPr>
            <a:spLocks noGrp="1"/>
          </p:cNvSpPr>
          <p:nvPr>
            <p:ph type="dt" sz="half" idx="10"/>
          </p:nvPr>
        </p:nvSpPr>
        <p:spPr/>
        <p:txBody>
          <a:bodyPr/>
          <a:lstStyle/>
          <a:p>
            <a:fld id="{C73DA81B-C2D5-453C-A95B-A301487C00A1}" type="datetime1">
              <a:rPr lang="en-US" smtClean="0"/>
              <a:t>7/12/2024</a:t>
            </a:fld>
            <a:endParaRPr lang="en-US"/>
          </a:p>
        </p:txBody>
      </p:sp>
      <p:sp>
        <p:nvSpPr>
          <p:cNvPr id="5" name="Footer Placeholder 4">
            <a:extLst>
              <a:ext uri="{FF2B5EF4-FFF2-40B4-BE49-F238E27FC236}">
                <a16:creationId xmlns:a16="http://schemas.microsoft.com/office/drawing/2014/main" id="{F6EDA5F7-5975-DF14-BAD2-982B2F3820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F9F2A0-BD64-27E7-FBB4-1B7A713250C8}"/>
              </a:ext>
            </a:extLst>
          </p:cNvPr>
          <p:cNvSpPr>
            <a:spLocks noGrp="1"/>
          </p:cNvSpPr>
          <p:nvPr>
            <p:ph type="sldNum" sz="quarter" idx="12"/>
          </p:nvPr>
        </p:nvSpPr>
        <p:spPr/>
        <p:txBody>
          <a:bodyPr/>
          <a:lstStyle/>
          <a:p>
            <a:fld id="{73A7CE8A-3524-4106-B21A-525AB360498F}" type="slidenum">
              <a:rPr lang="en-US" smtClean="0"/>
              <a:t>‹#›</a:t>
            </a:fld>
            <a:endParaRPr lang="en-US"/>
          </a:p>
        </p:txBody>
      </p:sp>
    </p:spTree>
    <p:extLst>
      <p:ext uri="{BB962C8B-B14F-4D97-AF65-F5344CB8AC3E}">
        <p14:creationId xmlns:p14="http://schemas.microsoft.com/office/powerpoint/2010/main" val="2767430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FFCAA-33BA-F4B0-84CD-9AD5DF72544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B63CE2E-E951-2531-8E1D-E2E2BB3A3DA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151B76F-BD83-7723-F6C9-C2B0ACEFECC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BA23BDB-3F04-441A-3A38-F8D7834595D1}"/>
              </a:ext>
            </a:extLst>
          </p:cNvPr>
          <p:cNvSpPr>
            <a:spLocks noGrp="1"/>
          </p:cNvSpPr>
          <p:nvPr>
            <p:ph type="dt" sz="half" idx="10"/>
          </p:nvPr>
        </p:nvSpPr>
        <p:spPr/>
        <p:txBody>
          <a:bodyPr/>
          <a:lstStyle/>
          <a:p>
            <a:fld id="{D882190D-E1D9-46A7-B00F-18DDD4CF0E7B}" type="datetime1">
              <a:rPr lang="en-US" smtClean="0"/>
              <a:t>7/12/2024</a:t>
            </a:fld>
            <a:endParaRPr lang="en-US"/>
          </a:p>
        </p:txBody>
      </p:sp>
      <p:sp>
        <p:nvSpPr>
          <p:cNvPr id="6" name="Footer Placeholder 5">
            <a:extLst>
              <a:ext uri="{FF2B5EF4-FFF2-40B4-BE49-F238E27FC236}">
                <a16:creationId xmlns:a16="http://schemas.microsoft.com/office/drawing/2014/main" id="{0260BE25-4132-7DAF-019D-32C106B093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64E472-3F8B-63A8-295F-0536228F8904}"/>
              </a:ext>
            </a:extLst>
          </p:cNvPr>
          <p:cNvSpPr>
            <a:spLocks noGrp="1"/>
          </p:cNvSpPr>
          <p:nvPr>
            <p:ph type="sldNum" sz="quarter" idx="12"/>
          </p:nvPr>
        </p:nvSpPr>
        <p:spPr/>
        <p:txBody>
          <a:bodyPr/>
          <a:lstStyle/>
          <a:p>
            <a:fld id="{73A7CE8A-3524-4106-B21A-525AB360498F}" type="slidenum">
              <a:rPr lang="en-US" smtClean="0"/>
              <a:t>‹#›</a:t>
            </a:fld>
            <a:endParaRPr lang="en-US"/>
          </a:p>
        </p:txBody>
      </p:sp>
    </p:spTree>
    <p:extLst>
      <p:ext uri="{BB962C8B-B14F-4D97-AF65-F5344CB8AC3E}">
        <p14:creationId xmlns:p14="http://schemas.microsoft.com/office/powerpoint/2010/main" val="6374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D5BE4A-E0C3-A271-81A6-34CB035C121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326455B-6837-48F4-A305-3C1D7CD5CAA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1D4E223-F89B-79AA-DD9B-644FF479E2A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FEE1297-D68E-C515-7AB0-459739308CF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7A34E5F-3363-18DA-FF4E-35649A45857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3086D44-FD0E-8722-2B18-49E0DF3371CD}"/>
              </a:ext>
            </a:extLst>
          </p:cNvPr>
          <p:cNvSpPr>
            <a:spLocks noGrp="1"/>
          </p:cNvSpPr>
          <p:nvPr>
            <p:ph type="dt" sz="half" idx="10"/>
          </p:nvPr>
        </p:nvSpPr>
        <p:spPr/>
        <p:txBody>
          <a:bodyPr/>
          <a:lstStyle/>
          <a:p>
            <a:fld id="{3FEA9DC9-63FF-46AB-A3E7-3B39C3963A2B}" type="datetime1">
              <a:rPr lang="en-US" smtClean="0"/>
              <a:t>7/12/2024</a:t>
            </a:fld>
            <a:endParaRPr lang="en-US"/>
          </a:p>
        </p:txBody>
      </p:sp>
      <p:sp>
        <p:nvSpPr>
          <p:cNvPr id="8" name="Footer Placeholder 7">
            <a:extLst>
              <a:ext uri="{FF2B5EF4-FFF2-40B4-BE49-F238E27FC236}">
                <a16:creationId xmlns:a16="http://schemas.microsoft.com/office/drawing/2014/main" id="{029BA77C-213D-9181-8E00-A55E577AB47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85FCE2A-09B4-C384-9F27-6E02F52AD65A}"/>
              </a:ext>
            </a:extLst>
          </p:cNvPr>
          <p:cNvSpPr>
            <a:spLocks noGrp="1"/>
          </p:cNvSpPr>
          <p:nvPr>
            <p:ph type="sldNum" sz="quarter" idx="12"/>
          </p:nvPr>
        </p:nvSpPr>
        <p:spPr/>
        <p:txBody>
          <a:bodyPr/>
          <a:lstStyle/>
          <a:p>
            <a:fld id="{73A7CE8A-3524-4106-B21A-525AB360498F}" type="slidenum">
              <a:rPr lang="en-US" smtClean="0"/>
              <a:t>‹#›</a:t>
            </a:fld>
            <a:endParaRPr lang="en-US"/>
          </a:p>
        </p:txBody>
      </p:sp>
    </p:spTree>
    <p:extLst>
      <p:ext uri="{BB962C8B-B14F-4D97-AF65-F5344CB8AC3E}">
        <p14:creationId xmlns:p14="http://schemas.microsoft.com/office/powerpoint/2010/main" val="8203866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430252-EA07-C3B7-6AF8-810828CB0BA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5F0EF50-3337-D23D-424B-4E39E0232182}"/>
              </a:ext>
            </a:extLst>
          </p:cNvPr>
          <p:cNvSpPr>
            <a:spLocks noGrp="1"/>
          </p:cNvSpPr>
          <p:nvPr>
            <p:ph type="dt" sz="half" idx="10"/>
          </p:nvPr>
        </p:nvSpPr>
        <p:spPr/>
        <p:txBody>
          <a:bodyPr/>
          <a:lstStyle/>
          <a:p>
            <a:fld id="{221F58F9-1176-4A61-8201-114C00D5C14A}" type="datetime1">
              <a:rPr lang="en-US" smtClean="0"/>
              <a:t>7/12/2024</a:t>
            </a:fld>
            <a:endParaRPr lang="en-US"/>
          </a:p>
        </p:txBody>
      </p:sp>
      <p:sp>
        <p:nvSpPr>
          <p:cNvPr id="4" name="Footer Placeholder 3">
            <a:extLst>
              <a:ext uri="{FF2B5EF4-FFF2-40B4-BE49-F238E27FC236}">
                <a16:creationId xmlns:a16="http://schemas.microsoft.com/office/drawing/2014/main" id="{2935C442-95F3-F09E-E0EE-C8BFBF7D677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B4635F4-4640-0615-39CE-A45BBB28DCEF}"/>
              </a:ext>
            </a:extLst>
          </p:cNvPr>
          <p:cNvSpPr>
            <a:spLocks noGrp="1"/>
          </p:cNvSpPr>
          <p:nvPr>
            <p:ph type="sldNum" sz="quarter" idx="12"/>
          </p:nvPr>
        </p:nvSpPr>
        <p:spPr/>
        <p:txBody>
          <a:bodyPr/>
          <a:lstStyle/>
          <a:p>
            <a:fld id="{73A7CE8A-3524-4106-B21A-525AB360498F}" type="slidenum">
              <a:rPr lang="en-US" smtClean="0"/>
              <a:t>‹#›</a:t>
            </a:fld>
            <a:endParaRPr lang="en-US"/>
          </a:p>
        </p:txBody>
      </p:sp>
    </p:spTree>
    <p:extLst>
      <p:ext uri="{BB962C8B-B14F-4D97-AF65-F5344CB8AC3E}">
        <p14:creationId xmlns:p14="http://schemas.microsoft.com/office/powerpoint/2010/main" val="3220544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23EBD01-A8E5-3969-780C-EF8992EE0D52}"/>
              </a:ext>
            </a:extLst>
          </p:cNvPr>
          <p:cNvSpPr>
            <a:spLocks noGrp="1"/>
          </p:cNvSpPr>
          <p:nvPr>
            <p:ph type="dt" sz="half" idx="10"/>
          </p:nvPr>
        </p:nvSpPr>
        <p:spPr/>
        <p:txBody>
          <a:bodyPr/>
          <a:lstStyle/>
          <a:p>
            <a:fld id="{8EBE2E7C-0B21-4579-A156-1787FD03184A}" type="datetime1">
              <a:rPr lang="en-US" smtClean="0"/>
              <a:t>7/12/2024</a:t>
            </a:fld>
            <a:endParaRPr lang="en-US"/>
          </a:p>
        </p:txBody>
      </p:sp>
      <p:sp>
        <p:nvSpPr>
          <p:cNvPr id="3" name="Footer Placeholder 2">
            <a:extLst>
              <a:ext uri="{FF2B5EF4-FFF2-40B4-BE49-F238E27FC236}">
                <a16:creationId xmlns:a16="http://schemas.microsoft.com/office/drawing/2014/main" id="{83F2506F-A85A-9EEE-C163-C83566AE4AF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BF87F65-F75F-4A38-E91E-A18FE5633E57}"/>
              </a:ext>
            </a:extLst>
          </p:cNvPr>
          <p:cNvSpPr>
            <a:spLocks noGrp="1"/>
          </p:cNvSpPr>
          <p:nvPr>
            <p:ph type="sldNum" sz="quarter" idx="12"/>
          </p:nvPr>
        </p:nvSpPr>
        <p:spPr/>
        <p:txBody>
          <a:bodyPr/>
          <a:lstStyle/>
          <a:p>
            <a:fld id="{73A7CE8A-3524-4106-B21A-525AB360498F}" type="slidenum">
              <a:rPr lang="en-US" smtClean="0"/>
              <a:t>‹#›</a:t>
            </a:fld>
            <a:endParaRPr lang="en-US"/>
          </a:p>
        </p:txBody>
      </p:sp>
    </p:spTree>
    <p:extLst>
      <p:ext uri="{BB962C8B-B14F-4D97-AF65-F5344CB8AC3E}">
        <p14:creationId xmlns:p14="http://schemas.microsoft.com/office/powerpoint/2010/main" val="1590311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00EDE-F44B-ECDF-35C2-35BDFAE8F93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101B3B8-1BCA-F502-7E0A-4049E796F45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1FE6F06-82AA-ADBA-578C-5F684303CA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CF7F210-A07A-E015-362B-CDB0EF6A368D}"/>
              </a:ext>
            </a:extLst>
          </p:cNvPr>
          <p:cNvSpPr>
            <a:spLocks noGrp="1"/>
          </p:cNvSpPr>
          <p:nvPr>
            <p:ph type="dt" sz="half" idx="10"/>
          </p:nvPr>
        </p:nvSpPr>
        <p:spPr/>
        <p:txBody>
          <a:bodyPr/>
          <a:lstStyle/>
          <a:p>
            <a:fld id="{DD97C23B-7B3C-45AB-A409-C321CF7154B0}" type="datetime1">
              <a:rPr lang="en-US" smtClean="0"/>
              <a:t>7/12/2024</a:t>
            </a:fld>
            <a:endParaRPr lang="en-US"/>
          </a:p>
        </p:txBody>
      </p:sp>
      <p:sp>
        <p:nvSpPr>
          <p:cNvPr id="6" name="Footer Placeholder 5">
            <a:extLst>
              <a:ext uri="{FF2B5EF4-FFF2-40B4-BE49-F238E27FC236}">
                <a16:creationId xmlns:a16="http://schemas.microsoft.com/office/drawing/2014/main" id="{D6E2E697-D8EC-73FF-C4D6-39BBB29209D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6A662C2-E0AB-8E40-E65E-07700C0857B6}"/>
              </a:ext>
            </a:extLst>
          </p:cNvPr>
          <p:cNvSpPr>
            <a:spLocks noGrp="1"/>
          </p:cNvSpPr>
          <p:nvPr>
            <p:ph type="sldNum" sz="quarter" idx="12"/>
          </p:nvPr>
        </p:nvSpPr>
        <p:spPr/>
        <p:txBody>
          <a:bodyPr/>
          <a:lstStyle/>
          <a:p>
            <a:fld id="{73A7CE8A-3524-4106-B21A-525AB360498F}" type="slidenum">
              <a:rPr lang="en-US" smtClean="0"/>
              <a:t>‹#›</a:t>
            </a:fld>
            <a:endParaRPr lang="en-US"/>
          </a:p>
        </p:txBody>
      </p:sp>
    </p:spTree>
    <p:extLst>
      <p:ext uri="{BB962C8B-B14F-4D97-AF65-F5344CB8AC3E}">
        <p14:creationId xmlns:p14="http://schemas.microsoft.com/office/powerpoint/2010/main" val="16871079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7C4E9-D6BB-70F9-112A-DAC08B796B8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1CF5857-93D4-D7E8-8662-DF69843AEC2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E5A2320-CAC3-8133-5C3C-405038B5C8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91DDE73-AB4D-2E1B-14FA-DD3E39EB3A9E}"/>
              </a:ext>
            </a:extLst>
          </p:cNvPr>
          <p:cNvSpPr>
            <a:spLocks noGrp="1"/>
          </p:cNvSpPr>
          <p:nvPr>
            <p:ph type="dt" sz="half" idx="10"/>
          </p:nvPr>
        </p:nvSpPr>
        <p:spPr/>
        <p:txBody>
          <a:bodyPr/>
          <a:lstStyle/>
          <a:p>
            <a:fld id="{4C37CFF6-49AE-4AB8-8CE8-58C2778AE0A7}" type="datetime1">
              <a:rPr lang="en-US" smtClean="0"/>
              <a:t>7/12/2024</a:t>
            </a:fld>
            <a:endParaRPr lang="en-US"/>
          </a:p>
        </p:txBody>
      </p:sp>
      <p:sp>
        <p:nvSpPr>
          <p:cNvPr id="6" name="Footer Placeholder 5">
            <a:extLst>
              <a:ext uri="{FF2B5EF4-FFF2-40B4-BE49-F238E27FC236}">
                <a16:creationId xmlns:a16="http://schemas.microsoft.com/office/drawing/2014/main" id="{36476805-D120-78BB-4618-B4E6CB1ADB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6CC43F-ED99-7AD7-D3A5-3D2DB55D6ED8}"/>
              </a:ext>
            </a:extLst>
          </p:cNvPr>
          <p:cNvSpPr>
            <a:spLocks noGrp="1"/>
          </p:cNvSpPr>
          <p:nvPr>
            <p:ph type="sldNum" sz="quarter" idx="12"/>
          </p:nvPr>
        </p:nvSpPr>
        <p:spPr/>
        <p:txBody>
          <a:bodyPr/>
          <a:lstStyle/>
          <a:p>
            <a:fld id="{73A7CE8A-3524-4106-B21A-525AB360498F}" type="slidenum">
              <a:rPr lang="en-US" smtClean="0"/>
              <a:t>‹#›</a:t>
            </a:fld>
            <a:endParaRPr lang="en-US"/>
          </a:p>
        </p:txBody>
      </p:sp>
    </p:spTree>
    <p:extLst>
      <p:ext uri="{BB962C8B-B14F-4D97-AF65-F5344CB8AC3E}">
        <p14:creationId xmlns:p14="http://schemas.microsoft.com/office/powerpoint/2010/main" val="35098697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F6EE959-AE7C-7AC2-232B-5352768BFBA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5C96E40-070A-C537-22BB-4BFC448A49B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E1C0A2B-0922-A54F-AF8B-C1B8A1BE184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CC9C75B-5741-4159-94EF-F8B30B636794}" type="datetime1">
              <a:rPr lang="en-US" smtClean="0"/>
              <a:t>7/12/2024</a:t>
            </a:fld>
            <a:endParaRPr lang="en-US"/>
          </a:p>
        </p:txBody>
      </p:sp>
      <p:sp>
        <p:nvSpPr>
          <p:cNvPr id="5" name="Footer Placeholder 4">
            <a:extLst>
              <a:ext uri="{FF2B5EF4-FFF2-40B4-BE49-F238E27FC236}">
                <a16:creationId xmlns:a16="http://schemas.microsoft.com/office/drawing/2014/main" id="{BC7CF477-4BB2-E065-5AFF-1F495AED573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5BC0CFD7-C526-8178-7C34-E1136D31EE5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3A7CE8A-3524-4106-B21A-525AB360498F}" type="slidenum">
              <a:rPr lang="en-US" smtClean="0"/>
              <a:t>‹#›</a:t>
            </a:fld>
            <a:endParaRPr lang="en-US"/>
          </a:p>
        </p:txBody>
      </p:sp>
    </p:spTree>
    <p:extLst>
      <p:ext uri="{BB962C8B-B14F-4D97-AF65-F5344CB8AC3E}">
        <p14:creationId xmlns:p14="http://schemas.microsoft.com/office/powerpoint/2010/main" val="16481658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6.xml"/><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3A09D-29DA-B2DC-CEAB-5B8829C6E3B9}"/>
              </a:ext>
            </a:extLst>
          </p:cNvPr>
          <p:cNvSpPr>
            <a:spLocks noGrp="1"/>
          </p:cNvSpPr>
          <p:nvPr>
            <p:ph type="ctrTitle"/>
          </p:nvPr>
        </p:nvSpPr>
        <p:spPr/>
        <p:txBody>
          <a:bodyPr>
            <a:normAutofit/>
          </a:bodyPr>
          <a:lstStyle/>
          <a:p>
            <a:r>
              <a:rPr lang="en-US" dirty="0"/>
              <a:t>Key Concepts in Chapter 7</a:t>
            </a:r>
          </a:p>
        </p:txBody>
      </p:sp>
      <p:sp>
        <p:nvSpPr>
          <p:cNvPr id="3" name="Subtitle 2">
            <a:extLst>
              <a:ext uri="{FF2B5EF4-FFF2-40B4-BE49-F238E27FC236}">
                <a16:creationId xmlns:a16="http://schemas.microsoft.com/office/drawing/2014/main" id="{24B70CAD-364B-C9C3-33A3-D8A2782B7DC2}"/>
              </a:ext>
            </a:extLst>
          </p:cNvPr>
          <p:cNvSpPr>
            <a:spLocks noGrp="1"/>
          </p:cNvSpPr>
          <p:nvPr>
            <p:ph type="subTitle" idx="1"/>
          </p:nvPr>
        </p:nvSpPr>
        <p:spPr/>
        <p:txBody>
          <a:bodyPr/>
          <a:lstStyle/>
          <a:p>
            <a:r>
              <a:rPr lang="en-US" i="1" dirty="0"/>
              <a:t>Enterprise Network Infrastructure and Security </a:t>
            </a:r>
            <a:r>
              <a:rPr lang="en-US" dirty="0"/>
              <a:t>© Prospect Press</a:t>
            </a:r>
            <a:br>
              <a:rPr lang="en-US" dirty="0"/>
            </a:br>
            <a:r>
              <a:rPr lang="en-US" dirty="0"/>
              <a:t>Thomas Case</a:t>
            </a:r>
          </a:p>
        </p:txBody>
      </p:sp>
      <p:sp>
        <p:nvSpPr>
          <p:cNvPr id="7" name="Slide Number Placeholder 6">
            <a:extLst>
              <a:ext uri="{FF2B5EF4-FFF2-40B4-BE49-F238E27FC236}">
                <a16:creationId xmlns:a16="http://schemas.microsoft.com/office/drawing/2014/main" id="{7E31A1D5-E529-F8A7-1A8D-781676DAA9C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4183325-546E-40C0-8158-A2D7D7EAEC36}" type="slidenum">
              <a:rPr kumimoji="0" lang="en-US" sz="1200" b="0" i="0" u="none" strike="noStrike" kern="1200" cap="none" spc="0" normalizeH="0" baseline="0" noProof="0" smtClean="0">
                <a:ln>
                  <a:noFill/>
                </a:ln>
                <a:solidFill>
                  <a:prstClr val="black">
                    <a:tint val="82000"/>
                  </a:prstClr>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endParaRPr>
          </a:p>
        </p:txBody>
      </p:sp>
    </p:spTree>
    <p:extLst>
      <p:ext uri="{BB962C8B-B14F-4D97-AF65-F5344CB8AC3E}">
        <p14:creationId xmlns:p14="http://schemas.microsoft.com/office/powerpoint/2010/main" val="28653346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C5EC120-F811-3B76-C7C5-1AB922798E12}"/>
              </a:ext>
              <a:ext uri="{C183D7F6-B498-43B3-948B-1728B52AA6E4}">
                <adec:decorative xmlns:adec="http://schemas.microsoft.com/office/drawing/2017/decorative" val="0"/>
              </a:ext>
            </a:extLst>
          </p:cNvPr>
          <p:cNvSpPr>
            <a:spLocks noGrp="1"/>
          </p:cNvSpPr>
          <p:nvPr>
            <p:ph type="sldNum" sz="quarter" idx="12"/>
          </p:nvPr>
        </p:nvSpPr>
        <p:spPr/>
        <p:txBody>
          <a:bodyPr/>
          <a:lstStyle/>
          <a:p>
            <a:fld id="{73A7CE8A-3524-4106-B21A-525AB360498F}" type="slidenum">
              <a:rPr lang="en-US" smtClean="0"/>
              <a:t>10</a:t>
            </a:fld>
            <a:endParaRPr lang="en-US"/>
          </a:p>
        </p:txBody>
      </p:sp>
      <p:sp>
        <p:nvSpPr>
          <p:cNvPr id="2" name="Title 1">
            <a:extLst>
              <a:ext uri="{FF2B5EF4-FFF2-40B4-BE49-F238E27FC236}">
                <a16:creationId xmlns:a16="http://schemas.microsoft.com/office/drawing/2014/main" id="{88B37194-D739-CAA4-5C59-775429F49D96}"/>
              </a:ext>
            </a:extLst>
          </p:cNvPr>
          <p:cNvSpPr>
            <a:spLocks noGrp="1"/>
          </p:cNvSpPr>
          <p:nvPr>
            <p:ph type="title"/>
          </p:nvPr>
        </p:nvSpPr>
        <p:spPr/>
        <p:txBody>
          <a:bodyPr/>
          <a:lstStyle/>
          <a:p>
            <a:r>
              <a:rPr lang="en-US" dirty="0"/>
              <a:t>Wi-Fi Media Access Control</a:t>
            </a:r>
          </a:p>
        </p:txBody>
      </p:sp>
      <p:sp>
        <p:nvSpPr>
          <p:cNvPr id="4" name="TextBox 3">
            <a:extLst>
              <a:ext uri="{FF2B5EF4-FFF2-40B4-BE49-F238E27FC236}">
                <a16:creationId xmlns:a16="http://schemas.microsoft.com/office/drawing/2014/main" id="{645C08AD-83A5-D20D-8C24-667974B4361F}"/>
              </a:ext>
            </a:extLst>
          </p:cNvPr>
          <p:cNvSpPr txBox="1"/>
          <p:nvPr/>
        </p:nvSpPr>
        <p:spPr>
          <a:xfrm>
            <a:off x="246405" y="1347839"/>
            <a:ext cx="7231437" cy="2585323"/>
          </a:xfrm>
          <a:prstGeom prst="rect">
            <a:avLst/>
          </a:prstGeom>
          <a:noFill/>
        </p:spPr>
        <p:txBody>
          <a:bodyPr wrap="square" rtlCol="0">
            <a:spAutoFit/>
          </a:bodyPr>
          <a:lstStyle/>
          <a:p>
            <a:r>
              <a:rPr lang="en-US" dirty="0"/>
              <a:t>CSMA/CA employs two media access controls: the distributed coordination function (DCF) and the point coordination function (PCF). DCF is the Wi-Fi MAC protocol identified in the IEEE 802.11 standard and is officially called CSMA/CA and is illustrated in Figure 7-27.</a:t>
            </a:r>
          </a:p>
          <a:p>
            <a:endParaRPr lang="en-US" dirty="0"/>
          </a:p>
          <a:p>
            <a:r>
              <a:rPr lang="en-US" dirty="0"/>
              <a:t>DCF is contention-based and requires devices to monitor (“sense”) the communication medium before starting to transmit and to refrain from transmitting when the shared medium is being used by another device; DCF uses RTS and CTS frames to avoid data collisions.  </a:t>
            </a:r>
          </a:p>
        </p:txBody>
      </p:sp>
      <p:pic>
        <p:nvPicPr>
          <p:cNvPr id="11" name="Picture 10" descr="Figure 7-27 displays a flow chart of the logic for CSMA/CA's DCF. The process begins with the device sensing the medium. If the channel is idle, it transmits a RTS frame. If the channel is busy, it waits a time interval before re-sensing the medium. If it receives a CTS frame in response to its RTS frame, it transmits a data frame. If it does not receive a CTS response, it waits a time interval before re-sensing the medium.">
            <a:extLst>
              <a:ext uri="{FF2B5EF4-FFF2-40B4-BE49-F238E27FC236}">
                <a16:creationId xmlns:a16="http://schemas.microsoft.com/office/drawing/2014/main" id="{3A7CC7BA-D3B4-D553-96D2-14091476238F}"/>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7627784" y="1086373"/>
            <a:ext cx="3587934" cy="3492679"/>
          </a:xfrm>
          <a:prstGeom prst="rect">
            <a:avLst/>
          </a:prstGeom>
        </p:spPr>
      </p:pic>
      <p:sp>
        <p:nvSpPr>
          <p:cNvPr id="7" name="TextBox 6">
            <a:extLst>
              <a:ext uri="{FF2B5EF4-FFF2-40B4-BE49-F238E27FC236}">
                <a16:creationId xmlns:a16="http://schemas.microsoft.com/office/drawing/2014/main" id="{22519565-3272-96B1-7BF9-715AE371A595}"/>
              </a:ext>
              <a:ext uri="{C183D7F6-B498-43B3-948B-1728B52AA6E4}">
                <adec:decorative xmlns:adec="http://schemas.microsoft.com/office/drawing/2017/decorative" val="0"/>
              </a:ext>
            </a:extLst>
          </p:cNvPr>
          <p:cNvSpPr txBox="1"/>
          <p:nvPr/>
        </p:nvSpPr>
        <p:spPr>
          <a:xfrm>
            <a:off x="246405" y="4004975"/>
            <a:ext cx="7056934" cy="2585323"/>
          </a:xfrm>
          <a:prstGeom prst="rect">
            <a:avLst/>
          </a:prstGeom>
          <a:noFill/>
        </p:spPr>
        <p:txBody>
          <a:bodyPr wrap="square" rtlCol="0">
            <a:spAutoFit/>
          </a:bodyPr>
          <a:lstStyle/>
          <a:p>
            <a:r>
              <a:rPr lang="en-US" dirty="0"/>
              <a:t>PCF works in concert with DCF and is a controlled-access approach that provides hidden nodes an opportunity to transmit. Media access is controlled by the AP. The AP sends poll frames to devices in the BSS that support PCF (not all devices support PCF) and when a device receives the poll, it transmits a frame.</a:t>
            </a:r>
          </a:p>
          <a:p>
            <a:endParaRPr lang="en-US" dirty="0"/>
          </a:p>
          <a:p>
            <a:r>
              <a:rPr lang="en-US" dirty="0"/>
              <a:t>When both PCF and DCF are used, the AP alternates between operating in PCF and DCF modes. Each PCF interval is followed by a DCF interval; this is illustrated in Figure 7-26. </a:t>
            </a:r>
          </a:p>
        </p:txBody>
      </p:sp>
      <p:pic>
        <p:nvPicPr>
          <p:cNvPr id="9" name="Picture 8" descr="Figure 7-26 illustrates that when both DCF and PCF are used, time is divided into superframes. Each superframe includes a beacon interval, a PCF interval, and a DCF interval. ">
            <a:extLst>
              <a:ext uri="{FF2B5EF4-FFF2-40B4-BE49-F238E27FC236}">
                <a16:creationId xmlns:a16="http://schemas.microsoft.com/office/drawing/2014/main" id="{6F96DD6F-E21E-3F9B-B79C-F85417CD6125}"/>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7640485" y="4583628"/>
            <a:ext cx="3562533" cy="1428019"/>
          </a:xfrm>
          <a:prstGeom prst="rect">
            <a:avLst/>
          </a:prstGeom>
        </p:spPr>
      </p:pic>
    </p:spTree>
    <p:extLst>
      <p:ext uri="{BB962C8B-B14F-4D97-AF65-F5344CB8AC3E}">
        <p14:creationId xmlns:p14="http://schemas.microsoft.com/office/powerpoint/2010/main" val="32678726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55C250F-5200-D26B-2028-C0374A177887}"/>
              </a:ext>
              <a:ext uri="{C183D7F6-B498-43B3-948B-1728B52AA6E4}">
                <adec:decorative xmlns:adec="http://schemas.microsoft.com/office/drawing/2017/decorative" val="0"/>
              </a:ext>
            </a:extLst>
          </p:cNvPr>
          <p:cNvSpPr>
            <a:spLocks noGrp="1"/>
          </p:cNvSpPr>
          <p:nvPr>
            <p:ph type="sldNum" sz="quarter" idx="12"/>
          </p:nvPr>
        </p:nvSpPr>
        <p:spPr/>
        <p:txBody>
          <a:bodyPr/>
          <a:lstStyle/>
          <a:p>
            <a:fld id="{73A7CE8A-3524-4106-B21A-525AB360498F}" type="slidenum">
              <a:rPr lang="en-US" smtClean="0"/>
              <a:t>11</a:t>
            </a:fld>
            <a:endParaRPr lang="en-US"/>
          </a:p>
        </p:txBody>
      </p:sp>
      <p:sp>
        <p:nvSpPr>
          <p:cNvPr id="2" name="Title 1">
            <a:extLst>
              <a:ext uri="{FF2B5EF4-FFF2-40B4-BE49-F238E27FC236}">
                <a16:creationId xmlns:a16="http://schemas.microsoft.com/office/drawing/2014/main" id="{4FEA738D-6076-8B86-6A90-2E64729D043A}"/>
              </a:ext>
            </a:extLst>
          </p:cNvPr>
          <p:cNvSpPr>
            <a:spLocks noGrp="1"/>
          </p:cNvSpPr>
          <p:nvPr>
            <p:ph type="title"/>
          </p:nvPr>
        </p:nvSpPr>
        <p:spPr/>
        <p:txBody>
          <a:bodyPr/>
          <a:lstStyle/>
          <a:p>
            <a:r>
              <a:rPr lang="en-US" dirty="0"/>
              <a:t>Evolving Wi-Fi Standards</a:t>
            </a:r>
          </a:p>
        </p:txBody>
      </p:sp>
      <p:sp>
        <p:nvSpPr>
          <p:cNvPr id="4" name="TextBox 3">
            <a:extLst>
              <a:ext uri="{FF2B5EF4-FFF2-40B4-BE49-F238E27FC236}">
                <a16:creationId xmlns:a16="http://schemas.microsoft.com/office/drawing/2014/main" id="{44EB7ADC-236E-D95E-ACE1-5C4A93F34C1C}"/>
              </a:ext>
            </a:extLst>
          </p:cNvPr>
          <p:cNvSpPr txBox="1"/>
          <p:nvPr/>
        </p:nvSpPr>
        <p:spPr>
          <a:xfrm>
            <a:off x="502571" y="1521673"/>
            <a:ext cx="4310831" cy="4801314"/>
          </a:xfrm>
          <a:prstGeom prst="rect">
            <a:avLst/>
          </a:prstGeom>
          <a:noFill/>
        </p:spPr>
        <p:txBody>
          <a:bodyPr wrap="square" rtlCol="0">
            <a:spAutoFit/>
          </a:bodyPr>
          <a:lstStyle/>
          <a:p>
            <a:r>
              <a:rPr lang="en-US" dirty="0"/>
              <a:t>Revisions (amendments) to the original 802.11 standard have produced successive Wi-Fi generations. </a:t>
            </a:r>
          </a:p>
          <a:p>
            <a:endParaRPr lang="en-US" dirty="0"/>
          </a:p>
          <a:p>
            <a:r>
              <a:rPr lang="en-US" dirty="0"/>
              <a:t>Because the first three generations are considered obsolete, Table 7-8 only considers generations four through seven.</a:t>
            </a:r>
          </a:p>
          <a:p>
            <a:endParaRPr lang="en-US" dirty="0"/>
          </a:p>
          <a:p>
            <a:r>
              <a:rPr lang="en-US" dirty="0"/>
              <a:t>The revisions to the 802.11 standard have brought new capabilities to APs, Wi-Fi adapters, and their antennas; these have contributed to improving Wi-Fi networks.</a:t>
            </a:r>
          </a:p>
          <a:p>
            <a:endParaRPr lang="en-US" dirty="0"/>
          </a:p>
          <a:p>
            <a:r>
              <a:rPr lang="en-US" dirty="0"/>
              <a:t>Taking a closer look at Table 7-8 contents reveals how successive Wi-Fi generations have delivered faster transmission speeds and expanded capabilities.</a:t>
            </a:r>
          </a:p>
        </p:txBody>
      </p:sp>
      <p:pic>
        <p:nvPicPr>
          <p:cNvPr id="6" name="Picture 5" descr="This is a reproduction of Table 7-8 that compares Wi-Fi generations 4 through 7 on launch year, 802.11 amendment identifier, maximum data rate, frequency bands, modulation, QAM, MIMO, and security. It shows how Wi-Fi has evolved across generation.">
            <a:extLst>
              <a:ext uri="{FF2B5EF4-FFF2-40B4-BE49-F238E27FC236}">
                <a16:creationId xmlns:a16="http://schemas.microsoft.com/office/drawing/2014/main" id="{F1F514CB-86F8-E7CB-043A-DDC7479B9DFF}"/>
              </a:ext>
            </a:extLst>
          </p:cNvPr>
          <p:cNvPicPr>
            <a:picLocks noChangeAspect="1"/>
          </p:cNvPicPr>
          <p:nvPr/>
        </p:nvPicPr>
        <p:blipFill>
          <a:blip r:embed="rId2"/>
          <a:stretch>
            <a:fillRect/>
          </a:stretch>
        </p:blipFill>
        <p:spPr>
          <a:xfrm>
            <a:off x="4813402" y="1521673"/>
            <a:ext cx="7073038" cy="3035808"/>
          </a:xfrm>
          <a:prstGeom prst="rect">
            <a:avLst/>
          </a:prstGeom>
        </p:spPr>
      </p:pic>
      <p:sp>
        <p:nvSpPr>
          <p:cNvPr id="7" name="TextBox 6">
            <a:extLst>
              <a:ext uri="{FF2B5EF4-FFF2-40B4-BE49-F238E27FC236}">
                <a16:creationId xmlns:a16="http://schemas.microsoft.com/office/drawing/2014/main" id="{BB750136-4FB8-7EAE-1068-C52393716E4E}"/>
              </a:ext>
            </a:extLst>
          </p:cNvPr>
          <p:cNvSpPr txBox="1"/>
          <p:nvPr/>
        </p:nvSpPr>
        <p:spPr>
          <a:xfrm>
            <a:off x="4891525" y="4698366"/>
            <a:ext cx="7073038" cy="1754326"/>
          </a:xfrm>
          <a:prstGeom prst="rect">
            <a:avLst/>
          </a:prstGeom>
          <a:noFill/>
        </p:spPr>
        <p:txBody>
          <a:bodyPr wrap="square" rtlCol="0">
            <a:spAutoFit/>
          </a:bodyPr>
          <a:lstStyle/>
          <a:p>
            <a:r>
              <a:rPr lang="en-US" dirty="0"/>
              <a:t>Table 7-8 identifies several reasons why newer Wi-Fi generations support higher data rates. This includes support for denser QAM constellations, advances in the ability to use multiple-input and multiple-output (MIMO) on Wi-Fi’s shared radio spectrum, OFDM and OFDMA, and the ability to support larger channels are contributing factors</a:t>
            </a:r>
          </a:p>
        </p:txBody>
      </p:sp>
    </p:spTree>
    <p:extLst>
      <p:ext uri="{BB962C8B-B14F-4D97-AF65-F5344CB8AC3E}">
        <p14:creationId xmlns:p14="http://schemas.microsoft.com/office/powerpoint/2010/main" val="23984428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C49F1C7-CBA9-E4D4-F4F2-9C51DBEAB678}"/>
              </a:ext>
              <a:ext uri="{C183D7F6-B498-43B3-948B-1728B52AA6E4}">
                <adec:decorative xmlns:adec="http://schemas.microsoft.com/office/drawing/2017/decorative" val="0"/>
              </a:ext>
            </a:extLst>
          </p:cNvPr>
          <p:cNvSpPr>
            <a:spLocks noGrp="1"/>
          </p:cNvSpPr>
          <p:nvPr>
            <p:ph type="sldNum" sz="quarter" idx="12"/>
          </p:nvPr>
        </p:nvSpPr>
        <p:spPr/>
        <p:txBody>
          <a:bodyPr/>
          <a:lstStyle/>
          <a:p>
            <a:fld id="{73A7CE8A-3524-4106-B21A-525AB360498F}" type="slidenum">
              <a:rPr lang="en-US" smtClean="0"/>
              <a:t>12</a:t>
            </a:fld>
            <a:endParaRPr lang="en-US"/>
          </a:p>
        </p:txBody>
      </p:sp>
      <p:sp>
        <p:nvSpPr>
          <p:cNvPr id="2" name="Title 1">
            <a:extLst>
              <a:ext uri="{FF2B5EF4-FFF2-40B4-BE49-F238E27FC236}">
                <a16:creationId xmlns:a16="http://schemas.microsoft.com/office/drawing/2014/main" id="{4574E800-CA52-2A96-66C6-86825504DCE5}"/>
              </a:ext>
            </a:extLst>
          </p:cNvPr>
          <p:cNvSpPr>
            <a:spLocks noGrp="1"/>
          </p:cNvSpPr>
          <p:nvPr>
            <p:ph type="title"/>
          </p:nvPr>
        </p:nvSpPr>
        <p:spPr/>
        <p:txBody>
          <a:bodyPr/>
          <a:lstStyle/>
          <a:p>
            <a:r>
              <a:rPr lang="en-US" dirty="0"/>
              <a:t>MIMO &amp; Frequency Bands</a:t>
            </a:r>
          </a:p>
        </p:txBody>
      </p:sp>
      <p:sp>
        <p:nvSpPr>
          <p:cNvPr id="4" name="TextBox 3">
            <a:extLst>
              <a:ext uri="{FF2B5EF4-FFF2-40B4-BE49-F238E27FC236}">
                <a16:creationId xmlns:a16="http://schemas.microsoft.com/office/drawing/2014/main" id="{911AFAA0-8C5C-2669-4E98-AAD83D2FB7C3}"/>
              </a:ext>
              <a:ext uri="{C183D7F6-B498-43B3-948B-1728B52AA6E4}">
                <adec:decorative xmlns:adec="http://schemas.microsoft.com/office/drawing/2017/decorative" val="0"/>
              </a:ext>
            </a:extLst>
          </p:cNvPr>
          <p:cNvSpPr txBox="1"/>
          <p:nvPr/>
        </p:nvSpPr>
        <p:spPr>
          <a:xfrm>
            <a:off x="328068" y="1430931"/>
            <a:ext cx="6215607" cy="2862322"/>
          </a:xfrm>
          <a:prstGeom prst="rect">
            <a:avLst/>
          </a:prstGeom>
          <a:noFill/>
        </p:spPr>
        <p:txBody>
          <a:bodyPr wrap="square" rtlCol="0">
            <a:spAutoFit/>
          </a:bodyPr>
          <a:lstStyle/>
          <a:p>
            <a:r>
              <a:rPr lang="en-US" b="1" dirty="0"/>
              <a:t>Multiple-input and multiple-output (MIMO) </a:t>
            </a:r>
            <a:r>
              <a:rPr lang="en-US" dirty="0"/>
              <a:t>is a method for multiplying the capacity of shared radio spectrum by using multiple transmission and receiving antennas. </a:t>
            </a:r>
          </a:p>
          <a:p>
            <a:endParaRPr lang="en-US" dirty="0"/>
          </a:p>
          <a:p>
            <a:r>
              <a:rPr lang="en-US" dirty="0"/>
              <a:t>4 x 4 MIMO has been supported in Wi-Fi networks since Wi-Fi 4. 16 x 16 MIMO is supported in Wi-Fi 7. refers to 16 antennas in transmitters and receivers. </a:t>
            </a:r>
          </a:p>
          <a:p>
            <a:endParaRPr lang="en-US" dirty="0"/>
          </a:p>
          <a:p>
            <a:r>
              <a:rPr lang="en-US" i="1" dirty="0"/>
              <a:t>Multi-user MIMO (MU-MIMO) </a:t>
            </a:r>
            <a:r>
              <a:rPr lang="en-US" dirty="0"/>
              <a:t>enables an AP to support simultaneous connections with two or more devices.</a:t>
            </a:r>
          </a:p>
        </p:txBody>
      </p:sp>
      <p:pic>
        <p:nvPicPr>
          <p:cNvPr id="7" name="Picture 6" descr="Figure 7-29 compares SISO to MIMO. For SISO, the transmitter and receiver each have a single antenna. For MIMO, the transmitter and receiver each has two antennae. ">
            <a:extLst>
              <a:ext uri="{FF2B5EF4-FFF2-40B4-BE49-F238E27FC236}">
                <a16:creationId xmlns:a16="http://schemas.microsoft.com/office/drawing/2014/main" id="{DC04B895-ED8C-1640-6B7A-50E024F9A4C7}"/>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328068" y="4173125"/>
            <a:ext cx="4587041" cy="2684875"/>
          </a:xfrm>
          <a:prstGeom prst="rect">
            <a:avLst/>
          </a:prstGeom>
        </p:spPr>
      </p:pic>
      <p:sp>
        <p:nvSpPr>
          <p:cNvPr id="6" name="TextBox 5">
            <a:extLst>
              <a:ext uri="{FF2B5EF4-FFF2-40B4-BE49-F238E27FC236}">
                <a16:creationId xmlns:a16="http://schemas.microsoft.com/office/drawing/2014/main" id="{7F97D8DB-B1CA-8B62-395E-41C5FDC59530}"/>
              </a:ext>
            </a:extLst>
          </p:cNvPr>
          <p:cNvSpPr txBox="1"/>
          <p:nvPr/>
        </p:nvSpPr>
        <p:spPr>
          <a:xfrm>
            <a:off x="6904434" y="3236118"/>
            <a:ext cx="5214938"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Since Wi-Fi 4, 802.11 networks have operated in the 2.4 GHz and 5 GHz frequency bands; Wi-Fi 6e and Wi-Fi 7 also use unlicensed space in the 6 GHz frequency band. </a:t>
            </a:r>
          </a:p>
        </p:txBody>
      </p:sp>
      <p:sp>
        <p:nvSpPr>
          <p:cNvPr id="8" name="TextBox 7">
            <a:extLst>
              <a:ext uri="{FF2B5EF4-FFF2-40B4-BE49-F238E27FC236}">
                <a16:creationId xmlns:a16="http://schemas.microsoft.com/office/drawing/2014/main" id="{0781EBE7-419C-E14F-9CDB-7311C1C67B41}"/>
              </a:ext>
            </a:extLst>
          </p:cNvPr>
          <p:cNvSpPr txBox="1"/>
          <p:nvPr/>
        </p:nvSpPr>
        <p:spPr>
          <a:xfrm>
            <a:off x="6904434" y="4564731"/>
            <a:ext cx="5007769" cy="2156744"/>
          </a:xfrm>
          <a:prstGeom prst="rect">
            <a:avLst/>
          </a:prstGeom>
          <a:noFill/>
        </p:spPr>
        <p:txBody>
          <a:bodyPr wrap="square" rtlCol="0">
            <a:sp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5 GHz signals have a shorter wavelength than 2.4 GHz signals and the well-known formula f=1/λ by shows that more waves are sent by higher frequencies (smaller </a:t>
            </a:r>
            <a:r>
              <a:rPr kumimoji="0" lang="en-US" sz="1800" b="0" i="0" u="none" strike="noStrike" kern="1200" cap="none" spc="0" normalizeH="0" baseline="0" noProof="0" dirty="0" err="1">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λs</a:t>
            </a:r>
            <a:r>
              <a:rPr kumimoji="0" lang="en-US" sz="18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rPr>
              <a:t>) per second than lower frequencies.  In Wi-Fi, a modulated 5 GHz carrier can transfer more data per second than a modulated 2.4 GHz carrier.</a:t>
            </a:r>
            <a:endParaRPr kumimoji="0" lang="en-US" sz="1600" b="0" i="0" u="none" strike="noStrike" kern="1200" cap="none" spc="0" normalizeH="0" baseline="0" noProof="0" dirty="0">
              <a:ln>
                <a:noFill/>
              </a:ln>
              <a:solidFill>
                <a:prstClr val="black"/>
              </a:solidFill>
              <a:effectLst/>
              <a:uLnTx/>
              <a:uFillTx/>
              <a:latin typeface="Aptos" panose="02110004020202020204"/>
              <a:ea typeface="Calibri" panose="020F0502020204030204" pitchFamily="34" charset="0"/>
              <a:cs typeface="Times New Roman" panose="02020603050405020304" pitchFamily="18" charset="0"/>
            </a:endParaRPr>
          </a:p>
        </p:txBody>
      </p:sp>
      <p:pic>
        <p:nvPicPr>
          <p:cNvPr id="9" name="Picture 8" descr="Figure 7-31 illustrates that the wavelength (frequency) of a 5 GHz signal is approximately twice that of a 2.4 GHz signal.">
            <a:extLst>
              <a:ext uri="{FF2B5EF4-FFF2-40B4-BE49-F238E27FC236}">
                <a16:creationId xmlns:a16="http://schemas.microsoft.com/office/drawing/2014/main" id="{92F7916C-CBC0-FB27-FBAF-B7FD6DC04113}"/>
              </a:ext>
            </a:extLst>
          </p:cNvPr>
          <p:cNvPicPr>
            <a:picLocks noChangeAspect="1"/>
          </p:cNvPicPr>
          <p:nvPr/>
        </p:nvPicPr>
        <p:blipFill>
          <a:blip r:embed="rId3"/>
          <a:stretch>
            <a:fillRect/>
          </a:stretch>
        </p:blipFill>
        <p:spPr>
          <a:xfrm>
            <a:off x="8241168" y="257086"/>
            <a:ext cx="2730779" cy="2979032"/>
          </a:xfrm>
          <a:prstGeom prst="rect">
            <a:avLst/>
          </a:prstGeom>
        </p:spPr>
      </p:pic>
    </p:spTree>
    <p:extLst>
      <p:ext uri="{BB962C8B-B14F-4D97-AF65-F5344CB8AC3E}">
        <p14:creationId xmlns:p14="http://schemas.microsoft.com/office/powerpoint/2010/main" val="36848853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920D5CE-59BF-AAB8-36D4-832D90345085}"/>
              </a:ext>
              <a:ext uri="{C183D7F6-B498-43B3-948B-1728B52AA6E4}">
                <adec:decorative xmlns:adec="http://schemas.microsoft.com/office/drawing/2017/decorative" val="0"/>
              </a:ext>
            </a:extLst>
          </p:cNvPr>
          <p:cNvSpPr>
            <a:spLocks noGrp="1"/>
          </p:cNvSpPr>
          <p:nvPr>
            <p:ph type="sldNum" sz="quarter" idx="12"/>
          </p:nvPr>
        </p:nvSpPr>
        <p:spPr/>
        <p:txBody>
          <a:bodyPr/>
          <a:lstStyle/>
          <a:p>
            <a:fld id="{73A7CE8A-3524-4106-B21A-525AB360498F}" type="slidenum">
              <a:rPr lang="en-US" smtClean="0"/>
              <a:t>13</a:t>
            </a:fld>
            <a:endParaRPr lang="en-US"/>
          </a:p>
        </p:txBody>
      </p:sp>
      <p:sp>
        <p:nvSpPr>
          <p:cNvPr id="2" name="Title 1">
            <a:extLst>
              <a:ext uri="{FF2B5EF4-FFF2-40B4-BE49-F238E27FC236}">
                <a16:creationId xmlns:a16="http://schemas.microsoft.com/office/drawing/2014/main" id="{64944512-355B-F06C-37B1-E8D87F0D2BB9}"/>
              </a:ext>
            </a:extLst>
          </p:cNvPr>
          <p:cNvSpPr>
            <a:spLocks noGrp="1"/>
          </p:cNvSpPr>
          <p:nvPr>
            <p:ph type="title"/>
          </p:nvPr>
        </p:nvSpPr>
        <p:spPr/>
        <p:txBody>
          <a:bodyPr/>
          <a:lstStyle/>
          <a:p>
            <a:r>
              <a:rPr lang="en-US" dirty="0"/>
              <a:t>Wi-Fi Channel Bonding</a:t>
            </a:r>
          </a:p>
        </p:txBody>
      </p:sp>
      <p:sp>
        <p:nvSpPr>
          <p:cNvPr id="4" name="TextBox 3">
            <a:extLst>
              <a:ext uri="{FF2B5EF4-FFF2-40B4-BE49-F238E27FC236}">
                <a16:creationId xmlns:a16="http://schemas.microsoft.com/office/drawing/2014/main" id="{E93A0022-D90A-6C20-53EA-C0E9A41D225C}"/>
              </a:ext>
            </a:extLst>
          </p:cNvPr>
          <p:cNvSpPr txBox="1"/>
          <p:nvPr/>
        </p:nvSpPr>
        <p:spPr>
          <a:xfrm>
            <a:off x="188464" y="1357065"/>
            <a:ext cx="5183204" cy="2031325"/>
          </a:xfrm>
          <a:prstGeom prst="rect">
            <a:avLst/>
          </a:prstGeom>
          <a:noFill/>
        </p:spPr>
        <p:txBody>
          <a:bodyPr wrap="square" rtlCol="0">
            <a:spAutoFit/>
          </a:bodyPr>
          <a:lstStyle/>
          <a:p>
            <a:r>
              <a:rPr lang="en-US" dirty="0"/>
              <a:t>The 2.4 GHz and 5 GHz Wi-Fi frequency bands are subdivided into smaller 20 MHz band channels through which data are transferred. The 2.4 GHz band is divided into 14 channels in North America, only channels 1 to 11 are used, and in practice only the non-overlapping channels are used: 1, 6, and 11. </a:t>
            </a:r>
          </a:p>
        </p:txBody>
      </p:sp>
      <p:sp>
        <p:nvSpPr>
          <p:cNvPr id="5" name="TextBox 4">
            <a:extLst>
              <a:ext uri="{FF2B5EF4-FFF2-40B4-BE49-F238E27FC236}">
                <a16:creationId xmlns:a16="http://schemas.microsoft.com/office/drawing/2014/main" id="{47F664D2-8A64-04F8-7AAE-81121E899F23}"/>
              </a:ext>
              <a:ext uri="{C183D7F6-B498-43B3-948B-1728B52AA6E4}">
                <adec:decorative xmlns:adec="http://schemas.microsoft.com/office/drawing/2017/decorative" val="0"/>
              </a:ext>
            </a:extLst>
          </p:cNvPr>
          <p:cNvSpPr txBox="1"/>
          <p:nvPr/>
        </p:nvSpPr>
        <p:spPr>
          <a:xfrm>
            <a:off x="176109" y="3429000"/>
            <a:ext cx="5028743" cy="1200329"/>
          </a:xfrm>
          <a:prstGeom prst="rect">
            <a:avLst/>
          </a:prstGeom>
          <a:noFill/>
        </p:spPr>
        <p:txBody>
          <a:bodyPr wrap="square" rtlCol="0">
            <a:spAutoFit/>
          </a:bodyPr>
          <a:lstStyle/>
          <a:p>
            <a:r>
              <a:rPr lang="en-US" dirty="0"/>
              <a:t>There are 25 20 MHz channels in the 5 GHz frequency band, but in the U.S., the only channels used in mesh networks in buildings are 36, 40, 44, 48, 149, 153, 157, 161, and 165.</a:t>
            </a:r>
          </a:p>
        </p:txBody>
      </p:sp>
      <p:pic>
        <p:nvPicPr>
          <p:cNvPr id="6" name="Picture 5" descr="Figure 7-32 shows the 14 20 MHz channels for 2.4 GHz Wi-Fi. It also shows that channels 1, 6, and 11 are the only non-overlapping channels for the 11 used in the United States.">
            <a:extLst>
              <a:ext uri="{FF2B5EF4-FFF2-40B4-BE49-F238E27FC236}">
                <a16:creationId xmlns:a16="http://schemas.microsoft.com/office/drawing/2014/main" id="{6C52D057-39B1-4CD5-63B1-39B1663BD11E}"/>
              </a:ext>
            </a:extLst>
          </p:cNvPr>
          <p:cNvPicPr>
            <a:picLocks noChangeAspect="1"/>
          </p:cNvPicPr>
          <p:nvPr/>
        </p:nvPicPr>
        <p:blipFill>
          <a:blip r:embed="rId2"/>
          <a:stretch>
            <a:fillRect/>
          </a:stretch>
        </p:blipFill>
        <p:spPr>
          <a:xfrm>
            <a:off x="6660560" y="802340"/>
            <a:ext cx="4788146" cy="1505027"/>
          </a:xfrm>
          <a:prstGeom prst="rect">
            <a:avLst/>
          </a:prstGeom>
        </p:spPr>
      </p:pic>
      <p:pic>
        <p:nvPicPr>
          <p:cNvPr id="10" name="Picture 9" descr="Figure 7-32 shows four adjacent BSSs in an ESS or MBSS. It also shows how channels, 1, 6, and 11 might be deployed among the four BSSs.">
            <a:extLst>
              <a:ext uri="{FF2B5EF4-FFF2-40B4-BE49-F238E27FC236}">
                <a16:creationId xmlns:a16="http://schemas.microsoft.com/office/drawing/2014/main" id="{647C7919-F59B-504C-EA71-365D9E747E01}"/>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5466574" y="2451075"/>
            <a:ext cx="2819545" cy="2609984"/>
          </a:xfrm>
          <a:prstGeom prst="rect">
            <a:avLst/>
          </a:prstGeom>
        </p:spPr>
      </p:pic>
      <p:sp>
        <p:nvSpPr>
          <p:cNvPr id="12" name="TextBox 11">
            <a:extLst>
              <a:ext uri="{FF2B5EF4-FFF2-40B4-BE49-F238E27FC236}">
                <a16:creationId xmlns:a16="http://schemas.microsoft.com/office/drawing/2014/main" id="{537B26C2-E746-38A5-90C0-A9628443DE12}"/>
              </a:ext>
              <a:ext uri="{C183D7F6-B498-43B3-948B-1728B52AA6E4}">
                <adec:decorative xmlns:adec="http://schemas.microsoft.com/office/drawing/2017/decorative" val="0"/>
              </a:ext>
            </a:extLst>
          </p:cNvPr>
          <p:cNvSpPr txBox="1"/>
          <p:nvPr/>
        </p:nvSpPr>
        <p:spPr>
          <a:xfrm>
            <a:off x="5521301" y="5068982"/>
            <a:ext cx="6121594" cy="1477328"/>
          </a:xfrm>
          <a:prstGeom prst="rect">
            <a:avLst/>
          </a:prstGeom>
          <a:noFill/>
        </p:spPr>
        <p:txBody>
          <a:bodyPr wrap="square" rtlCol="0">
            <a:spAutoFit/>
          </a:bodyPr>
          <a:lstStyle/>
          <a:p>
            <a:r>
              <a:rPr lang="en-US" dirty="0"/>
              <a:t>According to Shannon’s formula [C=B*log2(1+S/N)], higher bandwidth translates into higher channel capacity. Using channel bonding to create higher bandwidth Wi-Fi channels equates to being able to transfer a higher volume of data through each channel each second.</a:t>
            </a:r>
          </a:p>
        </p:txBody>
      </p:sp>
      <p:pic>
        <p:nvPicPr>
          <p:cNvPr id="8" name="Picture 7" descr="Figure 7-24 shows that channels 1, 6, and 11 are non-overlapping 20 MHz channels in the 2.4 GHz Wi-Fi range. It also shows that channels 1-6 and channels 8-14 can be combined by channel bonding to create two non-overlapping 40 MHz channels.&#10;">
            <a:extLst>
              <a:ext uri="{FF2B5EF4-FFF2-40B4-BE49-F238E27FC236}">
                <a16:creationId xmlns:a16="http://schemas.microsoft.com/office/drawing/2014/main" id="{4E9C59AA-3619-8148-411C-E548D993B5E3}"/>
              </a:ext>
              <a:ext uri="{C183D7F6-B498-43B3-948B-1728B52AA6E4}">
                <adec:decorative xmlns:adec="http://schemas.microsoft.com/office/drawing/2017/decorative" val="0"/>
              </a:ext>
            </a:extLst>
          </p:cNvPr>
          <p:cNvPicPr>
            <a:picLocks noChangeAspect="1"/>
          </p:cNvPicPr>
          <p:nvPr/>
        </p:nvPicPr>
        <p:blipFill>
          <a:blip r:embed="rId4"/>
          <a:stretch>
            <a:fillRect/>
          </a:stretch>
        </p:blipFill>
        <p:spPr>
          <a:xfrm>
            <a:off x="8535486" y="2409200"/>
            <a:ext cx="2913220" cy="2557949"/>
          </a:xfrm>
          <a:prstGeom prst="rect">
            <a:avLst/>
          </a:prstGeom>
        </p:spPr>
      </p:pic>
      <p:sp>
        <p:nvSpPr>
          <p:cNvPr id="11" name="TextBox 10">
            <a:extLst>
              <a:ext uri="{FF2B5EF4-FFF2-40B4-BE49-F238E27FC236}">
                <a16:creationId xmlns:a16="http://schemas.microsoft.com/office/drawing/2014/main" id="{17E9E403-F1C5-992A-AA44-99D7E4A4FE4C}"/>
              </a:ext>
              <a:ext uri="{C183D7F6-B498-43B3-948B-1728B52AA6E4}">
                <adec:decorative xmlns:adec="http://schemas.microsoft.com/office/drawing/2017/decorative" val="0"/>
              </a:ext>
            </a:extLst>
          </p:cNvPr>
          <p:cNvSpPr txBox="1"/>
          <p:nvPr/>
        </p:nvSpPr>
        <p:spPr>
          <a:xfrm>
            <a:off x="148756" y="4792028"/>
            <a:ext cx="5317818" cy="2031325"/>
          </a:xfrm>
          <a:prstGeom prst="rect">
            <a:avLst/>
          </a:prstGeom>
          <a:noFill/>
        </p:spPr>
        <p:txBody>
          <a:bodyPr wrap="square" rtlCol="0">
            <a:spAutoFit/>
          </a:bodyPr>
          <a:lstStyle/>
          <a:p>
            <a:r>
              <a:rPr lang="en-US" b="1" dirty="0"/>
              <a:t>Channel bonding </a:t>
            </a:r>
            <a:r>
              <a:rPr lang="en-US" dirty="0"/>
              <a:t>combines adjacent channels to increase throughput between devices; it has been supported since Wi-Fi 4. Figure 7-34 shows the creation of two nonoverlapping 40 MHz channels by combining adjacent 2.4 GHz channels. 40 MHz, 80 MHz, and 160 MHz nonoverlapping channels can be created in the 5 GHz range.</a:t>
            </a:r>
          </a:p>
        </p:txBody>
      </p:sp>
    </p:spTree>
    <p:extLst>
      <p:ext uri="{BB962C8B-B14F-4D97-AF65-F5344CB8AC3E}">
        <p14:creationId xmlns:p14="http://schemas.microsoft.com/office/powerpoint/2010/main" val="35889561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6BF8AFF-D416-9793-3088-32AFD2D1B955}"/>
              </a:ext>
              <a:ext uri="{C183D7F6-B498-43B3-948B-1728B52AA6E4}">
                <adec:decorative xmlns:adec="http://schemas.microsoft.com/office/drawing/2017/decorative" val="0"/>
              </a:ext>
            </a:extLst>
          </p:cNvPr>
          <p:cNvSpPr>
            <a:spLocks noGrp="1"/>
          </p:cNvSpPr>
          <p:nvPr>
            <p:ph type="sldNum" sz="quarter" idx="12"/>
          </p:nvPr>
        </p:nvSpPr>
        <p:spPr/>
        <p:txBody>
          <a:bodyPr/>
          <a:lstStyle/>
          <a:p>
            <a:fld id="{73A7CE8A-3524-4106-B21A-525AB360498F}" type="slidenum">
              <a:rPr lang="en-US" smtClean="0"/>
              <a:t>14</a:t>
            </a:fld>
            <a:endParaRPr lang="en-US"/>
          </a:p>
        </p:txBody>
      </p:sp>
      <p:sp>
        <p:nvSpPr>
          <p:cNvPr id="2" name="Title 1">
            <a:extLst>
              <a:ext uri="{FF2B5EF4-FFF2-40B4-BE49-F238E27FC236}">
                <a16:creationId xmlns:a16="http://schemas.microsoft.com/office/drawing/2014/main" id="{D78D6FB6-3244-DF13-59B7-24A3AED1F0DA}"/>
              </a:ext>
            </a:extLst>
          </p:cNvPr>
          <p:cNvSpPr>
            <a:spLocks noGrp="1"/>
          </p:cNvSpPr>
          <p:nvPr>
            <p:ph type="title"/>
          </p:nvPr>
        </p:nvSpPr>
        <p:spPr/>
        <p:txBody>
          <a:bodyPr/>
          <a:lstStyle/>
          <a:p>
            <a:r>
              <a:rPr lang="en-US" dirty="0"/>
              <a:t>OFDM, OFDMA, &amp; WPA3</a:t>
            </a:r>
          </a:p>
        </p:txBody>
      </p:sp>
      <p:sp>
        <p:nvSpPr>
          <p:cNvPr id="5" name="TextBox 4">
            <a:extLst>
              <a:ext uri="{FF2B5EF4-FFF2-40B4-BE49-F238E27FC236}">
                <a16:creationId xmlns:a16="http://schemas.microsoft.com/office/drawing/2014/main" id="{4341400B-80D6-1458-622F-021251ADD8A6}"/>
              </a:ext>
            </a:extLst>
          </p:cNvPr>
          <p:cNvSpPr txBox="1"/>
          <p:nvPr/>
        </p:nvSpPr>
        <p:spPr>
          <a:xfrm>
            <a:off x="375318" y="1403011"/>
            <a:ext cx="6102263" cy="2308324"/>
          </a:xfrm>
          <a:prstGeom prst="rect">
            <a:avLst/>
          </a:prstGeom>
          <a:noFill/>
        </p:spPr>
        <p:txBody>
          <a:bodyPr wrap="square" rtlCol="0">
            <a:spAutoFit/>
          </a:bodyPr>
          <a:lstStyle/>
          <a:p>
            <a:r>
              <a:rPr lang="en-US" b="1" dirty="0"/>
              <a:t>Orthogonal frequency-division multiplexing (OFDM) </a:t>
            </a:r>
            <a:r>
              <a:rPr lang="en-US" dirty="0"/>
              <a:t>is a data transmission method supported since Wi-Fi 2 that subdivides a channel into smaller channels called subcarriers. When an undivided 20 MHz channel is used, each bit in a Wi-Fi frame is transmitted sequentially (serially), one after the other. In OFDM, subcarriers can be used to simultaneously transmit bits (in parallel) and transfer the frame more rapidly.</a:t>
            </a:r>
          </a:p>
        </p:txBody>
      </p:sp>
      <p:pic>
        <p:nvPicPr>
          <p:cNvPr id="7" name="Picture 6" descr="Figure 7-37 illustrates  three 20 MHz Wi-Fi channels being subdivided into overlapping into subcarriers by OFDM.">
            <a:extLst>
              <a:ext uri="{FF2B5EF4-FFF2-40B4-BE49-F238E27FC236}">
                <a16:creationId xmlns:a16="http://schemas.microsoft.com/office/drawing/2014/main" id="{65C376B7-734E-42C8-96AD-7CEB2A5733F1}"/>
              </a:ext>
            </a:extLst>
          </p:cNvPr>
          <p:cNvPicPr>
            <a:picLocks noChangeAspect="1"/>
          </p:cNvPicPr>
          <p:nvPr/>
        </p:nvPicPr>
        <p:blipFill>
          <a:blip r:embed="rId2"/>
          <a:stretch>
            <a:fillRect/>
          </a:stretch>
        </p:blipFill>
        <p:spPr>
          <a:xfrm>
            <a:off x="7215035" y="214312"/>
            <a:ext cx="3528519" cy="1743573"/>
          </a:xfrm>
          <a:prstGeom prst="rect">
            <a:avLst/>
          </a:prstGeom>
        </p:spPr>
      </p:pic>
      <p:sp>
        <p:nvSpPr>
          <p:cNvPr id="8" name="TextBox 7">
            <a:extLst>
              <a:ext uri="{FF2B5EF4-FFF2-40B4-BE49-F238E27FC236}">
                <a16:creationId xmlns:a16="http://schemas.microsoft.com/office/drawing/2014/main" id="{1FA7CA49-F231-C9B9-8EA9-822FD60D0B48}"/>
              </a:ext>
            </a:extLst>
          </p:cNvPr>
          <p:cNvSpPr txBox="1"/>
          <p:nvPr/>
        </p:nvSpPr>
        <p:spPr>
          <a:xfrm>
            <a:off x="375318" y="3711335"/>
            <a:ext cx="6317158" cy="1200329"/>
          </a:xfrm>
          <a:prstGeom prst="rect">
            <a:avLst/>
          </a:prstGeom>
          <a:noFill/>
        </p:spPr>
        <p:txBody>
          <a:bodyPr wrap="square" rtlCol="0">
            <a:spAutoFit/>
          </a:bodyPr>
          <a:lstStyle/>
          <a:p>
            <a:r>
              <a:rPr lang="en-US" b="1" dirty="0"/>
              <a:t>Orthogonal frequency-division multiple access (OFDMA)</a:t>
            </a:r>
            <a:r>
              <a:rPr lang="en-US" dirty="0"/>
              <a:t> enables a channel’s subcarriers to be assigned to different devices. This reduces the need for devices sharing the same channel to have to wait or take turns transmitting data.</a:t>
            </a:r>
          </a:p>
        </p:txBody>
      </p:sp>
      <p:sp>
        <p:nvSpPr>
          <p:cNvPr id="9" name="TextBox 8">
            <a:extLst>
              <a:ext uri="{FF2B5EF4-FFF2-40B4-BE49-F238E27FC236}">
                <a16:creationId xmlns:a16="http://schemas.microsoft.com/office/drawing/2014/main" id="{20D4A253-E4F1-BDD1-EF4B-7CEDDD50DD50}"/>
              </a:ext>
            </a:extLst>
          </p:cNvPr>
          <p:cNvSpPr txBox="1"/>
          <p:nvPr/>
        </p:nvSpPr>
        <p:spPr>
          <a:xfrm>
            <a:off x="325312" y="4993318"/>
            <a:ext cx="6152269" cy="1754326"/>
          </a:xfrm>
          <a:prstGeom prst="rect">
            <a:avLst/>
          </a:prstGeom>
          <a:noFill/>
        </p:spPr>
        <p:txBody>
          <a:bodyPr wrap="square" rtlCol="0">
            <a:spAutoFit/>
          </a:bodyPr>
          <a:lstStyle/>
          <a:p>
            <a:r>
              <a:rPr lang="en-US" dirty="0"/>
              <a:t>With ODFMA, when only one device is connected to the Wi-Fi network, all subcarriers (242) in the channel can be allocated to the device. When there are two users, the channel can be split into two subchannels; four subchannels can support four users, and nine subchannels can simultaneously support nine users.</a:t>
            </a:r>
          </a:p>
        </p:txBody>
      </p:sp>
      <p:pic>
        <p:nvPicPr>
          <p:cNvPr id="11" name="Picture 10" descr="Figure 7-38 illustrates how OFDMA resource units (RUs) can be allocated to support 9, 4, 2, or 1 users sharing a single Wi-Fi channel.">
            <a:extLst>
              <a:ext uri="{FF2B5EF4-FFF2-40B4-BE49-F238E27FC236}">
                <a16:creationId xmlns:a16="http://schemas.microsoft.com/office/drawing/2014/main" id="{9B72D1A7-AF9E-809C-40B4-16B8F53C2097}"/>
              </a:ext>
            </a:extLst>
          </p:cNvPr>
          <p:cNvPicPr>
            <a:picLocks noChangeAspect="1"/>
          </p:cNvPicPr>
          <p:nvPr/>
        </p:nvPicPr>
        <p:blipFill>
          <a:blip r:embed="rId3"/>
          <a:stretch>
            <a:fillRect/>
          </a:stretch>
        </p:blipFill>
        <p:spPr>
          <a:xfrm>
            <a:off x="6883326" y="2121138"/>
            <a:ext cx="4191936" cy="1417617"/>
          </a:xfrm>
          <a:prstGeom prst="rect">
            <a:avLst/>
          </a:prstGeom>
        </p:spPr>
      </p:pic>
      <p:sp>
        <p:nvSpPr>
          <p:cNvPr id="4" name="TextBox 3">
            <a:extLst>
              <a:ext uri="{FF2B5EF4-FFF2-40B4-BE49-F238E27FC236}">
                <a16:creationId xmlns:a16="http://schemas.microsoft.com/office/drawing/2014/main" id="{56560A93-0DCF-F4BB-B9FF-75C26B8DCA24}"/>
              </a:ext>
            </a:extLst>
          </p:cNvPr>
          <p:cNvSpPr txBox="1"/>
          <p:nvPr/>
        </p:nvSpPr>
        <p:spPr>
          <a:xfrm>
            <a:off x="6692476" y="3764756"/>
            <a:ext cx="5273305" cy="923330"/>
          </a:xfrm>
          <a:prstGeom prst="rect">
            <a:avLst/>
          </a:prstGeom>
          <a:noFill/>
        </p:spPr>
        <p:txBody>
          <a:bodyPr wrap="square" rtlCol="0">
            <a:spAutoFit/>
          </a:bodyPr>
          <a:lstStyle/>
          <a:p>
            <a:r>
              <a:rPr lang="en-US" dirty="0"/>
              <a:t>Wi-Fi security standards and protocols have evolved; today, to be certified by the Wi-Fi Alliance, devices must support WPA2 or WPA3. </a:t>
            </a:r>
          </a:p>
        </p:txBody>
      </p:sp>
      <p:pic>
        <p:nvPicPr>
          <p:cNvPr id="6" name="Picture 5" descr="Table 7-11 is a side by side comparison of WPA2 and WPA3 that includes rows for release year, encryption methods, session key size, cipher type, data integrity, key management, and authentication.">
            <a:extLst>
              <a:ext uri="{FF2B5EF4-FFF2-40B4-BE49-F238E27FC236}">
                <a16:creationId xmlns:a16="http://schemas.microsoft.com/office/drawing/2014/main" id="{1F1F1D8D-65B7-7C29-E718-074D3FBE750E}"/>
              </a:ext>
            </a:extLst>
          </p:cNvPr>
          <p:cNvPicPr>
            <a:picLocks noChangeAspect="1"/>
          </p:cNvPicPr>
          <p:nvPr/>
        </p:nvPicPr>
        <p:blipFill>
          <a:blip r:embed="rId4"/>
          <a:stretch>
            <a:fillRect/>
          </a:stretch>
        </p:blipFill>
        <p:spPr>
          <a:xfrm>
            <a:off x="6743701" y="4741507"/>
            <a:ext cx="4990618" cy="1679769"/>
          </a:xfrm>
          <a:prstGeom prst="rect">
            <a:avLst/>
          </a:prstGeom>
        </p:spPr>
      </p:pic>
    </p:spTree>
    <p:extLst>
      <p:ext uri="{BB962C8B-B14F-4D97-AF65-F5344CB8AC3E}">
        <p14:creationId xmlns:p14="http://schemas.microsoft.com/office/powerpoint/2010/main" val="36380485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B974B63-22D5-0C56-8E60-7CE5CDDF810C}"/>
              </a:ext>
              <a:ext uri="{C183D7F6-B498-43B3-948B-1728B52AA6E4}">
                <adec:decorative xmlns:adec="http://schemas.microsoft.com/office/drawing/2017/decorative" val="0"/>
              </a:ext>
            </a:extLst>
          </p:cNvPr>
          <p:cNvSpPr>
            <a:spLocks noGrp="1"/>
          </p:cNvSpPr>
          <p:nvPr>
            <p:ph type="sldNum" sz="quarter" idx="12"/>
          </p:nvPr>
        </p:nvSpPr>
        <p:spPr/>
        <p:txBody>
          <a:bodyPr/>
          <a:lstStyle/>
          <a:p>
            <a:fld id="{73A7CE8A-3524-4106-B21A-525AB360498F}" type="slidenum">
              <a:rPr lang="en-US" smtClean="0"/>
              <a:t>15</a:t>
            </a:fld>
            <a:endParaRPr lang="en-US"/>
          </a:p>
        </p:txBody>
      </p:sp>
      <p:sp>
        <p:nvSpPr>
          <p:cNvPr id="2" name="Title 1">
            <a:extLst>
              <a:ext uri="{FF2B5EF4-FFF2-40B4-BE49-F238E27FC236}">
                <a16:creationId xmlns:a16="http://schemas.microsoft.com/office/drawing/2014/main" id="{E3A49239-8368-3CBA-2BB8-86B7A5110721}"/>
              </a:ext>
            </a:extLst>
          </p:cNvPr>
          <p:cNvSpPr>
            <a:spLocks noGrp="1"/>
          </p:cNvSpPr>
          <p:nvPr>
            <p:ph type="title"/>
          </p:nvPr>
        </p:nvSpPr>
        <p:spPr/>
        <p:txBody>
          <a:bodyPr/>
          <a:lstStyle/>
          <a:p>
            <a:r>
              <a:rPr lang="en-US" dirty="0"/>
              <a:t>Private 5G RANs</a:t>
            </a:r>
          </a:p>
        </p:txBody>
      </p:sp>
      <p:sp>
        <p:nvSpPr>
          <p:cNvPr id="5" name="TextBox 4">
            <a:extLst>
              <a:ext uri="{FF2B5EF4-FFF2-40B4-BE49-F238E27FC236}">
                <a16:creationId xmlns:a16="http://schemas.microsoft.com/office/drawing/2014/main" id="{DB685D4A-1C45-3A26-B3A7-BACDFDE88CB1}"/>
              </a:ext>
            </a:extLst>
          </p:cNvPr>
          <p:cNvSpPr txBox="1"/>
          <p:nvPr/>
        </p:nvSpPr>
        <p:spPr>
          <a:xfrm>
            <a:off x="453542" y="1549594"/>
            <a:ext cx="5046818" cy="2031325"/>
          </a:xfrm>
          <a:prstGeom prst="rect">
            <a:avLst/>
          </a:prstGeom>
          <a:noFill/>
        </p:spPr>
        <p:txBody>
          <a:bodyPr wrap="square" rtlCol="0">
            <a:spAutoFit/>
          </a:bodyPr>
          <a:lstStyle/>
          <a:p>
            <a:r>
              <a:rPr lang="en-US" i="1" dirty="0"/>
              <a:t>5G New Radio (5G NR) </a:t>
            </a:r>
            <a:r>
              <a:rPr lang="en-US" dirty="0"/>
              <a:t>is a physical connection method for radio-based communication that enables wireless interconnections of APs in a 5G radio access network (RAN). 5G NR services have the connection speeds, capacities, and latencies needed to support technologies such as robotics, self-driving vehicles, and ubiquitous IoT devices.</a:t>
            </a:r>
          </a:p>
        </p:txBody>
      </p:sp>
      <p:sp>
        <p:nvSpPr>
          <p:cNvPr id="8" name="TextBox 7">
            <a:extLst>
              <a:ext uri="{FF2B5EF4-FFF2-40B4-BE49-F238E27FC236}">
                <a16:creationId xmlns:a16="http://schemas.microsoft.com/office/drawing/2014/main" id="{4B3B5736-1DB4-F352-F248-8C6ACAD3873D}"/>
              </a:ext>
              <a:ext uri="{C183D7F6-B498-43B3-948B-1728B52AA6E4}">
                <adec:decorative xmlns:adec="http://schemas.microsoft.com/office/drawing/2017/decorative" val="0"/>
              </a:ext>
            </a:extLst>
          </p:cNvPr>
          <p:cNvSpPr txBox="1"/>
          <p:nvPr/>
        </p:nvSpPr>
        <p:spPr>
          <a:xfrm>
            <a:off x="453542" y="3672230"/>
            <a:ext cx="10965485" cy="646331"/>
          </a:xfrm>
          <a:prstGeom prst="rect">
            <a:avLst/>
          </a:prstGeom>
          <a:noFill/>
        </p:spPr>
        <p:txBody>
          <a:bodyPr wrap="square" rtlCol="0">
            <a:spAutoFit/>
          </a:bodyPr>
          <a:lstStyle/>
          <a:p>
            <a:r>
              <a:rPr lang="en-US" dirty="0"/>
              <a:t>5G has three separate frequency bands; high-band 5G is gaining traction in business facilities to support high-speed, low-latency services and applications. </a:t>
            </a:r>
          </a:p>
        </p:txBody>
      </p:sp>
      <p:pic>
        <p:nvPicPr>
          <p:cNvPr id="7" name="Picture 6" descr="This is a reproduction of Table 7-13 that includes rows for low-band, midband, and high-band 5G. Each row includes a column that describes that band.">
            <a:extLst>
              <a:ext uri="{FF2B5EF4-FFF2-40B4-BE49-F238E27FC236}">
                <a16:creationId xmlns:a16="http://schemas.microsoft.com/office/drawing/2014/main" id="{89D1E83E-02CE-0B91-74E4-4943180D7525}"/>
              </a:ext>
            </a:extLst>
          </p:cNvPr>
          <p:cNvPicPr>
            <a:picLocks noChangeAspect="1"/>
          </p:cNvPicPr>
          <p:nvPr/>
        </p:nvPicPr>
        <p:blipFill>
          <a:blip r:embed="rId2"/>
          <a:stretch>
            <a:fillRect/>
          </a:stretch>
        </p:blipFill>
        <p:spPr>
          <a:xfrm>
            <a:off x="5601175" y="1454596"/>
            <a:ext cx="5969591" cy="1974404"/>
          </a:xfrm>
          <a:prstGeom prst="rect">
            <a:avLst/>
          </a:prstGeom>
        </p:spPr>
      </p:pic>
      <p:sp>
        <p:nvSpPr>
          <p:cNvPr id="10" name="TextBox 9">
            <a:extLst>
              <a:ext uri="{FF2B5EF4-FFF2-40B4-BE49-F238E27FC236}">
                <a16:creationId xmlns:a16="http://schemas.microsoft.com/office/drawing/2014/main" id="{A4756BC8-00A3-9051-9877-C2806C755F59}"/>
              </a:ext>
              <a:ext uri="{C183D7F6-B498-43B3-948B-1728B52AA6E4}">
                <adec:decorative xmlns:adec="http://schemas.microsoft.com/office/drawing/2017/decorative" val="0"/>
              </a:ext>
            </a:extLst>
          </p:cNvPr>
          <p:cNvSpPr txBox="1"/>
          <p:nvPr/>
        </p:nvSpPr>
        <p:spPr>
          <a:xfrm>
            <a:off x="438119" y="4417308"/>
            <a:ext cx="5077664" cy="1754326"/>
          </a:xfrm>
          <a:prstGeom prst="rect">
            <a:avLst/>
          </a:prstGeom>
          <a:noFill/>
        </p:spPr>
        <p:txBody>
          <a:bodyPr wrap="square" rtlCol="0">
            <a:spAutoFit/>
          </a:bodyPr>
          <a:lstStyle/>
          <a:p>
            <a:r>
              <a:rPr lang="en-US" dirty="0"/>
              <a:t>A </a:t>
            </a:r>
            <a:r>
              <a:rPr lang="en-US" i="1" dirty="0"/>
              <a:t>private 5G network </a:t>
            </a:r>
            <a:r>
              <a:rPr lang="en-US" dirty="0"/>
              <a:t>is a 5G network dedicated to use by a single business or organization, often in a single location such as a factory, hospital, or military base. There are two broad categories of private 5G networks: dependent and independent. </a:t>
            </a:r>
          </a:p>
        </p:txBody>
      </p:sp>
      <p:pic>
        <p:nvPicPr>
          <p:cNvPr id="12" name="Picture 11" descr="This is a reproduction of Table 7-14 that includes rows for dependent and independent RANs. Each row includes a column that describes that type of private 5G network.">
            <a:extLst>
              <a:ext uri="{FF2B5EF4-FFF2-40B4-BE49-F238E27FC236}">
                <a16:creationId xmlns:a16="http://schemas.microsoft.com/office/drawing/2014/main" id="{E541D745-EB35-134F-4B5C-76BBBB3345D2}"/>
              </a:ext>
            </a:extLst>
          </p:cNvPr>
          <p:cNvPicPr>
            <a:picLocks noChangeAspect="1"/>
          </p:cNvPicPr>
          <p:nvPr/>
        </p:nvPicPr>
        <p:blipFill>
          <a:blip r:embed="rId3"/>
          <a:stretch>
            <a:fillRect/>
          </a:stretch>
        </p:blipFill>
        <p:spPr>
          <a:xfrm>
            <a:off x="5657557" y="4350384"/>
            <a:ext cx="5859695" cy="1920569"/>
          </a:xfrm>
          <a:prstGeom prst="rect">
            <a:avLst/>
          </a:prstGeom>
        </p:spPr>
      </p:pic>
    </p:spTree>
    <p:extLst>
      <p:ext uri="{BB962C8B-B14F-4D97-AF65-F5344CB8AC3E}">
        <p14:creationId xmlns:p14="http://schemas.microsoft.com/office/powerpoint/2010/main" val="30520542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AADD4F2-91FA-FAEA-8A53-B8078E956CC0}"/>
              </a:ext>
              <a:ext uri="{C183D7F6-B498-43B3-948B-1728B52AA6E4}">
                <adec:decorative xmlns:adec="http://schemas.microsoft.com/office/drawing/2017/decorative" val="0"/>
              </a:ext>
            </a:extLst>
          </p:cNvPr>
          <p:cNvSpPr>
            <a:spLocks noGrp="1"/>
          </p:cNvSpPr>
          <p:nvPr>
            <p:ph type="sldNum" sz="quarter" idx="12"/>
          </p:nvPr>
        </p:nvSpPr>
        <p:spPr/>
        <p:txBody>
          <a:bodyPr/>
          <a:lstStyle/>
          <a:p>
            <a:fld id="{73A7CE8A-3524-4106-B21A-525AB360498F}" type="slidenum">
              <a:rPr lang="en-US" smtClean="0"/>
              <a:t>16</a:t>
            </a:fld>
            <a:endParaRPr lang="en-US"/>
          </a:p>
        </p:txBody>
      </p:sp>
      <p:sp>
        <p:nvSpPr>
          <p:cNvPr id="4" name="Title 3">
            <a:extLst>
              <a:ext uri="{FF2B5EF4-FFF2-40B4-BE49-F238E27FC236}">
                <a16:creationId xmlns:a16="http://schemas.microsoft.com/office/drawing/2014/main" id="{32A8B92D-DBD7-7EB9-B011-A001964A011A}"/>
              </a:ext>
            </a:extLst>
          </p:cNvPr>
          <p:cNvSpPr>
            <a:spLocks noGrp="1"/>
          </p:cNvSpPr>
          <p:nvPr>
            <p:ph type="title"/>
          </p:nvPr>
        </p:nvSpPr>
        <p:spPr/>
        <p:txBody>
          <a:bodyPr/>
          <a:lstStyle/>
          <a:p>
            <a:r>
              <a:rPr lang="en-US" dirty="0"/>
              <a:t>Summary</a:t>
            </a:r>
          </a:p>
        </p:txBody>
      </p:sp>
      <p:sp>
        <p:nvSpPr>
          <p:cNvPr id="5" name="Content Placeholder 4">
            <a:extLst>
              <a:ext uri="{FF2B5EF4-FFF2-40B4-BE49-F238E27FC236}">
                <a16:creationId xmlns:a16="http://schemas.microsoft.com/office/drawing/2014/main" id="{39E4A9DB-61A7-421A-35EB-787F59521A85}"/>
              </a:ext>
            </a:extLst>
          </p:cNvPr>
          <p:cNvSpPr>
            <a:spLocks noGrp="1"/>
          </p:cNvSpPr>
          <p:nvPr>
            <p:ph idx="1"/>
          </p:nvPr>
        </p:nvSpPr>
        <p:spPr/>
        <p:txBody>
          <a:bodyPr>
            <a:normAutofit fontScale="70000" lnSpcReduction="20000"/>
          </a:bodyPr>
          <a:lstStyle/>
          <a:p>
            <a:r>
              <a:rPr lang="en-US" dirty="0"/>
              <a:t>Data delivery is less certain in wireless networks than in wired networks and is affected by transmission range, signal interference, collisions, attenuation, and other factors; additional Data Link and Physical layer communication functions are needed.</a:t>
            </a:r>
          </a:p>
          <a:p>
            <a:r>
              <a:rPr lang="en-US" dirty="0"/>
              <a:t>Radio waves are used in wireless networks to transfer data; carrier signals are modulated to encode data; QAM enables each transmitted signal to represent multiple bits. </a:t>
            </a:r>
          </a:p>
          <a:p>
            <a:r>
              <a:rPr lang="en-US" dirty="0"/>
              <a:t>BSSs are combined to create ESSs in business facilities; employee devices associate with a BSS AP when joining the network.</a:t>
            </a:r>
          </a:p>
          <a:p>
            <a:r>
              <a:rPr lang="en-US" dirty="0"/>
              <a:t>BSS APs are shared media and media access protocols enable stations in the BSS to take turns transmitting and receiving data over the shared medium.</a:t>
            </a:r>
          </a:p>
          <a:p>
            <a:r>
              <a:rPr lang="en-US" dirty="0"/>
              <a:t>CSMA/CA’s DCF is the official Wi-Fi protocol, but PCF can also be used to address hidden node issues.</a:t>
            </a:r>
          </a:p>
          <a:p>
            <a:r>
              <a:rPr lang="en-US" dirty="0"/>
              <a:t>Wi-Fi continues to evolve; advances in Wi-Fi’s support of QAM, MIMO, channel bonding, OFDM and OFDMA,  and WPA3 contribute to improving Wi-Fi network performance and ensuring the likelihood of future use of Wi[Fi in business facilities.</a:t>
            </a:r>
          </a:p>
          <a:p>
            <a:r>
              <a:rPr lang="en-US" dirty="0"/>
              <a:t>Private 5G RANs are increasingly common in business facilities and have the potential to supplant Wi-Fi for IoT connections and other applications.</a:t>
            </a:r>
          </a:p>
          <a:p>
            <a:endParaRPr lang="en-US" dirty="0"/>
          </a:p>
        </p:txBody>
      </p:sp>
    </p:spTree>
    <p:extLst>
      <p:ext uri="{BB962C8B-B14F-4D97-AF65-F5344CB8AC3E}">
        <p14:creationId xmlns:p14="http://schemas.microsoft.com/office/powerpoint/2010/main" val="39579591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1356FEC-9B05-FE05-5446-89D8B7670C62}"/>
              </a:ext>
              <a:ext uri="{C183D7F6-B498-43B3-948B-1728B52AA6E4}">
                <adec:decorative xmlns:adec="http://schemas.microsoft.com/office/drawing/2017/decorative" val="0"/>
              </a:ext>
            </a:extLst>
          </p:cNvPr>
          <p:cNvSpPr>
            <a:spLocks noGrp="1"/>
          </p:cNvSpPr>
          <p:nvPr>
            <p:ph type="sldNum" sz="quarter" idx="12"/>
          </p:nvPr>
        </p:nvSpPr>
        <p:spPr/>
        <p:txBody>
          <a:bodyPr/>
          <a:lstStyle/>
          <a:p>
            <a:fld id="{73A7CE8A-3524-4106-B21A-525AB360498F}" type="slidenum">
              <a:rPr lang="en-US" smtClean="0"/>
              <a:t>2</a:t>
            </a:fld>
            <a:endParaRPr lang="en-US"/>
          </a:p>
        </p:txBody>
      </p:sp>
      <p:sp>
        <p:nvSpPr>
          <p:cNvPr id="2" name="Title 1">
            <a:extLst>
              <a:ext uri="{FF2B5EF4-FFF2-40B4-BE49-F238E27FC236}">
                <a16:creationId xmlns:a16="http://schemas.microsoft.com/office/drawing/2014/main" id="{97134436-EE06-BEB2-5190-3AC5974DA858}"/>
              </a:ext>
            </a:extLst>
          </p:cNvPr>
          <p:cNvSpPr>
            <a:spLocks noGrp="1"/>
          </p:cNvSpPr>
          <p:nvPr>
            <p:ph type="title"/>
          </p:nvPr>
        </p:nvSpPr>
        <p:spPr/>
        <p:txBody>
          <a:bodyPr/>
          <a:lstStyle/>
          <a:p>
            <a:r>
              <a:rPr lang="en-US" dirty="0"/>
              <a:t>Data Link and Physical Layer Issues</a:t>
            </a:r>
          </a:p>
        </p:txBody>
      </p:sp>
      <p:sp>
        <p:nvSpPr>
          <p:cNvPr id="4" name="TextBox 3">
            <a:extLst>
              <a:ext uri="{FF2B5EF4-FFF2-40B4-BE49-F238E27FC236}">
                <a16:creationId xmlns:a16="http://schemas.microsoft.com/office/drawing/2014/main" id="{C719E3DF-4E00-20B9-247F-D6DFE07DD6BD}"/>
              </a:ext>
            </a:extLst>
          </p:cNvPr>
          <p:cNvSpPr txBox="1"/>
          <p:nvPr/>
        </p:nvSpPr>
        <p:spPr>
          <a:xfrm>
            <a:off x="595639" y="1486773"/>
            <a:ext cx="5500361" cy="5078313"/>
          </a:xfrm>
          <a:prstGeom prst="rect">
            <a:avLst/>
          </a:prstGeom>
          <a:noFill/>
        </p:spPr>
        <p:txBody>
          <a:bodyPr wrap="square" rtlCol="0">
            <a:spAutoFit/>
          </a:bodyPr>
          <a:lstStyle/>
          <a:p>
            <a:r>
              <a:rPr lang="en-US" dirty="0"/>
              <a:t>As Figure 7-2 illustrates, in Wi-Fi networks (802.11 networks), the Data Link layer continues to be responsible for flow framing, physical addressing, error detection, and flow control, but is also responsible for implementing wireless access protocols and reliable data delivery. </a:t>
            </a:r>
          </a:p>
          <a:p>
            <a:endParaRPr lang="en-US" dirty="0"/>
          </a:p>
          <a:p>
            <a:r>
              <a:rPr lang="en-US" dirty="0"/>
              <a:t>Random-access protocols, such as CSMA, can be used, but these must focus on collision avoidance; this makes media access control more complex. </a:t>
            </a:r>
          </a:p>
          <a:p>
            <a:endParaRPr lang="en-US" dirty="0"/>
          </a:p>
          <a:p>
            <a:r>
              <a:rPr lang="en-US" dirty="0"/>
              <a:t>Data delivery is less certain in wireless networks and is affected by transmission range, signal interference, collisions, attenuation, and other factors. To compensate, Wi-Fi frames include sequence numbers to enable receivers to identify missing frames, request retransmission of corrupted frames, and reorder frames into their original transmission sequence.</a:t>
            </a:r>
          </a:p>
        </p:txBody>
      </p:sp>
      <p:sp>
        <p:nvSpPr>
          <p:cNvPr id="5" name="TextBox 4">
            <a:extLst>
              <a:ext uri="{FF2B5EF4-FFF2-40B4-BE49-F238E27FC236}">
                <a16:creationId xmlns:a16="http://schemas.microsoft.com/office/drawing/2014/main" id="{8FA6ABEB-43A8-8B78-AF18-729D87A19CE2}"/>
              </a:ext>
            </a:extLst>
          </p:cNvPr>
          <p:cNvSpPr txBox="1"/>
          <p:nvPr/>
        </p:nvSpPr>
        <p:spPr>
          <a:xfrm>
            <a:off x="6568324" y="4738549"/>
            <a:ext cx="5109471" cy="1754326"/>
          </a:xfrm>
          <a:prstGeom prst="rect">
            <a:avLst/>
          </a:prstGeom>
          <a:noFill/>
        </p:spPr>
        <p:txBody>
          <a:bodyPr wrap="square" rtlCol="0">
            <a:spAutoFit/>
          </a:bodyPr>
          <a:lstStyle/>
          <a:p>
            <a:r>
              <a:rPr lang="en-US" dirty="0"/>
              <a:t>At the Physical layer, Wi-Fi involves more than representing bits as symbols and signals. Wi-Fi requires frequency band (e.g., 2.4 GHz or 5 GHz) and channel definition, and senders and receivers must be on the same page about the type of signal encoding (waveform modulation). </a:t>
            </a:r>
          </a:p>
        </p:txBody>
      </p:sp>
      <p:pic>
        <p:nvPicPr>
          <p:cNvPr id="7" name="Picture 6" descr="Figure 7-2 illustrates that in addition to the general Data Link LLC and MAC sublayer functions (flow control, error detection, and framing) required in wired networks, reliable data delivery and wireless media access is required in wireless networks. Also, in addition to encoding data on signals and transmitting and receiving signals, wireless communication at the Physical layer also requires frequency band definition and wireless signal encoding.">
            <a:extLst>
              <a:ext uri="{FF2B5EF4-FFF2-40B4-BE49-F238E27FC236}">
                <a16:creationId xmlns:a16="http://schemas.microsoft.com/office/drawing/2014/main" id="{35B87C02-A1D2-4D1D-540B-87ED42AEFAC4}"/>
              </a:ext>
            </a:extLst>
          </p:cNvPr>
          <p:cNvPicPr>
            <a:picLocks noChangeAspect="1"/>
          </p:cNvPicPr>
          <p:nvPr/>
        </p:nvPicPr>
        <p:blipFill>
          <a:blip r:embed="rId2"/>
          <a:stretch>
            <a:fillRect/>
          </a:stretch>
        </p:blipFill>
        <p:spPr>
          <a:xfrm>
            <a:off x="7001093" y="1486773"/>
            <a:ext cx="3689815" cy="3246103"/>
          </a:xfrm>
          <a:prstGeom prst="rect">
            <a:avLst/>
          </a:prstGeom>
        </p:spPr>
      </p:pic>
    </p:spTree>
    <p:extLst>
      <p:ext uri="{BB962C8B-B14F-4D97-AF65-F5344CB8AC3E}">
        <p14:creationId xmlns:p14="http://schemas.microsoft.com/office/powerpoint/2010/main" val="20477888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52D44A0-2F2C-ADA2-564A-7F5B233044E7}"/>
              </a:ext>
              <a:ext uri="{C183D7F6-B498-43B3-948B-1728B52AA6E4}">
                <adec:decorative xmlns:adec="http://schemas.microsoft.com/office/drawing/2017/decorative" val="0"/>
              </a:ext>
            </a:extLst>
          </p:cNvPr>
          <p:cNvSpPr>
            <a:spLocks noGrp="1"/>
          </p:cNvSpPr>
          <p:nvPr>
            <p:ph type="sldNum" sz="quarter" idx="12"/>
          </p:nvPr>
        </p:nvSpPr>
        <p:spPr/>
        <p:txBody>
          <a:bodyPr/>
          <a:lstStyle/>
          <a:p>
            <a:fld id="{73A7CE8A-3524-4106-B21A-525AB360498F}" type="slidenum">
              <a:rPr lang="en-US" smtClean="0"/>
              <a:t>3</a:t>
            </a:fld>
            <a:endParaRPr lang="en-US"/>
          </a:p>
        </p:txBody>
      </p:sp>
      <p:sp>
        <p:nvSpPr>
          <p:cNvPr id="2" name="Title 1">
            <a:extLst>
              <a:ext uri="{FF2B5EF4-FFF2-40B4-BE49-F238E27FC236}">
                <a16:creationId xmlns:a16="http://schemas.microsoft.com/office/drawing/2014/main" id="{7CE8DFB5-24D2-1E3B-4473-12C35A10B384}"/>
              </a:ext>
            </a:extLst>
          </p:cNvPr>
          <p:cNvSpPr>
            <a:spLocks noGrp="1"/>
          </p:cNvSpPr>
          <p:nvPr>
            <p:ph type="title"/>
          </p:nvPr>
        </p:nvSpPr>
        <p:spPr/>
        <p:txBody>
          <a:bodyPr/>
          <a:lstStyle/>
          <a:p>
            <a:r>
              <a:rPr lang="en-US" dirty="0"/>
              <a:t>Radio Wave Propagation</a:t>
            </a:r>
          </a:p>
        </p:txBody>
      </p:sp>
      <p:sp>
        <p:nvSpPr>
          <p:cNvPr id="4" name="TextBox 3">
            <a:extLst>
              <a:ext uri="{FF2B5EF4-FFF2-40B4-BE49-F238E27FC236}">
                <a16:creationId xmlns:a16="http://schemas.microsoft.com/office/drawing/2014/main" id="{EF75FC9F-AF7D-77DB-8811-4C66B7EDA7F1}"/>
              </a:ext>
            </a:extLst>
          </p:cNvPr>
          <p:cNvSpPr txBox="1"/>
          <p:nvPr/>
        </p:nvSpPr>
        <p:spPr>
          <a:xfrm>
            <a:off x="257175" y="1486773"/>
            <a:ext cx="6807993" cy="1200329"/>
          </a:xfrm>
          <a:prstGeom prst="rect">
            <a:avLst/>
          </a:prstGeom>
          <a:noFill/>
        </p:spPr>
        <p:txBody>
          <a:bodyPr wrap="square" rtlCol="0">
            <a:spAutoFit/>
          </a:bodyPr>
          <a:lstStyle/>
          <a:p>
            <a:r>
              <a:rPr lang="en-US" dirty="0"/>
              <a:t>Electricity flowing through transmitter antennae causes electrons to vibrate and produce radio waves. Radio waves travel through the air and cause receiving antennae to vibrate and produce electric current.</a:t>
            </a:r>
          </a:p>
        </p:txBody>
      </p:sp>
      <p:pic>
        <p:nvPicPr>
          <p:cNvPr id="6" name="Picture 5" descr="Figure 7-3 shows electricity flowing through a transmitter antenna and creating radio signals that pass through the air to a receiving antenna where they cause electrons to vibrate and produce electric current.">
            <a:extLst>
              <a:ext uri="{FF2B5EF4-FFF2-40B4-BE49-F238E27FC236}">
                <a16:creationId xmlns:a16="http://schemas.microsoft.com/office/drawing/2014/main" id="{590F4BC0-1B36-AC77-4E27-37BE9B6A476B}"/>
              </a:ext>
            </a:extLst>
          </p:cNvPr>
          <p:cNvPicPr>
            <a:picLocks noChangeAspect="1"/>
          </p:cNvPicPr>
          <p:nvPr/>
        </p:nvPicPr>
        <p:blipFill>
          <a:blip r:embed="rId2"/>
          <a:stretch>
            <a:fillRect/>
          </a:stretch>
        </p:blipFill>
        <p:spPr>
          <a:xfrm>
            <a:off x="7811922" y="214215"/>
            <a:ext cx="3803816" cy="2714723"/>
          </a:xfrm>
          <a:prstGeom prst="rect">
            <a:avLst/>
          </a:prstGeom>
        </p:spPr>
      </p:pic>
      <p:sp>
        <p:nvSpPr>
          <p:cNvPr id="8" name="TextBox 7">
            <a:extLst>
              <a:ext uri="{FF2B5EF4-FFF2-40B4-BE49-F238E27FC236}">
                <a16:creationId xmlns:a16="http://schemas.microsoft.com/office/drawing/2014/main" id="{BE72DD06-5C33-A62A-2591-7AECBE8A1C86}"/>
              </a:ext>
            </a:extLst>
          </p:cNvPr>
          <p:cNvSpPr txBox="1"/>
          <p:nvPr/>
        </p:nvSpPr>
        <p:spPr>
          <a:xfrm>
            <a:off x="257174" y="2812336"/>
            <a:ext cx="7065169" cy="1200329"/>
          </a:xfrm>
          <a:prstGeom prst="rect">
            <a:avLst/>
          </a:prstGeom>
          <a:noFill/>
        </p:spPr>
        <p:txBody>
          <a:bodyPr wrap="square" rtlCol="0">
            <a:spAutoFit/>
          </a:bodyPr>
          <a:lstStyle/>
          <a:p>
            <a:r>
              <a:rPr lang="en-US" dirty="0"/>
              <a:t>Radio waves occupy a lower frequency range in the electromagnetic spectrum and are separated from the visible light range by the microwave and infrared waves. Ultraviolet light, X-rays, and Gamma rays have higher frequencies than visible light.</a:t>
            </a:r>
          </a:p>
        </p:txBody>
      </p:sp>
      <p:pic>
        <p:nvPicPr>
          <p:cNvPr id="10" name="Picture 9" descr="Figure 7-4 illustrates the electronic spectrums. From left to right it includes radio waves, microwave, infrared, visible light, ultraviolet, X-rays, and Gamma rays. Wavelengths decrease and energy increases from left to right. ">
            <a:extLst>
              <a:ext uri="{FF2B5EF4-FFF2-40B4-BE49-F238E27FC236}">
                <a16:creationId xmlns:a16="http://schemas.microsoft.com/office/drawing/2014/main" id="{DB8C6E15-9C22-B0FB-5F14-AD537146675D}"/>
              </a:ext>
            </a:extLst>
          </p:cNvPr>
          <p:cNvPicPr>
            <a:picLocks noChangeAspect="1"/>
          </p:cNvPicPr>
          <p:nvPr/>
        </p:nvPicPr>
        <p:blipFill>
          <a:blip r:embed="rId3"/>
          <a:stretch>
            <a:fillRect/>
          </a:stretch>
        </p:blipFill>
        <p:spPr>
          <a:xfrm>
            <a:off x="657225" y="4137899"/>
            <a:ext cx="3919206" cy="2534732"/>
          </a:xfrm>
          <a:prstGeom prst="rect">
            <a:avLst/>
          </a:prstGeom>
        </p:spPr>
      </p:pic>
      <p:sp>
        <p:nvSpPr>
          <p:cNvPr id="5" name="TextBox 4">
            <a:extLst>
              <a:ext uri="{FF2B5EF4-FFF2-40B4-BE49-F238E27FC236}">
                <a16:creationId xmlns:a16="http://schemas.microsoft.com/office/drawing/2014/main" id="{DFF2B4F3-684E-43C5-71FF-98FAED13F3A2}"/>
              </a:ext>
            </a:extLst>
          </p:cNvPr>
          <p:cNvSpPr txBox="1"/>
          <p:nvPr/>
        </p:nvSpPr>
        <p:spPr>
          <a:xfrm>
            <a:off x="7172324" y="3217029"/>
            <a:ext cx="4869657" cy="3139321"/>
          </a:xfrm>
          <a:prstGeom prst="rect">
            <a:avLst/>
          </a:prstGeom>
          <a:noFill/>
        </p:spPr>
        <p:txBody>
          <a:bodyPr wrap="square" rtlCol="0">
            <a:spAutoFit/>
          </a:bodyPr>
          <a:lstStyle/>
          <a:p>
            <a:r>
              <a:rPr lang="en-US" dirty="0"/>
              <a:t>Radio waves are analog waveforms with three fundamental characteristics: amplitude, frequency, and phase. </a:t>
            </a:r>
            <a:r>
              <a:rPr lang="en-US" i="1" dirty="0"/>
              <a:t>Amplitude</a:t>
            </a:r>
            <a:r>
              <a:rPr lang="en-US" dirty="0"/>
              <a:t> relates to the height of the wave relative to a zero point; it is often equated with signal strength, with higher amplitudes being stronger signals. </a:t>
            </a:r>
            <a:r>
              <a:rPr lang="en-US" i="1" dirty="0"/>
              <a:t>Frequency</a:t>
            </a:r>
            <a:r>
              <a:rPr lang="en-US" dirty="0"/>
              <a:t> relates to the rate at which the signal repeats; this is measured in cycles per seconds (Hertz.</a:t>
            </a:r>
          </a:p>
          <a:p>
            <a:r>
              <a:rPr lang="en-US" i="1" dirty="0"/>
              <a:t>Phase</a:t>
            </a:r>
            <a:r>
              <a:rPr lang="en-US" dirty="0"/>
              <a:t> is how much a signal is shifted with respect to another signal (such as the previous signal) or an ideal or reference signal. </a:t>
            </a:r>
          </a:p>
        </p:txBody>
      </p:sp>
      <p:pic>
        <p:nvPicPr>
          <p:cNvPr id="7" name="Picture 6" descr="Figure 7-5 illustrates that the fundamental characteristics of analog radio waves are amplitude, frequency, and phase.">
            <a:extLst>
              <a:ext uri="{FF2B5EF4-FFF2-40B4-BE49-F238E27FC236}">
                <a16:creationId xmlns:a16="http://schemas.microsoft.com/office/drawing/2014/main" id="{824F038A-97F6-1480-FE9E-F2E5F456A1B8}"/>
              </a:ext>
            </a:extLst>
          </p:cNvPr>
          <p:cNvPicPr>
            <a:picLocks noChangeAspect="1"/>
          </p:cNvPicPr>
          <p:nvPr/>
        </p:nvPicPr>
        <p:blipFill>
          <a:blip r:embed="rId4"/>
          <a:stretch>
            <a:fillRect/>
          </a:stretch>
        </p:blipFill>
        <p:spPr>
          <a:xfrm>
            <a:off x="5058518" y="4012665"/>
            <a:ext cx="1877731" cy="2121592"/>
          </a:xfrm>
          <a:prstGeom prst="rect">
            <a:avLst/>
          </a:prstGeom>
        </p:spPr>
      </p:pic>
    </p:spTree>
    <p:extLst>
      <p:ext uri="{BB962C8B-B14F-4D97-AF65-F5344CB8AC3E}">
        <p14:creationId xmlns:p14="http://schemas.microsoft.com/office/powerpoint/2010/main" val="24668133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41E1B88-B79D-E796-0934-E2598A08EE0A}"/>
              </a:ext>
              <a:ext uri="{C183D7F6-B498-43B3-948B-1728B52AA6E4}">
                <adec:decorative xmlns:adec="http://schemas.microsoft.com/office/drawing/2017/decorative" val="0"/>
              </a:ext>
            </a:extLst>
          </p:cNvPr>
          <p:cNvSpPr>
            <a:spLocks noGrp="1"/>
          </p:cNvSpPr>
          <p:nvPr>
            <p:ph type="sldNum" sz="quarter" idx="12"/>
          </p:nvPr>
        </p:nvSpPr>
        <p:spPr/>
        <p:txBody>
          <a:bodyPr/>
          <a:lstStyle/>
          <a:p>
            <a:fld id="{73A7CE8A-3524-4106-B21A-525AB360498F}" type="slidenum">
              <a:rPr lang="en-US" smtClean="0"/>
              <a:t>4</a:t>
            </a:fld>
            <a:endParaRPr lang="en-US"/>
          </a:p>
        </p:txBody>
      </p:sp>
      <p:sp>
        <p:nvSpPr>
          <p:cNvPr id="2" name="Title 1">
            <a:extLst>
              <a:ext uri="{FF2B5EF4-FFF2-40B4-BE49-F238E27FC236}">
                <a16:creationId xmlns:a16="http://schemas.microsoft.com/office/drawing/2014/main" id="{799E898C-4CDA-DDA8-3492-7E06823102B3}"/>
              </a:ext>
            </a:extLst>
          </p:cNvPr>
          <p:cNvSpPr>
            <a:spLocks noGrp="1"/>
          </p:cNvSpPr>
          <p:nvPr>
            <p:ph type="title"/>
          </p:nvPr>
        </p:nvSpPr>
        <p:spPr/>
        <p:txBody>
          <a:bodyPr/>
          <a:lstStyle/>
          <a:p>
            <a:r>
              <a:rPr lang="en-US" dirty="0"/>
              <a:t>Carrier Signal Modulation</a:t>
            </a:r>
          </a:p>
        </p:txBody>
      </p:sp>
      <p:sp>
        <p:nvSpPr>
          <p:cNvPr id="4" name="TextBox 3">
            <a:extLst>
              <a:ext uri="{FF2B5EF4-FFF2-40B4-BE49-F238E27FC236}">
                <a16:creationId xmlns:a16="http://schemas.microsoft.com/office/drawing/2014/main" id="{05734BF3-2CAE-0FCD-10E0-5F5D64FD10E0}"/>
              </a:ext>
            </a:extLst>
          </p:cNvPr>
          <p:cNvSpPr txBox="1"/>
          <p:nvPr/>
        </p:nvSpPr>
        <p:spPr>
          <a:xfrm>
            <a:off x="376591" y="1344168"/>
            <a:ext cx="6375337" cy="2585323"/>
          </a:xfrm>
          <a:prstGeom prst="rect">
            <a:avLst/>
          </a:prstGeom>
          <a:noFill/>
        </p:spPr>
        <p:txBody>
          <a:bodyPr wrap="square" rtlCol="0">
            <a:spAutoFit/>
          </a:bodyPr>
          <a:lstStyle/>
          <a:p>
            <a:r>
              <a:rPr lang="en-US" dirty="0"/>
              <a:t>A </a:t>
            </a:r>
            <a:r>
              <a:rPr lang="en-US" b="1" dirty="0"/>
              <a:t>carrier signal </a:t>
            </a:r>
            <a:r>
              <a:rPr lang="en-US" dirty="0"/>
              <a:t>(aka </a:t>
            </a:r>
            <a:r>
              <a:rPr lang="en-US" i="1" dirty="0"/>
              <a:t>carrier wave </a:t>
            </a:r>
            <a:r>
              <a:rPr lang="en-US" dirty="0"/>
              <a:t>or </a:t>
            </a:r>
            <a:r>
              <a:rPr lang="en-US" i="1" dirty="0"/>
              <a:t>carrier</a:t>
            </a:r>
            <a:r>
              <a:rPr lang="en-US" dirty="0"/>
              <a:t>) is an analog waveform that is modulated (changed) for the purpose of carrying data. It is a base signal that exists on the communication medium when no data is being transferred and is changed (modulated) to represent bits. </a:t>
            </a:r>
          </a:p>
          <a:p>
            <a:endParaRPr lang="en-US" dirty="0"/>
          </a:p>
          <a:p>
            <a:r>
              <a:rPr lang="en-US" b="1" dirty="0"/>
              <a:t>Modulation</a:t>
            </a:r>
            <a:r>
              <a:rPr lang="en-US" dirty="0"/>
              <a:t> is the process of varying one or more properties of a carrier signal (amplitude, frequency, phase) to represent data. </a:t>
            </a:r>
          </a:p>
        </p:txBody>
      </p:sp>
      <p:pic>
        <p:nvPicPr>
          <p:cNvPr id="6" name="Picture 5" descr="Figure 7-8 illustrates how the amplitude of a carrier signal can be modulated to represents 0's and 1's. in the modulated signal, the carrier signal's usual amplitude represents a 1 bit and a flat amplitude represents a 0 bit.">
            <a:extLst>
              <a:ext uri="{FF2B5EF4-FFF2-40B4-BE49-F238E27FC236}">
                <a16:creationId xmlns:a16="http://schemas.microsoft.com/office/drawing/2014/main" id="{C1A5E07E-26F5-0755-15EF-E2EDFB70370F}"/>
              </a:ext>
            </a:extLst>
          </p:cNvPr>
          <p:cNvPicPr>
            <a:picLocks noChangeAspect="1"/>
          </p:cNvPicPr>
          <p:nvPr/>
        </p:nvPicPr>
        <p:blipFill>
          <a:blip r:embed="rId2"/>
          <a:stretch>
            <a:fillRect/>
          </a:stretch>
        </p:blipFill>
        <p:spPr>
          <a:xfrm>
            <a:off x="7007142" y="546069"/>
            <a:ext cx="3206915" cy="1892397"/>
          </a:xfrm>
          <a:prstGeom prst="rect">
            <a:avLst/>
          </a:prstGeom>
        </p:spPr>
      </p:pic>
      <p:pic>
        <p:nvPicPr>
          <p:cNvPr id="8" name="Picture 7" descr="Figure 7-9 illustrates how the frequency of a carrier signal can be modulated to represent 0s and 1s. In the modulated signal, the carrier signal's usual frequency represents a 0 bit, and a higher frequency represents a 1 bit.">
            <a:extLst>
              <a:ext uri="{FF2B5EF4-FFF2-40B4-BE49-F238E27FC236}">
                <a16:creationId xmlns:a16="http://schemas.microsoft.com/office/drawing/2014/main" id="{7100C2E9-5939-1621-3297-A2808C9A11FB}"/>
              </a:ext>
            </a:extLst>
          </p:cNvPr>
          <p:cNvPicPr>
            <a:picLocks noChangeAspect="1"/>
          </p:cNvPicPr>
          <p:nvPr/>
        </p:nvPicPr>
        <p:blipFill>
          <a:blip r:embed="rId3"/>
          <a:stretch>
            <a:fillRect/>
          </a:stretch>
        </p:blipFill>
        <p:spPr>
          <a:xfrm>
            <a:off x="7007142" y="2661695"/>
            <a:ext cx="3162463" cy="1778091"/>
          </a:xfrm>
          <a:prstGeom prst="rect">
            <a:avLst/>
          </a:prstGeom>
        </p:spPr>
      </p:pic>
      <p:pic>
        <p:nvPicPr>
          <p:cNvPr id="10" name="Picture 9" descr="Figure 7-10 illustrates phase modulation. In the modulated signal, the carrier's usual phase represents a 0 bit and a 180 degree phase shift represents a 1 bit.">
            <a:extLst>
              <a:ext uri="{FF2B5EF4-FFF2-40B4-BE49-F238E27FC236}">
                <a16:creationId xmlns:a16="http://schemas.microsoft.com/office/drawing/2014/main" id="{B81FF28D-92AF-F841-48A3-307E9F9A1F84}"/>
              </a:ext>
            </a:extLst>
          </p:cNvPr>
          <p:cNvPicPr>
            <a:picLocks noChangeAspect="1"/>
          </p:cNvPicPr>
          <p:nvPr/>
        </p:nvPicPr>
        <p:blipFill>
          <a:blip r:embed="rId4"/>
          <a:stretch>
            <a:fillRect/>
          </a:stretch>
        </p:blipFill>
        <p:spPr>
          <a:xfrm>
            <a:off x="7026193" y="4690967"/>
            <a:ext cx="3187864" cy="1847945"/>
          </a:xfrm>
          <a:prstGeom prst="rect">
            <a:avLst/>
          </a:prstGeom>
        </p:spPr>
      </p:pic>
      <p:sp>
        <p:nvSpPr>
          <p:cNvPr id="11" name="TextBox 10">
            <a:extLst>
              <a:ext uri="{FF2B5EF4-FFF2-40B4-BE49-F238E27FC236}">
                <a16:creationId xmlns:a16="http://schemas.microsoft.com/office/drawing/2014/main" id="{0FE8F7C4-EAC1-E418-2909-7EC7162A047E}"/>
              </a:ext>
            </a:extLst>
          </p:cNvPr>
          <p:cNvSpPr txBox="1"/>
          <p:nvPr/>
        </p:nvSpPr>
        <p:spPr>
          <a:xfrm>
            <a:off x="376592" y="3929491"/>
            <a:ext cx="6375336" cy="1754326"/>
          </a:xfrm>
          <a:prstGeom prst="rect">
            <a:avLst/>
          </a:prstGeom>
          <a:noFill/>
        </p:spPr>
        <p:txBody>
          <a:bodyPr wrap="square" rtlCol="0">
            <a:spAutoFit/>
          </a:bodyPr>
          <a:lstStyle/>
          <a:p>
            <a:r>
              <a:rPr lang="en-US" dirty="0"/>
              <a:t>A </a:t>
            </a:r>
            <a:r>
              <a:rPr lang="en-US" b="1" dirty="0"/>
              <a:t>modulator</a:t>
            </a:r>
            <a:r>
              <a:rPr lang="en-US" dirty="0"/>
              <a:t> is a device that performs modulation. A </a:t>
            </a:r>
            <a:r>
              <a:rPr lang="en-US" i="1" dirty="0"/>
              <a:t>demodulator</a:t>
            </a:r>
            <a:r>
              <a:rPr lang="en-US" dirty="0"/>
              <a:t> is a device that performs demodulation. </a:t>
            </a:r>
            <a:r>
              <a:rPr lang="en-US" b="1" dirty="0"/>
              <a:t>Demodulation</a:t>
            </a:r>
            <a:r>
              <a:rPr lang="en-US" dirty="0"/>
              <a:t> is the inverse of modulation; it enables data to be extracted from the modulated carrier signal. A </a:t>
            </a:r>
            <a:r>
              <a:rPr lang="en-US" b="1" dirty="0"/>
              <a:t>modem </a:t>
            </a:r>
            <a:r>
              <a:rPr lang="en-US" dirty="0"/>
              <a:t>(modulator–demodulator) can perform both modulation and demodulation. </a:t>
            </a:r>
          </a:p>
        </p:txBody>
      </p:sp>
    </p:spTree>
    <p:extLst>
      <p:ext uri="{BB962C8B-B14F-4D97-AF65-F5344CB8AC3E}">
        <p14:creationId xmlns:p14="http://schemas.microsoft.com/office/powerpoint/2010/main" val="10203858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91DA4A6-9FAE-8FF8-822A-CD550D890328}"/>
              </a:ext>
              <a:ext uri="{C183D7F6-B498-43B3-948B-1728B52AA6E4}">
                <adec:decorative xmlns:adec="http://schemas.microsoft.com/office/drawing/2017/decorative" val="0"/>
              </a:ext>
            </a:extLst>
          </p:cNvPr>
          <p:cNvSpPr>
            <a:spLocks noGrp="1"/>
          </p:cNvSpPr>
          <p:nvPr>
            <p:ph type="sldNum" sz="quarter" idx="12"/>
          </p:nvPr>
        </p:nvSpPr>
        <p:spPr/>
        <p:txBody>
          <a:bodyPr/>
          <a:lstStyle/>
          <a:p>
            <a:fld id="{73A7CE8A-3524-4106-B21A-525AB360498F}" type="slidenum">
              <a:rPr lang="en-US" smtClean="0"/>
              <a:t>5</a:t>
            </a:fld>
            <a:endParaRPr lang="en-US"/>
          </a:p>
        </p:txBody>
      </p:sp>
      <p:sp>
        <p:nvSpPr>
          <p:cNvPr id="2" name="Title 1">
            <a:extLst>
              <a:ext uri="{FF2B5EF4-FFF2-40B4-BE49-F238E27FC236}">
                <a16:creationId xmlns:a16="http://schemas.microsoft.com/office/drawing/2014/main" id="{EE3337A6-6527-C72E-BAA8-2EDDF303339F}"/>
              </a:ext>
            </a:extLst>
          </p:cNvPr>
          <p:cNvSpPr>
            <a:spLocks noGrp="1"/>
          </p:cNvSpPr>
          <p:nvPr>
            <p:ph type="title"/>
          </p:nvPr>
        </p:nvSpPr>
        <p:spPr/>
        <p:txBody>
          <a:bodyPr/>
          <a:lstStyle/>
          <a:p>
            <a:r>
              <a:rPr lang="en-US" dirty="0"/>
              <a:t>Multiple Level Modulation</a:t>
            </a:r>
          </a:p>
        </p:txBody>
      </p:sp>
      <p:sp>
        <p:nvSpPr>
          <p:cNvPr id="4" name="TextBox 3">
            <a:extLst>
              <a:ext uri="{FF2B5EF4-FFF2-40B4-BE49-F238E27FC236}">
                <a16:creationId xmlns:a16="http://schemas.microsoft.com/office/drawing/2014/main" id="{3E3D9E27-A4A1-ABDF-D250-0AF34143CC51}"/>
              </a:ext>
              <a:ext uri="{C183D7F6-B498-43B3-948B-1728B52AA6E4}">
                <adec:decorative xmlns:adec="http://schemas.microsoft.com/office/drawing/2017/decorative" val="0"/>
              </a:ext>
            </a:extLst>
          </p:cNvPr>
          <p:cNvSpPr txBox="1"/>
          <p:nvPr/>
        </p:nvSpPr>
        <p:spPr>
          <a:xfrm>
            <a:off x="586333" y="1570534"/>
            <a:ext cx="6370422" cy="2862322"/>
          </a:xfrm>
          <a:prstGeom prst="rect">
            <a:avLst/>
          </a:prstGeom>
          <a:noFill/>
        </p:spPr>
        <p:txBody>
          <a:bodyPr wrap="square" rtlCol="0">
            <a:spAutoFit/>
          </a:bodyPr>
          <a:lstStyle/>
          <a:p>
            <a:r>
              <a:rPr lang="en-US" dirty="0"/>
              <a:t>Most modems have </a:t>
            </a:r>
            <a:r>
              <a:rPr lang="en-US" i="1" dirty="0"/>
              <a:t>multiple-level (M-level) modulation</a:t>
            </a:r>
            <a:r>
              <a:rPr lang="en-US" dirty="0"/>
              <a:t> capabilities and routinely transmit analog symbols/signals that represent multiple bits. </a:t>
            </a:r>
          </a:p>
          <a:p>
            <a:endParaRPr lang="en-US" dirty="0"/>
          </a:p>
          <a:p>
            <a:r>
              <a:rPr lang="en-US" dirty="0"/>
              <a:t>With M-level modulation, symbols/signals with more than two amplitudes, frequencies, or phases are transmitted. </a:t>
            </a:r>
          </a:p>
          <a:p>
            <a:endParaRPr lang="en-US" dirty="0"/>
          </a:p>
          <a:p>
            <a:r>
              <a:rPr lang="en-US" dirty="0"/>
              <a:t>For example, when a modem transmits four different amplitudes, each different symbol (amplitude) can represent a two-bit combination (00, 01, 10, 11). </a:t>
            </a:r>
          </a:p>
        </p:txBody>
      </p:sp>
      <p:pic>
        <p:nvPicPr>
          <p:cNvPr id="6" name="Picture 5" descr="Figure 7-11 illustrates multiple-level amplitude modulation. In the modulated signal, the lowest amplitude level represents a 00 two-bit combination, the second lowest represents a 01 two-bit combination, the second highest amplitude represents a 10 two-bit combination and the highest amplitude represents a 11 two-bit combination.">
            <a:extLst>
              <a:ext uri="{FF2B5EF4-FFF2-40B4-BE49-F238E27FC236}">
                <a16:creationId xmlns:a16="http://schemas.microsoft.com/office/drawing/2014/main" id="{F8B0E822-22EF-DF67-845D-3448836C3462}"/>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7119595" y="940511"/>
            <a:ext cx="4348795" cy="2412056"/>
          </a:xfrm>
          <a:prstGeom prst="rect">
            <a:avLst/>
          </a:prstGeom>
        </p:spPr>
      </p:pic>
      <p:sp>
        <p:nvSpPr>
          <p:cNvPr id="7" name="TextBox 6">
            <a:extLst>
              <a:ext uri="{FF2B5EF4-FFF2-40B4-BE49-F238E27FC236}">
                <a16:creationId xmlns:a16="http://schemas.microsoft.com/office/drawing/2014/main" id="{D83CB906-F6F5-80D4-A572-8F0C12FBE873}"/>
              </a:ext>
              <a:ext uri="{C183D7F6-B498-43B3-948B-1728B52AA6E4}">
                <adec:decorative xmlns:adec="http://schemas.microsoft.com/office/drawing/2017/decorative" val="0"/>
              </a:ext>
            </a:extLst>
          </p:cNvPr>
          <p:cNvSpPr txBox="1"/>
          <p:nvPr/>
        </p:nvSpPr>
        <p:spPr>
          <a:xfrm>
            <a:off x="563270" y="4528891"/>
            <a:ext cx="6452007" cy="1200329"/>
          </a:xfrm>
          <a:prstGeom prst="rect">
            <a:avLst/>
          </a:prstGeom>
          <a:noFill/>
        </p:spPr>
        <p:txBody>
          <a:bodyPr wrap="square" rtlCol="0">
            <a:spAutoFit/>
          </a:bodyPr>
          <a:lstStyle/>
          <a:p>
            <a:r>
              <a:rPr lang="en-US" dirty="0"/>
              <a:t>Figure 7-12 illustrates </a:t>
            </a:r>
            <a:r>
              <a:rPr lang="en-US" b="1" dirty="0"/>
              <a:t>quadrature phase-shift keying (QPSK) </a:t>
            </a:r>
            <a:r>
              <a:rPr lang="en-US" dirty="0"/>
              <a:t>which is a type of phase modulation where each transmitted symbol/signal represents two bits; it uses phase shifts (0, 90, 180, or 270 degrees).</a:t>
            </a:r>
          </a:p>
        </p:txBody>
      </p:sp>
      <p:pic>
        <p:nvPicPr>
          <p:cNvPr id="9" name="Picture 8" descr="Figure 7-12 illustrates how four different phases of a carrier signal can represent two-bit combinations. In the modulated signal, the carrier's usual phase represents 00, a 180 degree phase shift represents 10, a 90 degree phase shift represents 01 and a 270 degree phase shift represents a 11 two-bit combination. ">
            <a:extLst>
              <a:ext uri="{FF2B5EF4-FFF2-40B4-BE49-F238E27FC236}">
                <a16:creationId xmlns:a16="http://schemas.microsoft.com/office/drawing/2014/main" id="{B503AF40-F5D9-B3C4-F1FF-75FB37458FFA}"/>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7175597" y="3446653"/>
            <a:ext cx="4292793" cy="2573912"/>
          </a:xfrm>
          <a:prstGeom prst="rect">
            <a:avLst/>
          </a:prstGeom>
        </p:spPr>
      </p:pic>
    </p:spTree>
    <p:extLst>
      <p:ext uri="{BB962C8B-B14F-4D97-AF65-F5344CB8AC3E}">
        <p14:creationId xmlns:p14="http://schemas.microsoft.com/office/powerpoint/2010/main" val="25303779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6733778-6E0D-3963-C960-C6A056264DD8}"/>
              </a:ext>
              <a:ext uri="{C183D7F6-B498-43B3-948B-1728B52AA6E4}">
                <adec:decorative xmlns:adec="http://schemas.microsoft.com/office/drawing/2017/decorative" val="0"/>
              </a:ext>
            </a:extLst>
          </p:cNvPr>
          <p:cNvSpPr>
            <a:spLocks noGrp="1"/>
          </p:cNvSpPr>
          <p:nvPr>
            <p:ph type="sldNum" sz="quarter" idx="12"/>
          </p:nvPr>
        </p:nvSpPr>
        <p:spPr/>
        <p:txBody>
          <a:bodyPr/>
          <a:lstStyle/>
          <a:p>
            <a:fld id="{73A7CE8A-3524-4106-B21A-525AB360498F}" type="slidenum">
              <a:rPr lang="en-US" smtClean="0"/>
              <a:t>6</a:t>
            </a:fld>
            <a:endParaRPr lang="en-US"/>
          </a:p>
        </p:txBody>
      </p:sp>
      <p:sp>
        <p:nvSpPr>
          <p:cNvPr id="2" name="Title 1">
            <a:extLst>
              <a:ext uri="{FF2B5EF4-FFF2-40B4-BE49-F238E27FC236}">
                <a16:creationId xmlns:a16="http://schemas.microsoft.com/office/drawing/2014/main" id="{6D6B01C9-228F-B9A0-831C-878B47776F7C}"/>
              </a:ext>
            </a:extLst>
          </p:cNvPr>
          <p:cNvSpPr>
            <a:spLocks noGrp="1"/>
          </p:cNvSpPr>
          <p:nvPr>
            <p:ph type="title"/>
          </p:nvPr>
        </p:nvSpPr>
        <p:spPr/>
        <p:txBody>
          <a:bodyPr/>
          <a:lstStyle/>
          <a:p>
            <a:r>
              <a:rPr lang="en-US" dirty="0"/>
              <a:t>Quadrature Amplitude Modulation (QAM)</a:t>
            </a:r>
          </a:p>
        </p:txBody>
      </p:sp>
      <p:sp>
        <p:nvSpPr>
          <p:cNvPr id="4" name="TextBox 3">
            <a:extLst>
              <a:ext uri="{FF2B5EF4-FFF2-40B4-BE49-F238E27FC236}">
                <a16:creationId xmlns:a16="http://schemas.microsoft.com/office/drawing/2014/main" id="{7C53FCA2-F42A-C19E-5E0E-1EBDB3EE01AE}"/>
              </a:ext>
            </a:extLst>
          </p:cNvPr>
          <p:cNvSpPr txBox="1"/>
          <p:nvPr/>
        </p:nvSpPr>
        <p:spPr>
          <a:xfrm>
            <a:off x="658646" y="1366922"/>
            <a:ext cx="5488968" cy="3970318"/>
          </a:xfrm>
          <a:prstGeom prst="rect">
            <a:avLst/>
          </a:prstGeom>
          <a:noFill/>
        </p:spPr>
        <p:txBody>
          <a:bodyPr wrap="square" rtlCol="0">
            <a:spAutoFit/>
          </a:bodyPr>
          <a:lstStyle/>
          <a:p>
            <a:r>
              <a:rPr lang="en-US" b="1" dirty="0"/>
              <a:t>Quadrature amplitude modulation (QAM) </a:t>
            </a:r>
            <a:r>
              <a:rPr lang="en-US" dirty="0"/>
              <a:t>is a family of modulation methods that combine amplitude and phase modulation to represent bits. QAM is used in Wi-Fi and other wireless networks and in fiber optic communications; members of the QAM family are identified in Table 7-2.</a:t>
            </a:r>
          </a:p>
          <a:p>
            <a:endParaRPr lang="en-US" dirty="0"/>
          </a:p>
          <a:p>
            <a:r>
              <a:rPr lang="en-US" dirty="0"/>
              <a:t>Two carrier waves with the same frequency that are out of phase with one another by 90° are used; this condition is known as </a:t>
            </a:r>
            <a:r>
              <a:rPr lang="en-US" i="1" dirty="0"/>
              <a:t>quadrature</a:t>
            </a:r>
            <a:r>
              <a:rPr lang="en-US" dirty="0"/>
              <a:t> or </a:t>
            </a:r>
            <a:r>
              <a:rPr lang="en-US" b="1" dirty="0"/>
              <a:t>orthogonality</a:t>
            </a:r>
            <a:r>
              <a:rPr lang="en-US" dirty="0"/>
              <a:t>. </a:t>
            </a:r>
          </a:p>
          <a:p>
            <a:r>
              <a:rPr lang="en-US" dirty="0"/>
              <a:t>M-level amplitude modulation encodes multiple-bit combinations on each carrier wave. The orthogonality of the two carriers enables receivers to coherently separate and demodulate them.</a:t>
            </a:r>
          </a:p>
        </p:txBody>
      </p:sp>
      <p:pic>
        <p:nvPicPr>
          <p:cNvPr id="8" name="Picture 7" descr="Figure 7-13 illustrates four of eight different phase shifts used to represent four of eight possible three bit combinations (000, 110, 001, 111).">
            <a:extLst>
              <a:ext uri="{FF2B5EF4-FFF2-40B4-BE49-F238E27FC236}">
                <a16:creationId xmlns:a16="http://schemas.microsoft.com/office/drawing/2014/main" id="{AEF0BD2A-1DEF-77A4-EF48-23D45671BEFE}"/>
              </a:ext>
            </a:extLst>
          </p:cNvPr>
          <p:cNvPicPr>
            <a:picLocks noChangeAspect="1"/>
          </p:cNvPicPr>
          <p:nvPr/>
        </p:nvPicPr>
        <p:blipFill>
          <a:blip r:embed="rId2"/>
          <a:stretch>
            <a:fillRect/>
          </a:stretch>
        </p:blipFill>
        <p:spPr>
          <a:xfrm>
            <a:off x="6391583" y="1386339"/>
            <a:ext cx="2767967" cy="1601303"/>
          </a:xfrm>
          <a:prstGeom prst="rect">
            <a:avLst/>
          </a:prstGeom>
        </p:spPr>
      </p:pic>
      <p:pic>
        <p:nvPicPr>
          <p:cNvPr id="10" name="Picture 9" descr="This is a reproduction of Table 7-2 that includes rows for 10 QAM modulation levels from 8 QAM to 4096 QAM. Each row also identifies the number of bits represented by each of the different signals used at by level. For 8 QAM, three bits are represented by each signal and for 4096 QAM, 12 bits are represented by each signal.">
            <a:extLst>
              <a:ext uri="{FF2B5EF4-FFF2-40B4-BE49-F238E27FC236}">
                <a16:creationId xmlns:a16="http://schemas.microsoft.com/office/drawing/2014/main" id="{975BDFC4-E7CD-1F1E-61E5-E8B9C5BA56D0}"/>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9399050" y="1366922"/>
            <a:ext cx="2654436" cy="2000353"/>
          </a:xfrm>
          <a:prstGeom prst="rect">
            <a:avLst/>
          </a:prstGeom>
        </p:spPr>
      </p:pic>
      <p:sp>
        <p:nvSpPr>
          <p:cNvPr id="15" name="TextBox 14">
            <a:extLst>
              <a:ext uri="{FF2B5EF4-FFF2-40B4-BE49-F238E27FC236}">
                <a16:creationId xmlns:a16="http://schemas.microsoft.com/office/drawing/2014/main" id="{838B1825-0B2E-449C-79D8-82C3A44FAD37}"/>
              </a:ext>
              <a:ext uri="{C183D7F6-B498-43B3-948B-1728B52AA6E4}">
                <adec:decorative xmlns:adec="http://schemas.microsoft.com/office/drawing/2017/decorative" val="0"/>
              </a:ext>
            </a:extLst>
          </p:cNvPr>
          <p:cNvSpPr txBox="1"/>
          <p:nvPr/>
        </p:nvSpPr>
        <p:spPr>
          <a:xfrm>
            <a:off x="587208" y="5528785"/>
            <a:ext cx="10329063" cy="923330"/>
          </a:xfrm>
          <a:prstGeom prst="rect">
            <a:avLst/>
          </a:prstGeom>
          <a:noFill/>
        </p:spPr>
        <p:txBody>
          <a:bodyPr wrap="square" rtlCol="0">
            <a:spAutoFit/>
          </a:bodyPr>
          <a:lstStyle/>
          <a:p>
            <a:r>
              <a:rPr lang="en-US" dirty="0"/>
              <a:t>The combination of phase and amplitude shifts for QAM modulation schemes is illustrated by </a:t>
            </a:r>
            <a:r>
              <a:rPr lang="en-US" i="1" dirty="0"/>
              <a:t>QAM constellation maps</a:t>
            </a:r>
            <a:r>
              <a:rPr lang="en-US" dirty="0"/>
              <a:t>. Figure 7-14 illustrates constellation maps for 16 QAM and 64 QAM. Figure 7-15 illustrates the four-bit combination associated with each point in the 16 QAM constellation map.</a:t>
            </a:r>
          </a:p>
        </p:txBody>
      </p:sp>
      <p:pic>
        <p:nvPicPr>
          <p:cNvPr id="14" name="Picture 13" descr="Figure 7-15 illustrates the allocation of four bit combinations (from 0000 to 1111) among the 16 points (dots) in the 16 QAM constellation map.">
            <a:extLst>
              <a:ext uri="{FF2B5EF4-FFF2-40B4-BE49-F238E27FC236}">
                <a16:creationId xmlns:a16="http://schemas.microsoft.com/office/drawing/2014/main" id="{CE31D8DA-6369-2C2B-ECF2-5CBE7B2D3BBE}"/>
              </a:ext>
              <a:ext uri="{C183D7F6-B498-43B3-948B-1728B52AA6E4}">
                <adec:decorative xmlns:adec="http://schemas.microsoft.com/office/drawing/2017/decorative" val="0"/>
              </a:ext>
            </a:extLst>
          </p:cNvPr>
          <p:cNvPicPr>
            <a:picLocks noChangeAspect="1"/>
          </p:cNvPicPr>
          <p:nvPr/>
        </p:nvPicPr>
        <p:blipFill>
          <a:blip r:embed="rId4"/>
          <a:stretch>
            <a:fillRect/>
          </a:stretch>
        </p:blipFill>
        <p:spPr>
          <a:xfrm>
            <a:off x="9878050" y="3429000"/>
            <a:ext cx="1975045" cy="2099785"/>
          </a:xfrm>
          <a:prstGeom prst="rect">
            <a:avLst/>
          </a:prstGeom>
        </p:spPr>
      </p:pic>
      <p:pic>
        <p:nvPicPr>
          <p:cNvPr id="12" name="Picture 11" descr="Figure 7-14 illustrates that 16 QAM and 64 QAM constellation maps. The 16 QAM map has four quadrants with 4 dots in two rows and two columns in each quadrant. The 64 QAM map includes 16 dots in each of its four quadrants arranged in four rows and four columns.">
            <a:extLst>
              <a:ext uri="{FF2B5EF4-FFF2-40B4-BE49-F238E27FC236}">
                <a16:creationId xmlns:a16="http://schemas.microsoft.com/office/drawing/2014/main" id="{0B2ABEBE-55E4-996C-8E02-A1EC225E6A81}"/>
              </a:ext>
            </a:extLst>
          </p:cNvPr>
          <p:cNvPicPr>
            <a:picLocks noChangeAspect="1"/>
          </p:cNvPicPr>
          <p:nvPr/>
        </p:nvPicPr>
        <p:blipFill>
          <a:blip r:embed="rId5"/>
          <a:stretch>
            <a:fillRect/>
          </a:stretch>
        </p:blipFill>
        <p:spPr>
          <a:xfrm>
            <a:off x="6267364" y="3210853"/>
            <a:ext cx="3016405" cy="2044805"/>
          </a:xfrm>
          <a:prstGeom prst="rect">
            <a:avLst/>
          </a:prstGeom>
        </p:spPr>
      </p:pic>
    </p:spTree>
    <p:extLst>
      <p:ext uri="{BB962C8B-B14F-4D97-AF65-F5344CB8AC3E}">
        <p14:creationId xmlns:p14="http://schemas.microsoft.com/office/powerpoint/2010/main" val="12521265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82A584C-8A1C-6163-55DC-06903B0AC257}"/>
              </a:ext>
              <a:ext uri="{C183D7F6-B498-43B3-948B-1728B52AA6E4}">
                <adec:decorative xmlns:adec="http://schemas.microsoft.com/office/drawing/2017/decorative" val="0"/>
              </a:ext>
            </a:extLst>
          </p:cNvPr>
          <p:cNvSpPr>
            <a:spLocks noGrp="1"/>
          </p:cNvSpPr>
          <p:nvPr>
            <p:ph type="sldNum" sz="quarter" idx="12"/>
          </p:nvPr>
        </p:nvSpPr>
        <p:spPr/>
        <p:txBody>
          <a:bodyPr/>
          <a:lstStyle/>
          <a:p>
            <a:fld id="{73A7CE8A-3524-4106-B21A-525AB360498F}" type="slidenum">
              <a:rPr lang="en-US" smtClean="0"/>
              <a:t>7</a:t>
            </a:fld>
            <a:endParaRPr lang="en-US"/>
          </a:p>
        </p:txBody>
      </p:sp>
      <p:sp>
        <p:nvSpPr>
          <p:cNvPr id="2" name="Title 1">
            <a:extLst>
              <a:ext uri="{FF2B5EF4-FFF2-40B4-BE49-F238E27FC236}">
                <a16:creationId xmlns:a16="http://schemas.microsoft.com/office/drawing/2014/main" id="{8DE76CE9-519B-6A55-EB02-DAE694FD7FCD}"/>
              </a:ext>
            </a:extLst>
          </p:cNvPr>
          <p:cNvSpPr>
            <a:spLocks noGrp="1"/>
          </p:cNvSpPr>
          <p:nvPr>
            <p:ph type="title"/>
          </p:nvPr>
        </p:nvSpPr>
        <p:spPr/>
        <p:txBody>
          <a:bodyPr/>
          <a:lstStyle/>
          <a:p>
            <a:r>
              <a:rPr lang="en-US" dirty="0"/>
              <a:t>Communication Range</a:t>
            </a:r>
          </a:p>
        </p:txBody>
      </p:sp>
      <p:sp>
        <p:nvSpPr>
          <p:cNvPr id="4" name="TextBox 3">
            <a:extLst>
              <a:ext uri="{FF2B5EF4-FFF2-40B4-BE49-F238E27FC236}">
                <a16:creationId xmlns:a16="http://schemas.microsoft.com/office/drawing/2014/main" id="{434934A9-E681-2F8D-136E-0F4CD29A90DE}"/>
              </a:ext>
            </a:extLst>
          </p:cNvPr>
          <p:cNvSpPr txBox="1"/>
          <p:nvPr/>
        </p:nvSpPr>
        <p:spPr>
          <a:xfrm>
            <a:off x="446730" y="1366163"/>
            <a:ext cx="6975626" cy="4524315"/>
          </a:xfrm>
          <a:prstGeom prst="rect">
            <a:avLst/>
          </a:prstGeom>
          <a:noFill/>
        </p:spPr>
        <p:txBody>
          <a:bodyPr wrap="square" rtlCol="0">
            <a:spAutoFit/>
          </a:bodyPr>
          <a:lstStyle/>
          <a:p>
            <a:r>
              <a:rPr lang="en-US" dirty="0"/>
              <a:t>Sender-receiver communication is possible when the receiver must be in the sender’s </a:t>
            </a:r>
            <a:r>
              <a:rPr lang="en-US" i="1" dirty="0"/>
              <a:t>communication range </a:t>
            </a:r>
            <a:r>
              <a:rPr lang="en-US" dirty="0"/>
              <a:t>and transmitted signals are strong enough to be accurately detected and decoded. </a:t>
            </a:r>
          </a:p>
          <a:p>
            <a:endParaRPr lang="en-US" dirty="0"/>
          </a:p>
          <a:p>
            <a:r>
              <a:rPr lang="en-US" dirty="0"/>
              <a:t>Receivers located outside a sender’s transmission range that can detect a sender’s weakened signals are in the sender’s </a:t>
            </a:r>
            <a:r>
              <a:rPr lang="en-US" i="1" dirty="0"/>
              <a:t>detection range</a:t>
            </a:r>
            <a:r>
              <a:rPr lang="en-US" dirty="0"/>
              <a:t>. Reliable communication is impossible because the transmitted signal may be too attenuated to be accurately detected and decoded; radio waves in the are detectable by receivers are be unintelligible.</a:t>
            </a:r>
          </a:p>
          <a:p>
            <a:endParaRPr lang="en-US" dirty="0"/>
          </a:p>
          <a:p>
            <a:r>
              <a:rPr lang="en-US" dirty="0"/>
              <a:t>Transmitted signals beyond the detection range are in an </a:t>
            </a:r>
            <a:r>
              <a:rPr lang="en-US" i="1" dirty="0"/>
              <a:t>interference range</a:t>
            </a:r>
            <a:r>
              <a:rPr lang="en-US" dirty="0"/>
              <a:t>. Here, the sender’s signals are severely attenuated and cannot be detected by receivers. However, there may be enough residual strength to contribute background noise and interfere with other signals. </a:t>
            </a:r>
          </a:p>
        </p:txBody>
      </p:sp>
      <p:pic>
        <p:nvPicPr>
          <p:cNvPr id="6" name="Picture 5" descr="Figure 7-16 shows the communication range of a mobile device (a laptop) as the innermost of three circles. The detection range extends outside the communication range but inside the interference range. The interference range is the outermost circle in the diagram.">
            <a:extLst>
              <a:ext uri="{FF2B5EF4-FFF2-40B4-BE49-F238E27FC236}">
                <a16:creationId xmlns:a16="http://schemas.microsoft.com/office/drawing/2014/main" id="{968F8B59-EA25-E1F6-8163-EBC197DAB370}"/>
              </a:ext>
            </a:extLst>
          </p:cNvPr>
          <p:cNvPicPr>
            <a:picLocks noChangeAspect="1"/>
          </p:cNvPicPr>
          <p:nvPr/>
        </p:nvPicPr>
        <p:blipFill>
          <a:blip r:embed="rId2"/>
          <a:stretch>
            <a:fillRect/>
          </a:stretch>
        </p:blipFill>
        <p:spPr>
          <a:xfrm>
            <a:off x="8034771" y="365125"/>
            <a:ext cx="3511730" cy="1968601"/>
          </a:xfrm>
          <a:prstGeom prst="rect">
            <a:avLst/>
          </a:prstGeom>
        </p:spPr>
      </p:pic>
      <p:sp>
        <p:nvSpPr>
          <p:cNvPr id="9" name="TextBox 8">
            <a:extLst>
              <a:ext uri="{FF2B5EF4-FFF2-40B4-BE49-F238E27FC236}">
                <a16:creationId xmlns:a16="http://schemas.microsoft.com/office/drawing/2014/main" id="{5452C306-1BC7-2025-0D33-56BA2F32273D}"/>
              </a:ext>
              <a:ext uri="{C183D7F6-B498-43B3-948B-1728B52AA6E4}">
                <adec:decorative xmlns:adec="http://schemas.microsoft.com/office/drawing/2017/decorative" val="0"/>
              </a:ext>
            </a:extLst>
          </p:cNvPr>
          <p:cNvSpPr txBox="1"/>
          <p:nvPr/>
        </p:nvSpPr>
        <p:spPr>
          <a:xfrm>
            <a:off x="446730" y="5846544"/>
            <a:ext cx="7237564" cy="646331"/>
          </a:xfrm>
          <a:prstGeom prst="rect">
            <a:avLst/>
          </a:prstGeom>
          <a:noFill/>
        </p:spPr>
        <p:txBody>
          <a:bodyPr wrap="square" rtlCol="0">
            <a:spAutoFit/>
          </a:bodyPr>
          <a:lstStyle/>
          <a:p>
            <a:r>
              <a:rPr lang="en-US" dirty="0"/>
              <a:t>Examples of communication ranges for different types of wireless networks are provided in Table 7-3.</a:t>
            </a:r>
          </a:p>
        </p:txBody>
      </p:sp>
      <p:pic>
        <p:nvPicPr>
          <p:cNvPr id="8" name="Picture 7" descr="This is a reproduction of Table 7-3. It includes rows for Wi-Fi, Bluetooth, Zigbee, RFID, and 4G/LTE/5G cellular. Each row includes a column that identifies the communication range of that type of network.">
            <a:extLst>
              <a:ext uri="{FF2B5EF4-FFF2-40B4-BE49-F238E27FC236}">
                <a16:creationId xmlns:a16="http://schemas.microsoft.com/office/drawing/2014/main" id="{6701AE3D-375E-DE28-05BB-24EA01B6EE80}"/>
              </a:ext>
            </a:extLst>
          </p:cNvPr>
          <p:cNvPicPr>
            <a:picLocks noChangeAspect="1"/>
          </p:cNvPicPr>
          <p:nvPr/>
        </p:nvPicPr>
        <p:blipFill>
          <a:blip r:embed="rId3"/>
          <a:stretch>
            <a:fillRect/>
          </a:stretch>
        </p:blipFill>
        <p:spPr>
          <a:xfrm>
            <a:off x="8059558" y="2464593"/>
            <a:ext cx="3845284" cy="1661945"/>
          </a:xfrm>
          <a:prstGeom prst="rect">
            <a:avLst/>
          </a:prstGeom>
        </p:spPr>
      </p:pic>
      <p:sp>
        <p:nvSpPr>
          <p:cNvPr id="7" name="TextBox 6">
            <a:extLst>
              <a:ext uri="{FF2B5EF4-FFF2-40B4-BE49-F238E27FC236}">
                <a16:creationId xmlns:a16="http://schemas.microsoft.com/office/drawing/2014/main" id="{F2473532-274C-C2F0-515D-696AF6256D94}"/>
              </a:ext>
              <a:ext uri="{C183D7F6-B498-43B3-948B-1728B52AA6E4}">
                <adec:decorative xmlns:adec="http://schemas.microsoft.com/office/drawing/2017/decorative" val="0"/>
              </a:ext>
            </a:extLst>
          </p:cNvPr>
          <p:cNvSpPr txBox="1"/>
          <p:nvPr/>
        </p:nvSpPr>
        <p:spPr>
          <a:xfrm>
            <a:off x="7384256" y="4126538"/>
            <a:ext cx="2802732" cy="2585323"/>
          </a:xfrm>
          <a:prstGeom prst="rect">
            <a:avLst/>
          </a:prstGeom>
          <a:noFill/>
        </p:spPr>
        <p:txBody>
          <a:bodyPr wrap="square" rtlCol="0">
            <a:spAutoFit/>
          </a:bodyPr>
          <a:lstStyle/>
          <a:p>
            <a:r>
              <a:rPr lang="en-US" dirty="0"/>
              <a:t>Transmission ranges also contribute to “hidden node” issues in wireless networks. In Figure 7-18, the nodes are “hidden” from each other despite being able to communicate with the access point.</a:t>
            </a:r>
          </a:p>
        </p:txBody>
      </p:sp>
      <p:pic>
        <p:nvPicPr>
          <p:cNvPr id="5" name="Picture 4" descr="Figure 7-18 illustrates hidden nodes in a Wi-Fi BSS. Here the communication range of each of three nodes includes the BSS's access point while the other two nodes are outside its communication range and thereby is hidden from it.">
            <a:extLst>
              <a:ext uri="{FF2B5EF4-FFF2-40B4-BE49-F238E27FC236}">
                <a16:creationId xmlns:a16="http://schemas.microsoft.com/office/drawing/2014/main" id="{961BBE3E-FD27-E03D-6E80-554BDEEF39AA}"/>
              </a:ext>
            </a:extLst>
          </p:cNvPr>
          <p:cNvPicPr>
            <a:picLocks noChangeAspect="1"/>
          </p:cNvPicPr>
          <p:nvPr/>
        </p:nvPicPr>
        <p:blipFill>
          <a:blip r:embed="rId4"/>
          <a:stretch>
            <a:fillRect/>
          </a:stretch>
        </p:blipFill>
        <p:spPr>
          <a:xfrm>
            <a:off x="9982200" y="4316099"/>
            <a:ext cx="1905277" cy="2040763"/>
          </a:xfrm>
          <a:prstGeom prst="rect">
            <a:avLst/>
          </a:prstGeom>
        </p:spPr>
      </p:pic>
    </p:spTree>
    <p:extLst>
      <p:ext uri="{BB962C8B-B14F-4D97-AF65-F5344CB8AC3E}">
        <p14:creationId xmlns:p14="http://schemas.microsoft.com/office/powerpoint/2010/main" val="29762891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52FB298-462C-FCE0-8FDA-6E81E400448B}"/>
              </a:ext>
              <a:ext uri="{C183D7F6-B498-43B3-948B-1728B52AA6E4}">
                <adec:decorative xmlns:adec="http://schemas.microsoft.com/office/drawing/2017/decorative" val="0"/>
              </a:ext>
            </a:extLst>
          </p:cNvPr>
          <p:cNvSpPr>
            <a:spLocks noGrp="1"/>
          </p:cNvSpPr>
          <p:nvPr>
            <p:ph type="sldNum" sz="quarter" idx="12"/>
          </p:nvPr>
        </p:nvSpPr>
        <p:spPr/>
        <p:txBody>
          <a:bodyPr/>
          <a:lstStyle/>
          <a:p>
            <a:fld id="{73A7CE8A-3524-4106-B21A-525AB360498F}" type="slidenum">
              <a:rPr lang="en-US" smtClean="0"/>
              <a:t>8</a:t>
            </a:fld>
            <a:endParaRPr lang="en-US"/>
          </a:p>
        </p:txBody>
      </p:sp>
      <p:sp>
        <p:nvSpPr>
          <p:cNvPr id="2" name="Title 1">
            <a:extLst>
              <a:ext uri="{FF2B5EF4-FFF2-40B4-BE49-F238E27FC236}">
                <a16:creationId xmlns:a16="http://schemas.microsoft.com/office/drawing/2014/main" id="{CB8CA85A-E8CA-9A86-459D-0170EF193361}"/>
              </a:ext>
            </a:extLst>
          </p:cNvPr>
          <p:cNvSpPr>
            <a:spLocks noGrp="1"/>
          </p:cNvSpPr>
          <p:nvPr>
            <p:ph type="title"/>
          </p:nvPr>
        </p:nvSpPr>
        <p:spPr/>
        <p:txBody>
          <a:bodyPr/>
          <a:lstStyle/>
          <a:p>
            <a:r>
              <a:rPr lang="en-US" dirty="0"/>
              <a:t>Wi-Fi Architecture</a:t>
            </a:r>
          </a:p>
        </p:txBody>
      </p:sp>
      <p:sp>
        <p:nvSpPr>
          <p:cNvPr id="4" name="TextBox 3">
            <a:extLst>
              <a:ext uri="{FF2B5EF4-FFF2-40B4-BE49-F238E27FC236}">
                <a16:creationId xmlns:a16="http://schemas.microsoft.com/office/drawing/2014/main" id="{C57557FA-F7DD-F680-C4BC-980701C3B214}"/>
              </a:ext>
            </a:extLst>
          </p:cNvPr>
          <p:cNvSpPr txBox="1"/>
          <p:nvPr/>
        </p:nvSpPr>
        <p:spPr>
          <a:xfrm>
            <a:off x="135731" y="1397675"/>
            <a:ext cx="6251109" cy="1754326"/>
          </a:xfrm>
          <a:prstGeom prst="rect">
            <a:avLst/>
          </a:prstGeom>
          <a:noFill/>
        </p:spPr>
        <p:txBody>
          <a:bodyPr wrap="square" rtlCol="0">
            <a:spAutoFit/>
          </a:bodyPr>
          <a:lstStyle/>
          <a:p>
            <a:r>
              <a:rPr lang="en-US" dirty="0"/>
              <a:t>In the IEEE 802.11 standard, any device with a Wi-Fi adapter a </a:t>
            </a:r>
            <a:r>
              <a:rPr lang="en-US" i="1" dirty="0"/>
              <a:t>station;</a:t>
            </a:r>
            <a:r>
              <a:rPr lang="en-US" dirty="0"/>
              <a:t> the standard also describes the architecture of Wi-Fi networks as having several components, including access points (APs), basic service sets (BSSs), ad-hoc independent basic service sets (IBSSs), and extended service sets (ESSs) that use distribution systems (DSs) to interconnect APs.</a:t>
            </a:r>
          </a:p>
        </p:txBody>
      </p:sp>
      <p:sp>
        <p:nvSpPr>
          <p:cNvPr id="5" name="TextBox 4">
            <a:extLst>
              <a:ext uri="{FF2B5EF4-FFF2-40B4-BE49-F238E27FC236}">
                <a16:creationId xmlns:a16="http://schemas.microsoft.com/office/drawing/2014/main" id="{67DA7CC6-4FCD-4063-B87D-F28D0070080F}"/>
              </a:ext>
            </a:extLst>
          </p:cNvPr>
          <p:cNvSpPr txBox="1"/>
          <p:nvPr/>
        </p:nvSpPr>
        <p:spPr>
          <a:xfrm>
            <a:off x="139347" y="3210143"/>
            <a:ext cx="5833337" cy="258532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a:t>
            </a:r>
            <a:r>
              <a:rPr lang="en-US" i="1" dirty="0"/>
              <a:t>basic service set (BSS) </a:t>
            </a:r>
            <a:r>
              <a:rPr lang="en-US" dirty="0"/>
              <a:t>is a wireless network topology that allows stations to communicate through a shared medium called an </a:t>
            </a:r>
            <a:r>
              <a:rPr lang="en-US" i="1" dirty="0"/>
              <a:t>access point (AP).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Each BSS is uniquely identified by a </a:t>
            </a: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basic service set identifier (BSSID).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Technically, the BSSID is the MAC address of the AP,  but a Wi-Fi network typically has a logical name in a list of available networks. The network’s logical name is its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service set identifier (SSID)</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a:t>
            </a:r>
            <a:endParaRPr lang="en-US" dirty="0"/>
          </a:p>
        </p:txBody>
      </p:sp>
      <p:pic>
        <p:nvPicPr>
          <p:cNvPr id="9" name="Picture 8" descr="Figure 7-20 shows that an access point in a basic service set (BSS) often has a wired connection to a facility's wired network.">
            <a:extLst>
              <a:ext uri="{FF2B5EF4-FFF2-40B4-BE49-F238E27FC236}">
                <a16:creationId xmlns:a16="http://schemas.microsoft.com/office/drawing/2014/main" id="{326ABD3E-9C68-A2F8-19F7-2B45D1A557C9}"/>
              </a:ext>
            </a:extLst>
          </p:cNvPr>
          <p:cNvPicPr>
            <a:picLocks noChangeAspect="1"/>
          </p:cNvPicPr>
          <p:nvPr/>
        </p:nvPicPr>
        <p:blipFill>
          <a:blip r:embed="rId2"/>
          <a:stretch>
            <a:fillRect/>
          </a:stretch>
        </p:blipFill>
        <p:spPr>
          <a:xfrm>
            <a:off x="6483360" y="822571"/>
            <a:ext cx="2444876" cy="2457576"/>
          </a:xfrm>
          <a:prstGeom prst="rect">
            <a:avLst/>
          </a:prstGeom>
        </p:spPr>
      </p:pic>
      <p:sp>
        <p:nvSpPr>
          <p:cNvPr id="8" name="TextBox 7">
            <a:extLst>
              <a:ext uri="{FF2B5EF4-FFF2-40B4-BE49-F238E27FC236}">
                <a16:creationId xmlns:a16="http://schemas.microsoft.com/office/drawing/2014/main" id="{E90FB2F0-6522-467B-0C03-92DCAB1A52D8}"/>
              </a:ext>
              <a:ext uri="{C183D7F6-B498-43B3-948B-1728B52AA6E4}">
                <adec:decorative xmlns:adec="http://schemas.microsoft.com/office/drawing/2017/decorative" val="0"/>
              </a:ext>
            </a:extLst>
          </p:cNvPr>
          <p:cNvSpPr txBox="1"/>
          <p:nvPr/>
        </p:nvSpPr>
        <p:spPr>
          <a:xfrm>
            <a:off x="6096000" y="3477995"/>
            <a:ext cx="5932333" cy="17543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An </a:t>
            </a: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extended service set (ESS)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consists of two or more BSSs within a logical network segment (such as a subnet or VLAN) and is often described as an interconnected set of BSSs. All APs in an ESS broadcast the same SSID to identify the network; this is called an </a:t>
            </a: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ESSID</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 </a:t>
            </a:r>
            <a:r>
              <a:rPr lang="en-US" dirty="0">
                <a:solidFill>
                  <a:prstClr val="black"/>
                </a:solidFill>
                <a:latin typeface="Aptos" panose="02110004020202020204"/>
              </a:rPr>
              <a:t>T</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he BSSs in an ESS interconnect via a </a:t>
            </a:r>
            <a:r>
              <a:rPr kumimoji="0" lang="en-US" sz="1800" b="0" i="1" u="none" strike="noStrike" kern="1200" cap="none" spc="0" normalizeH="0" baseline="0" noProof="0" dirty="0">
                <a:ln>
                  <a:noFill/>
                </a:ln>
                <a:solidFill>
                  <a:prstClr val="black"/>
                </a:solidFill>
                <a:effectLst/>
                <a:uLnTx/>
                <a:uFillTx/>
                <a:latin typeface="Aptos" panose="02110004020202020204"/>
                <a:ea typeface="+mn-ea"/>
                <a:cs typeface="+mn-cs"/>
              </a:rPr>
              <a:t>distribution system (DS).</a:t>
            </a:r>
          </a:p>
        </p:txBody>
      </p:sp>
      <p:pic>
        <p:nvPicPr>
          <p:cNvPr id="6" name="Picture 5" descr="Figure 7-22 illustrates an ESS created by combining two BSSs. The access point in each BSS connects to a switch and distribution system.">
            <a:extLst>
              <a:ext uri="{FF2B5EF4-FFF2-40B4-BE49-F238E27FC236}">
                <a16:creationId xmlns:a16="http://schemas.microsoft.com/office/drawing/2014/main" id="{798961AA-1138-3A40-458A-0DBD355DFAF6}"/>
              </a:ext>
            </a:extLst>
          </p:cNvPr>
          <p:cNvPicPr>
            <a:picLocks noChangeAspect="1"/>
          </p:cNvPicPr>
          <p:nvPr/>
        </p:nvPicPr>
        <p:blipFill>
          <a:blip r:embed="rId3"/>
          <a:stretch>
            <a:fillRect/>
          </a:stretch>
        </p:blipFill>
        <p:spPr>
          <a:xfrm>
            <a:off x="8955617" y="136525"/>
            <a:ext cx="3097036" cy="3188484"/>
          </a:xfrm>
          <a:prstGeom prst="rect">
            <a:avLst/>
          </a:prstGeom>
        </p:spPr>
      </p:pic>
      <p:sp>
        <p:nvSpPr>
          <p:cNvPr id="12" name="TextBox 11">
            <a:extLst>
              <a:ext uri="{FF2B5EF4-FFF2-40B4-BE49-F238E27FC236}">
                <a16:creationId xmlns:a16="http://schemas.microsoft.com/office/drawing/2014/main" id="{E0474D4F-ABA1-BFA2-5AE5-074B76F56E99}"/>
              </a:ext>
            </a:extLst>
          </p:cNvPr>
          <p:cNvSpPr txBox="1"/>
          <p:nvPr/>
        </p:nvSpPr>
        <p:spPr>
          <a:xfrm>
            <a:off x="6102883" y="5296765"/>
            <a:ext cx="5925450" cy="1200329"/>
          </a:xfrm>
          <a:prstGeom prst="rect">
            <a:avLst/>
          </a:prstGeom>
          <a:noFill/>
        </p:spPr>
        <p:txBody>
          <a:bodyPr wrap="square" rtlCol="0">
            <a:spAutoFit/>
          </a:bodyPr>
          <a:lstStyle/>
          <a:p>
            <a:r>
              <a:rPr kumimoji="0" lang="en-US" sz="1800" b="0" i="0" u="none" strike="noStrike" kern="1200" cap="none" spc="0" normalizeH="0" baseline="0" noProof="0">
                <a:ln>
                  <a:noFill/>
                </a:ln>
                <a:solidFill>
                  <a:prstClr val="black"/>
                </a:solidFill>
                <a:effectLst/>
                <a:uLnTx/>
                <a:uFillTx/>
                <a:latin typeface="Aptos" panose="02110004020202020204"/>
                <a:ea typeface="+mn-ea"/>
                <a:cs typeface="+mn-cs"/>
              </a:rPr>
              <a:t>Specialized switches called Wi-Fi controllers are common in ESSs; a </a:t>
            </a:r>
            <a:r>
              <a:rPr kumimoji="0" lang="en-US" sz="1800" b="1" i="0" u="none" strike="noStrike" kern="1200" cap="none" spc="0" normalizeH="0" baseline="0" noProof="0">
                <a:ln>
                  <a:noFill/>
                </a:ln>
                <a:solidFill>
                  <a:prstClr val="black"/>
                </a:solidFill>
                <a:effectLst/>
                <a:uLnTx/>
                <a:uFillTx/>
                <a:latin typeface="Aptos" panose="02110004020202020204"/>
                <a:ea typeface="+mn-ea"/>
                <a:cs typeface="+mn-cs"/>
              </a:rPr>
              <a:t>Wi-Fi controller</a:t>
            </a:r>
            <a:r>
              <a:rPr kumimoji="0" lang="en-US" sz="1800" b="0" i="0" u="none" strike="noStrike" kern="1200" cap="none" spc="0" normalizeH="0" baseline="0" noProof="0">
                <a:ln>
                  <a:noFill/>
                </a:ln>
                <a:solidFill>
                  <a:prstClr val="black"/>
                </a:solidFill>
                <a:effectLst/>
                <a:uLnTx/>
                <a:uFillTx/>
                <a:latin typeface="Aptos" panose="02110004020202020204"/>
                <a:ea typeface="+mn-ea"/>
                <a:cs typeface="+mn-cs"/>
              </a:rPr>
              <a:t> monitors and manages the APs and enables stations to be authenticated, connect to the network, and roam among BSSs.</a:t>
            </a:r>
            <a:endParaRPr lang="en-US" dirty="0"/>
          </a:p>
        </p:txBody>
      </p:sp>
    </p:spTree>
    <p:extLst>
      <p:ext uri="{BB962C8B-B14F-4D97-AF65-F5344CB8AC3E}">
        <p14:creationId xmlns:p14="http://schemas.microsoft.com/office/powerpoint/2010/main" val="2631173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D249194-B961-474D-B706-ABE172316A95}"/>
              </a:ext>
              <a:ext uri="{C183D7F6-B498-43B3-948B-1728B52AA6E4}">
                <adec:decorative xmlns:adec="http://schemas.microsoft.com/office/drawing/2017/decorative" val="0"/>
              </a:ext>
            </a:extLst>
          </p:cNvPr>
          <p:cNvSpPr>
            <a:spLocks noGrp="1"/>
          </p:cNvSpPr>
          <p:nvPr>
            <p:ph type="sldNum" sz="quarter" idx="12"/>
          </p:nvPr>
        </p:nvSpPr>
        <p:spPr/>
        <p:txBody>
          <a:bodyPr/>
          <a:lstStyle/>
          <a:p>
            <a:fld id="{73A7CE8A-3524-4106-B21A-525AB360498F}" type="slidenum">
              <a:rPr lang="en-US" smtClean="0"/>
              <a:t>9</a:t>
            </a:fld>
            <a:endParaRPr lang="en-US"/>
          </a:p>
        </p:txBody>
      </p:sp>
      <p:sp>
        <p:nvSpPr>
          <p:cNvPr id="2" name="Title 1">
            <a:extLst>
              <a:ext uri="{FF2B5EF4-FFF2-40B4-BE49-F238E27FC236}">
                <a16:creationId xmlns:a16="http://schemas.microsoft.com/office/drawing/2014/main" id="{194BC494-A219-4E4A-A174-8551346B4082}"/>
              </a:ext>
            </a:extLst>
          </p:cNvPr>
          <p:cNvSpPr>
            <a:spLocks noGrp="1"/>
          </p:cNvSpPr>
          <p:nvPr>
            <p:ph type="title"/>
          </p:nvPr>
        </p:nvSpPr>
        <p:spPr/>
        <p:txBody>
          <a:bodyPr/>
          <a:lstStyle/>
          <a:p>
            <a:r>
              <a:rPr lang="en-US" dirty="0"/>
              <a:t>Access Point Association</a:t>
            </a:r>
          </a:p>
        </p:txBody>
      </p:sp>
      <p:sp>
        <p:nvSpPr>
          <p:cNvPr id="4" name="TextBox 3">
            <a:extLst>
              <a:ext uri="{FF2B5EF4-FFF2-40B4-BE49-F238E27FC236}">
                <a16:creationId xmlns:a16="http://schemas.microsoft.com/office/drawing/2014/main" id="{F17F0D44-9FB5-D613-A420-8C11980746A9}"/>
              </a:ext>
            </a:extLst>
          </p:cNvPr>
          <p:cNvSpPr txBox="1"/>
          <p:nvPr/>
        </p:nvSpPr>
        <p:spPr>
          <a:xfrm>
            <a:off x="467670" y="1493753"/>
            <a:ext cx="5877289" cy="2585323"/>
          </a:xfrm>
          <a:prstGeom prst="rect">
            <a:avLst/>
          </a:prstGeom>
          <a:noFill/>
        </p:spPr>
        <p:txBody>
          <a:bodyPr wrap="square" rtlCol="0">
            <a:spAutoFit/>
          </a:bodyPr>
          <a:lstStyle/>
          <a:p>
            <a:r>
              <a:rPr lang="en-US" dirty="0"/>
              <a:t>The 802.11 standard identifies carrier sense multiple access with collision avoidance (CSMA/CA) as the official Data Link layer protocol in Wi-Fi networks; CSMA/CA requires a device to associate with an AP prior to using it to transfer data. </a:t>
            </a:r>
          </a:p>
          <a:p>
            <a:endParaRPr lang="en-US" dirty="0"/>
          </a:p>
          <a:p>
            <a:r>
              <a:rPr lang="en-US" dirty="0"/>
              <a:t>Joining a Wi-Fi network is a three-step process: AP discovery, authentication, and association; this is illustrated in Figure 7-24.</a:t>
            </a:r>
          </a:p>
        </p:txBody>
      </p:sp>
      <p:pic>
        <p:nvPicPr>
          <p:cNvPr id="6" name="Picture 5" descr="Figure 7-24 illustrates the three-step device -AP association process. The first step is discover, the second authenticate, and the third is associate.">
            <a:extLst>
              <a:ext uri="{FF2B5EF4-FFF2-40B4-BE49-F238E27FC236}">
                <a16:creationId xmlns:a16="http://schemas.microsoft.com/office/drawing/2014/main" id="{0FE3FC8B-0DBC-A917-58BF-BCDBD316330C}"/>
              </a:ext>
            </a:extLst>
          </p:cNvPr>
          <p:cNvPicPr>
            <a:picLocks noChangeAspect="1"/>
          </p:cNvPicPr>
          <p:nvPr/>
        </p:nvPicPr>
        <p:blipFill>
          <a:blip r:embed="rId2"/>
          <a:stretch>
            <a:fillRect/>
          </a:stretch>
        </p:blipFill>
        <p:spPr>
          <a:xfrm>
            <a:off x="7494901" y="266979"/>
            <a:ext cx="3120452" cy="2453547"/>
          </a:xfrm>
          <a:prstGeom prst="rect">
            <a:avLst/>
          </a:prstGeom>
        </p:spPr>
      </p:pic>
      <p:sp>
        <p:nvSpPr>
          <p:cNvPr id="7" name="TextBox 6">
            <a:extLst>
              <a:ext uri="{FF2B5EF4-FFF2-40B4-BE49-F238E27FC236}">
                <a16:creationId xmlns:a16="http://schemas.microsoft.com/office/drawing/2014/main" id="{CB13C7F1-F24F-B7BB-1CC9-21C89501CA1F}"/>
              </a:ext>
            </a:extLst>
          </p:cNvPr>
          <p:cNvSpPr txBox="1"/>
          <p:nvPr/>
        </p:nvSpPr>
        <p:spPr>
          <a:xfrm>
            <a:off x="412691" y="4242342"/>
            <a:ext cx="5932268" cy="2031325"/>
          </a:xfrm>
          <a:prstGeom prst="rect">
            <a:avLst/>
          </a:prstGeom>
          <a:noFill/>
        </p:spPr>
        <p:txBody>
          <a:bodyPr wrap="square" rtlCol="0">
            <a:spAutoFit/>
          </a:bodyPr>
          <a:lstStyle/>
          <a:p>
            <a:r>
              <a:rPr lang="en-US" dirty="0"/>
              <a:t>Scanning is an important 802.11 part of AP discovery. A Wi-Fi adapter uses scanning to identify an available AP to associate with. Two types of scanning are supported: active and passive. These  are described in Table 7-7 and illustrated in Figure 7-25. Mobile devices in new locations often use passive scanning to identify nearby Wi-Fi networks.</a:t>
            </a:r>
          </a:p>
        </p:txBody>
      </p:sp>
      <p:pic>
        <p:nvPicPr>
          <p:cNvPr id="9" name="Picture 8" descr="This is a reproduction of Table 7-7 with rows for active and passive scanning. Each row includes a column that describes that type of scanning.">
            <a:extLst>
              <a:ext uri="{FF2B5EF4-FFF2-40B4-BE49-F238E27FC236}">
                <a16:creationId xmlns:a16="http://schemas.microsoft.com/office/drawing/2014/main" id="{CFACEF58-295C-8CAE-19BD-E8207273A485}"/>
              </a:ext>
            </a:extLst>
          </p:cNvPr>
          <p:cNvPicPr>
            <a:picLocks noChangeAspect="1"/>
          </p:cNvPicPr>
          <p:nvPr/>
        </p:nvPicPr>
        <p:blipFill>
          <a:blip r:embed="rId3"/>
          <a:stretch>
            <a:fillRect/>
          </a:stretch>
        </p:blipFill>
        <p:spPr>
          <a:xfrm>
            <a:off x="6252091" y="2873760"/>
            <a:ext cx="5721644" cy="1263715"/>
          </a:xfrm>
          <a:prstGeom prst="rect">
            <a:avLst/>
          </a:prstGeom>
        </p:spPr>
      </p:pic>
      <p:pic>
        <p:nvPicPr>
          <p:cNvPr id="11" name="Picture 10" descr="Figure 7-25 is a side-by-side comparison of passive and active scanning. For passive scanning, it show a smartphone receiving beacon frames from two APs. For active scanning, it shows a smartphone sending a probe request and receiving probe responses from two APs.">
            <a:extLst>
              <a:ext uri="{FF2B5EF4-FFF2-40B4-BE49-F238E27FC236}">
                <a16:creationId xmlns:a16="http://schemas.microsoft.com/office/drawing/2014/main" id="{B2C3FA51-E3E1-04CC-424E-DB5F03014419}"/>
              </a:ext>
            </a:extLst>
          </p:cNvPr>
          <p:cNvPicPr>
            <a:picLocks noChangeAspect="1"/>
          </p:cNvPicPr>
          <p:nvPr/>
        </p:nvPicPr>
        <p:blipFill>
          <a:blip r:embed="rId4"/>
          <a:stretch>
            <a:fillRect/>
          </a:stretch>
        </p:blipFill>
        <p:spPr>
          <a:xfrm>
            <a:off x="6825849" y="4357867"/>
            <a:ext cx="4743694" cy="1778091"/>
          </a:xfrm>
          <a:prstGeom prst="rect">
            <a:avLst/>
          </a:prstGeom>
        </p:spPr>
      </p:pic>
    </p:spTree>
    <p:extLst>
      <p:ext uri="{BB962C8B-B14F-4D97-AF65-F5344CB8AC3E}">
        <p14:creationId xmlns:p14="http://schemas.microsoft.com/office/powerpoint/2010/main" val="407586138"/>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8662</TotalTime>
  <Words>2644</Words>
  <Application>Microsoft Office PowerPoint</Application>
  <PresentationFormat>Widescreen</PresentationFormat>
  <Paragraphs>115</Paragraphs>
  <Slides>16</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Aptos</vt:lpstr>
      <vt:lpstr>Aptos Display</vt:lpstr>
      <vt:lpstr>Arial</vt:lpstr>
      <vt:lpstr>1_Office Theme</vt:lpstr>
      <vt:lpstr>Key Concepts in Chapter 7</vt:lpstr>
      <vt:lpstr>Data Link and Physical Layer Issues</vt:lpstr>
      <vt:lpstr>Radio Wave Propagation</vt:lpstr>
      <vt:lpstr>Carrier Signal Modulation</vt:lpstr>
      <vt:lpstr>Multiple Level Modulation</vt:lpstr>
      <vt:lpstr>Quadrature Amplitude Modulation (QAM)</vt:lpstr>
      <vt:lpstr>Communication Range</vt:lpstr>
      <vt:lpstr>Wi-Fi Architecture</vt:lpstr>
      <vt:lpstr>Access Point Association</vt:lpstr>
      <vt:lpstr>Wi-Fi Media Access Control</vt:lpstr>
      <vt:lpstr>Evolving Wi-Fi Standards</vt:lpstr>
      <vt:lpstr>MIMO &amp; Frequency Bands</vt:lpstr>
      <vt:lpstr>Wi-Fi Channel Bonding</vt:lpstr>
      <vt:lpstr>OFDM, OFDMA, &amp; WPA3</vt:lpstr>
      <vt:lpstr>Private 5G RANs</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7: Wireless Networks in Business Facilities</dc:title>
  <dc:creator>Tom Case</dc:creator>
  <cp:lastModifiedBy>Tom Case</cp:lastModifiedBy>
  <cp:revision>7</cp:revision>
  <dcterms:created xsi:type="dcterms:W3CDTF">2024-05-02T14:59:01Z</dcterms:created>
  <dcterms:modified xsi:type="dcterms:W3CDTF">2024-07-14T16:34:15Z</dcterms:modified>
</cp:coreProperties>
</file>