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60" r:id="rId3"/>
    <p:sldId id="262" r:id="rId4"/>
    <p:sldId id="264" r:id="rId5"/>
    <p:sldId id="266" r:id="rId6"/>
    <p:sldId id="267" r:id="rId7"/>
    <p:sldId id="270" r:id="rId8"/>
    <p:sldId id="271" r:id="rId9"/>
    <p:sldId id="273" r:id="rId10"/>
    <p:sldId id="275" r:id="rId11"/>
    <p:sldId id="276" r:id="rId12"/>
    <p:sldId id="278" r:id="rId13"/>
    <p:sldId id="279" r:id="rId14"/>
    <p:sldId id="281" r:id="rId15"/>
    <p:sldId id="28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94660"/>
  </p:normalViewPr>
  <p:slideViewPr>
    <p:cSldViewPr snapToGrid="0">
      <p:cViewPr varScale="1">
        <p:scale>
          <a:sx n="89" d="100"/>
          <a:sy n="89" d="100"/>
        </p:scale>
        <p:origin x="5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1B7A12-E5E9-4E16-9C9C-3A0AFF350B87}" type="datetimeFigureOut">
              <a:rPr lang="en-US" smtClean="0"/>
              <a:t>6/25/2024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65D23C-A55F-44FA-8530-024949F5408E}" type="slidenum">
              <a:rPr lang="en-US" smtClean="0"/>
              <a:t>‹#›</a:t>
            </a:fld>
            <a:endParaRPr lang="en-US"/>
          </a:p>
        </p:txBody>
      </p:sp>
    </p:spTree>
    <p:extLst>
      <p:ext uri="{BB962C8B-B14F-4D97-AF65-F5344CB8AC3E}">
        <p14:creationId xmlns:p14="http://schemas.microsoft.com/office/powerpoint/2010/main" val="3846658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65D23C-A55F-44FA-8530-024949F5408E}" type="slidenum">
              <a:rPr lang="en-US" smtClean="0"/>
              <a:t>12</a:t>
            </a:fld>
            <a:endParaRPr lang="en-US"/>
          </a:p>
        </p:txBody>
      </p:sp>
    </p:spTree>
    <p:extLst>
      <p:ext uri="{BB962C8B-B14F-4D97-AF65-F5344CB8AC3E}">
        <p14:creationId xmlns:p14="http://schemas.microsoft.com/office/powerpoint/2010/main" val="2862683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78C7-E37F-349B-942F-019A3A7733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1016754-4451-E5A7-2080-17BBFEDCEB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E6845CE-4C46-4CCC-4E4D-1442D98FC7CE}"/>
              </a:ext>
            </a:extLst>
          </p:cNvPr>
          <p:cNvSpPr>
            <a:spLocks noGrp="1"/>
          </p:cNvSpPr>
          <p:nvPr>
            <p:ph type="dt" sz="half" idx="10"/>
          </p:nvPr>
        </p:nvSpPr>
        <p:spPr/>
        <p:txBody>
          <a:bodyPr/>
          <a:lstStyle/>
          <a:p>
            <a:fld id="{41D60AEE-0447-48F9-ACB9-70817016A501}" type="datetime1">
              <a:rPr lang="en-US" smtClean="0"/>
              <a:t>6/25/2024</a:t>
            </a:fld>
            <a:endParaRPr lang="en-US"/>
          </a:p>
        </p:txBody>
      </p:sp>
      <p:sp>
        <p:nvSpPr>
          <p:cNvPr id="5" name="Footer Placeholder 4">
            <a:extLst>
              <a:ext uri="{FF2B5EF4-FFF2-40B4-BE49-F238E27FC236}">
                <a16:creationId xmlns:a16="http://schemas.microsoft.com/office/drawing/2014/main" id="{47F87F03-04CE-9613-636E-0995919533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E718F6-9A72-8BF0-E055-A03B1593F34C}"/>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3166539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9EFCC-D440-EF2B-B729-6A0914D1989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BA72780-7E32-C33C-912B-D9F6E83B15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BCCA42-BF07-5B80-41D5-ECC593563A02}"/>
              </a:ext>
            </a:extLst>
          </p:cNvPr>
          <p:cNvSpPr>
            <a:spLocks noGrp="1"/>
          </p:cNvSpPr>
          <p:nvPr>
            <p:ph type="dt" sz="half" idx="10"/>
          </p:nvPr>
        </p:nvSpPr>
        <p:spPr/>
        <p:txBody>
          <a:bodyPr/>
          <a:lstStyle/>
          <a:p>
            <a:fld id="{D9A7F837-D319-4AAA-97D4-63149EB1F869}" type="datetime1">
              <a:rPr lang="en-US" smtClean="0"/>
              <a:t>6/25/2024</a:t>
            </a:fld>
            <a:endParaRPr lang="en-US"/>
          </a:p>
        </p:txBody>
      </p:sp>
      <p:sp>
        <p:nvSpPr>
          <p:cNvPr id="5" name="Footer Placeholder 4">
            <a:extLst>
              <a:ext uri="{FF2B5EF4-FFF2-40B4-BE49-F238E27FC236}">
                <a16:creationId xmlns:a16="http://schemas.microsoft.com/office/drawing/2014/main" id="{9C58C7BA-0048-BCA5-4FE7-6DA9412C6E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76800B-3D0D-C3AC-402B-846A204C6B09}"/>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1982623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E223BF-E369-83FF-BAFE-7DCE96204A1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71C4B5-3128-BF67-4D04-C96C6A6A86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27DC90-5B2A-C57A-C024-56F4B25CF5D4}"/>
              </a:ext>
            </a:extLst>
          </p:cNvPr>
          <p:cNvSpPr>
            <a:spLocks noGrp="1"/>
          </p:cNvSpPr>
          <p:nvPr>
            <p:ph type="dt" sz="half" idx="10"/>
          </p:nvPr>
        </p:nvSpPr>
        <p:spPr/>
        <p:txBody>
          <a:bodyPr/>
          <a:lstStyle/>
          <a:p>
            <a:fld id="{87D5812C-F519-4E11-9A40-6CBE5517E84E}" type="datetime1">
              <a:rPr lang="en-US" smtClean="0"/>
              <a:t>6/25/2024</a:t>
            </a:fld>
            <a:endParaRPr lang="en-US"/>
          </a:p>
        </p:txBody>
      </p:sp>
      <p:sp>
        <p:nvSpPr>
          <p:cNvPr id="5" name="Footer Placeholder 4">
            <a:extLst>
              <a:ext uri="{FF2B5EF4-FFF2-40B4-BE49-F238E27FC236}">
                <a16:creationId xmlns:a16="http://schemas.microsoft.com/office/drawing/2014/main" id="{0E1B498A-17D9-5435-4E55-3CF41CBACC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13520C-44C1-69E7-81D7-7C429C1CFB93}"/>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3966692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52443-DD6A-8BF5-DD49-FC3F559EDB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E2FC85-38A8-0DA7-4094-3B0789C834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7E89D7-DC7C-FA6B-124F-D4DE9BB95900}"/>
              </a:ext>
            </a:extLst>
          </p:cNvPr>
          <p:cNvSpPr>
            <a:spLocks noGrp="1"/>
          </p:cNvSpPr>
          <p:nvPr>
            <p:ph type="dt" sz="half" idx="10"/>
          </p:nvPr>
        </p:nvSpPr>
        <p:spPr/>
        <p:txBody>
          <a:bodyPr/>
          <a:lstStyle/>
          <a:p>
            <a:fld id="{393190FA-970A-448B-AA1C-80A756F16A4D}" type="datetime1">
              <a:rPr lang="en-US" smtClean="0"/>
              <a:t>6/25/2024</a:t>
            </a:fld>
            <a:endParaRPr lang="en-US"/>
          </a:p>
        </p:txBody>
      </p:sp>
      <p:sp>
        <p:nvSpPr>
          <p:cNvPr id="5" name="Footer Placeholder 4">
            <a:extLst>
              <a:ext uri="{FF2B5EF4-FFF2-40B4-BE49-F238E27FC236}">
                <a16:creationId xmlns:a16="http://schemas.microsoft.com/office/drawing/2014/main" id="{BE41A8D5-6E27-EFCD-0FDA-05BB1716EE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3DB51C-4595-F0C1-0DF9-35EC67B4ACD3}"/>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1785680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BBEEB-696F-FF0C-8FEC-5C104A1CDE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6BD7093-0DFA-8977-1E23-8B0F8BC7D1D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884EAA-AA8B-08B4-DE2F-8E73F90BE156}"/>
              </a:ext>
            </a:extLst>
          </p:cNvPr>
          <p:cNvSpPr>
            <a:spLocks noGrp="1"/>
          </p:cNvSpPr>
          <p:nvPr>
            <p:ph type="dt" sz="half" idx="10"/>
          </p:nvPr>
        </p:nvSpPr>
        <p:spPr/>
        <p:txBody>
          <a:bodyPr/>
          <a:lstStyle/>
          <a:p>
            <a:fld id="{439D11DE-F514-4E41-97DE-1A22690D77F6}" type="datetime1">
              <a:rPr lang="en-US" smtClean="0"/>
              <a:t>6/25/2024</a:t>
            </a:fld>
            <a:endParaRPr lang="en-US"/>
          </a:p>
        </p:txBody>
      </p:sp>
      <p:sp>
        <p:nvSpPr>
          <p:cNvPr id="5" name="Footer Placeholder 4">
            <a:extLst>
              <a:ext uri="{FF2B5EF4-FFF2-40B4-BE49-F238E27FC236}">
                <a16:creationId xmlns:a16="http://schemas.microsoft.com/office/drawing/2014/main" id="{98E75533-48CF-A692-EEBA-C2CB2FEDF9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44591D-2F16-611A-E3E9-9B9809793D4C}"/>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3625373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51085-E815-6528-B13A-2B5E9E2CDB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BAFA89-35DA-D65B-AABF-9803E6E1F52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8344B8B-962D-D65A-59D8-A46A91DA0C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C4E1645-7CA4-2F2A-8F65-10EC78951A45}"/>
              </a:ext>
            </a:extLst>
          </p:cNvPr>
          <p:cNvSpPr>
            <a:spLocks noGrp="1"/>
          </p:cNvSpPr>
          <p:nvPr>
            <p:ph type="dt" sz="half" idx="10"/>
          </p:nvPr>
        </p:nvSpPr>
        <p:spPr/>
        <p:txBody>
          <a:bodyPr/>
          <a:lstStyle/>
          <a:p>
            <a:fld id="{3E11624B-A17F-45A1-84F1-415B64784C6E}" type="datetime1">
              <a:rPr lang="en-US" smtClean="0"/>
              <a:t>6/25/2024</a:t>
            </a:fld>
            <a:endParaRPr lang="en-US"/>
          </a:p>
        </p:txBody>
      </p:sp>
      <p:sp>
        <p:nvSpPr>
          <p:cNvPr id="6" name="Footer Placeholder 5">
            <a:extLst>
              <a:ext uri="{FF2B5EF4-FFF2-40B4-BE49-F238E27FC236}">
                <a16:creationId xmlns:a16="http://schemas.microsoft.com/office/drawing/2014/main" id="{12ED8CA2-EE10-BDA3-5509-5C9C26C9F5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FE34BD-530B-8D47-DFE9-440032E50EB3}"/>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1141897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A64A4-7F7C-81F7-7C3D-08F3F3E1E85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F7C6EE3-A9A6-EB9C-4D44-C4CC446078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D9A400-DF68-0FB6-C470-D24FD24CC77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DC43356-BDCB-39FD-2A48-833670BAEB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858CF-BC8C-443B-D930-6D743AFB44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153BB2-8D6F-3E5E-9B03-290D73C79542}"/>
              </a:ext>
            </a:extLst>
          </p:cNvPr>
          <p:cNvSpPr>
            <a:spLocks noGrp="1"/>
          </p:cNvSpPr>
          <p:nvPr>
            <p:ph type="dt" sz="half" idx="10"/>
          </p:nvPr>
        </p:nvSpPr>
        <p:spPr/>
        <p:txBody>
          <a:bodyPr/>
          <a:lstStyle/>
          <a:p>
            <a:fld id="{6B27A0C8-B25E-47AC-BCEC-0F600FB33BBB}" type="datetime1">
              <a:rPr lang="en-US" smtClean="0"/>
              <a:t>6/25/2024</a:t>
            </a:fld>
            <a:endParaRPr lang="en-US"/>
          </a:p>
        </p:txBody>
      </p:sp>
      <p:sp>
        <p:nvSpPr>
          <p:cNvPr id="8" name="Footer Placeholder 7">
            <a:extLst>
              <a:ext uri="{FF2B5EF4-FFF2-40B4-BE49-F238E27FC236}">
                <a16:creationId xmlns:a16="http://schemas.microsoft.com/office/drawing/2014/main" id="{5F2BD910-0C49-22A9-9991-531D049A5E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0686C44-4859-A6C9-5E72-29C607CA7BA7}"/>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3151319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BF821-DC4B-A07E-2A7D-D898146412D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70AE4E1-B294-9BE5-3E0C-45218022E31E}"/>
              </a:ext>
            </a:extLst>
          </p:cNvPr>
          <p:cNvSpPr>
            <a:spLocks noGrp="1"/>
          </p:cNvSpPr>
          <p:nvPr>
            <p:ph type="dt" sz="half" idx="10"/>
          </p:nvPr>
        </p:nvSpPr>
        <p:spPr/>
        <p:txBody>
          <a:bodyPr/>
          <a:lstStyle/>
          <a:p>
            <a:fld id="{95DB8358-D557-4B22-BAB6-9331BE730C2D}" type="datetime1">
              <a:rPr lang="en-US" smtClean="0"/>
              <a:t>6/25/2024</a:t>
            </a:fld>
            <a:endParaRPr lang="en-US"/>
          </a:p>
        </p:txBody>
      </p:sp>
      <p:sp>
        <p:nvSpPr>
          <p:cNvPr id="4" name="Footer Placeholder 3">
            <a:extLst>
              <a:ext uri="{FF2B5EF4-FFF2-40B4-BE49-F238E27FC236}">
                <a16:creationId xmlns:a16="http://schemas.microsoft.com/office/drawing/2014/main" id="{35B77D4D-E56E-06B8-794B-893FCF21B2D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CB6656F-5912-1035-2670-272A1F99BCA0}"/>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2877938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C8FB60-500F-B227-C64C-AED1CD49E201}"/>
              </a:ext>
            </a:extLst>
          </p:cNvPr>
          <p:cNvSpPr>
            <a:spLocks noGrp="1"/>
          </p:cNvSpPr>
          <p:nvPr>
            <p:ph type="dt" sz="half" idx="10"/>
          </p:nvPr>
        </p:nvSpPr>
        <p:spPr/>
        <p:txBody>
          <a:bodyPr/>
          <a:lstStyle/>
          <a:p>
            <a:fld id="{108889EC-48CC-4377-B234-A44C576E22DE}" type="datetime1">
              <a:rPr lang="en-US" smtClean="0"/>
              <a:t>6/25/2024</a:t>
            </a:fld>
            <a:endParaRPr lang="en-US"/>
          </a:p>
        </p:txBody>
      </p:sp>
      <p:sp>
        <p:nvSpPr>
          <p:cNvPr id="3" name="Footer Placeholder 2">
            <a:extLst>
              <a:ext uri="{FF2B5EF4-FFF2-40B4-BE49-F238E27FC236}">
                <a16:creationId xmlns:a16="http://schemas.microsoft.com/office/drawing/2014/main" id="{B4ECBD61-ED14-D505-5A13-13AA83F5AD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5616CAA-63C0-674C-EE95-081F328F08A1}"/>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2968048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709F3-6A6F-B25A-22B9-E65A1D87AF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11A0A5-805C-EF65-9AE3-BA4D561EC3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67D9AE-1AB0-F21B-62D9-789D18F5C9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762ECC-9332-63A6-8CF8-28E8C395DDD4}"/>
              </a:ext>
            </a:extLst>
          </p:cNvPr>
          <p:cNvSpPr>
            <a:spLocks noGrp="1"/>
          </p:cNvSpPr>
          <p:nvPr>
            <p:ph type="dt" sz="half" idx="10"/>
          </p:nvPr>
        </p:nvSpPr>
        <p:spPr/>
        <p:txBody>
          <a:bodyPr/>
          <a:lstStyle/>
          <a:p>
            <a:fld id="{4D948255-7960-4AFC-91AF-77099766414E}" type="datetime1">
              <a:rPr lang="en-US" smtClean="0"/>
              <a:t>6/25/2024</a:t>
            </a:fld>
            <a:endParaRPr lang="en-US"/>
          </a:p>
        </p:txBody>
      </p:sp>
      <p:sp>
        <p:nvSpPr>
          <p:cNvPr id="6" name="Footer Placeholder 5">
            <a:extLst>
              <a:ext uri="{FF2B5EF4-FFF2-40B4-BE49-F238E27FC236}">
                <a16:creationId xmlns:a16="http://schemas.microsoft.com/office/drawing/2014/main" id="{5BED6F77-1B70-9999-AE99-2794AD859C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658EE6-5786-331A-8D20-DDA55BEE0675}"/>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3215037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110C-A583-919B-ACC6-3C4C220024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D8ADD3C-2F97-9C5B-7E96-1B77DF05D9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D1D5DD5-975E-D2CD-8D10-9F9B87E3FD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47FB95-D785-4BF2-86C7-3462A9365099}"/>
              </a:ext>
            </a:extLst>
          </p:cNvPr>
          <p:cNvSpPr>
            <a:spLocks noGrp="1"/>
          </p:cNvSpPr>
          <p:nvPr>
            <p:ph type="dt" sz="half" idx="10"/>
          </p:nvPr>
        </p:nvSpPr>
        <p:spPr/>
        <p:txBody>
          <a:bodyPr/>
          <a:lstStyle/>
          <a:p>
            <a:fld id="{EBE7C7C8-9A0D-472B-8A70-005FF8A21E58}" type="datetime1">
              <a:rPr lang="en-US" smtClean="0"/>
              <a:t>6/25/2024</a:t>
            </a:fld>
            <a:endParaRPr lang="en-US"/>
          </a:p>
        </p:txBody>
      </p:sp>
      <p:sp>
        <p:nvSpPr>
          <p:cNvPr id="6" name="Footer Placeholder 5">
            <a:extLst>
              <a:ext uri="{FF2B5EF4-FFF2-40B4-BE49-F238E27FC236}">
                <a16:creationId xmlns:a16="http://schemas.microsoft.com/office/drawing/2014/main" id="{2C2BE210-2776-A093-E2E8-D8199E1634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1C8ED5-2A49-3112-C8BD-3DD334C339EB}"/>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3284922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DD82A8-8A5A-C97B-AC55-7125AD707D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4F7DB83-D06D-2949-C4D5-42F5011450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7F3A1A-D99C-BB91-B752-F6529D3F69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44C6A04-586C-4541-93D8-5146E027C840}" type="datetime1">
              <a:rPr lang="en-US" smtClean="0"/>
              <a:t>6/25/2024</a:t>
            </a:fld>
            <a:endParaRPr lang="en-US"/>
          </a:p>
        </p:txBody>
      </p:sp>
      <p:sp>
        <p:nvSpPr>
          <p:cNvPr id="5" name="Footer Placeholder 4">
            <a:extLst>
              <a:ext uri="{FF2B5EF4-FFF2-40B4-BE49-F238E27FC236}">
                <a16:creationId xmlns:a16="http://schemas.microsoft.com/office/drawing/2014/main" id="{D6221098-15B9-F985-65C8-3476B47023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E77569F-3787-43CC-ACEF-4DDBF80CD4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4A25570-7B21-4A55-A901-CCBC351D9B02}" type="slidenum">
              <a:rPr lang="en-US" smtClean="0"/>
              <a:t>‹#›</a:t>
            </a:fld>
            <a:endParaRPr lang="en-US"/>
          </a:p>
        </p:txBody>
      </p:sp>
    </p:spTree>
    <p:extLst>
      <p:ext uri="{BB962C8B-B14F-4D97-AF65-F5344CB8AC3E}">
        <p14:creationId xmlns:p14="http://schemas.microsoft.com/office/powerpoint/2010/main" val="30079982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4</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fld id="{54183325-546E-40C0-8158-A2D7D7EAEC36}" type="slidenum">
              <a:rPr lang="en-US" smtClean="0"/>
              <a:t>1</a:t>
            </a:fld>
            <a:endParaRPr lang="en-US" dirty="0"/>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469C5CF-A7FD-3811-4AAE-B652D3B03279}"/>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10</a:t>
            </a:fld>
            <a:endParaRPr lang="en-US"/>
          </a:p>
        </p:txBody>
      </p:sp>
      <p:sp>
        <p:nvSpPr>
          <p:cNvPr id="2" name="Title 1">
            <a:extLst>
              <a:ext uri="{FF2B5EF4-FFF2-40B4-BE49-F238E27FC236}">
                <a16:creationId xmlns:a16="http://schemas.microsoft.com/office/drawing/2014/main" id="{B14A3DD5-F850-88A4-0CCF-E961F60EB450}"/>
              </a:ext>
            </a:extLst>
          </p:cNvPr>
          <p:cNvSpPr>
            <a:spLocks noGrp="1"/>
          </p:cNvSpPr>
          <p:nvPr>
            <p:ph type="title"/>
          </p:nvPr>
        </p:nvSpPr>
        <p:spPr/>
        <p:txBody>
          <a:bodyPr/>
          <a:lstStyle/>
          <a:p>
            <a:r>
              <a:rPr lang="en-US" dirty="0"/>
              <a:t>Network Layer Technologies</a:t>
            </a:r>
          </a:p>
        </p:txBody>
      </p:sp>
      <p:sp>
        <p:nvSpPr>
          <p:cNvPr id="5" name="TextBox 4">
            <a:extLst>
              <a:ext uri="{FF2B5EF4-FFF2-40B4-BE49-F238E27FC236}">
                <a16:creationId xmlns:a16="http://schemas.microsoft.com/office/drawing/2014/main" id="{1BBB536E-6324-F601-8924-BC060CE1CC85}"/>
              </a:ext>
            </a:extLst>
          </p:cNvPr>
          <p:cNvSpPr txBox="1"/>
          <p:nvPr/>
        </p:nvSpPr>
        <p:spPr>
          <a:xfrm>
            <a:off x="557490" y="1363900"/>
            <a:ext cx="7030842" cy="5355312"/>
          </a:xfrm>
          <a:prstGeom prst="rect">
            <a:avLst/>
          </a:prstGeom>
          <a:noFill/>
        </p:spPr>
        <p:txBody>
          <a:bodyPr wrap="square" rtlCol="0">
            <a:spAutoFit/>
          </a:bodyPr>
          <a:lstStyle/>
          <a:p>
            <a:r>
              <a:rPr lang="en-US" dirty="0"/>
              <a:t>Routers are the predominant Network layer technology. Other important technologies at this layer, include Layer 3 switches, IPsec gateways, and packet filtering firewalls.</a:t>
            </a:r>
          </a:p>
          <a:p>
            <a:endParaRPr lang="en-US" dirty="0"/>
          </a:p>
          <a:p>
            <a:r>
              <a:rPr lang="en-US" dirty="0"/>
              <a:t>A </a:t>
            </a:r>
            <a:r>
              <a:rPr lang="en-US" b="1" dirty="0"/>
              <a:t>Layer 3 switch </a:t>
            </a:r>
            <a:r>
              <a:rPr lang="en-US" dirty="0"/>
              <a:t>is a multilayer switch that combines the functionality of a switch and a router; it can transfer packets between VLANs or subnets and to other networks. Like a router, it can read IP packet headers and make forwarding decisions based on destination IP addresses. </a:t>
            </a:r>
          </a:p>
          <a:p>
            <a:endParaRPr lang="en-US" dirty="0"/>
          </a:p>
          <a:p>
            <a:r>
              <a:rPr lang="en-US" dirty="0"/>
              <a:t>An </a:t>
            </a:r>
            <a:r>
              <a:rPr lang="en-US" b="1" dirty="0"/>
              <a:t>IPsec gateway </a:t>
            </a:r>
            <a:r>
              <a:rPr lang="en-US" dirty="0"/>
              <a:t>is a router that uses IPsec protocols to encrypt IP packet payloads or both the payload and the original IP packet header.</a:t>
            </a:r>
          </a:p>
          <a:p>
            <a:endParaRPr lang="en-US" dirty="0"/>
          </a:p>
          <a:p>
            <a:r>
              <a:rPr lang="en-US" b="1" dirty="0"/>
              <a:t>Packet filtering </a:t>
            </a:r>
            <a:r>
              <a:rPr lang="en-US" dirty="0"/>
              <a:t>is a firewall technique used to control network access by monitoring outgoing and incoming packets and allowing them to pass or discarding them based on rules applied to IP addresses, Transport and Application layer protocols, and port identifiers. </a:t>
            </a:r>
          </a:p>
        </p:txBody>
      </p:sp>
      <p:pic>
        <p:nvPicPr>
          <p:cNvPr id="7" name="Picture 6" descr="Figure 4-17 illustrates an IPsec encrypted tunnel through the Internet being created by a pair of IPsec gateways. A client computer connects to one of the IPsec gateways and a server connects to the other IPsec gateway.">
            <a:extLst>
              <a:ext uri="{FF2B5EF4-FFF2-40B4-BE49-F238E27FC236}">
                <a16:creationId xmlns:a16="http://schemas.microsoft.com/office/drawing/2014/main" id="{F5A518DA-5FFB-3DD1-2156-C604490062E6}"/>
              </a:ext>
            </a:extLst>
          </p:cNvPr>
          <p:cNvPicPr>
            <a:picLocks noChangeAspect="1"/>
          </p:cNvPicPr>
          <p:nvPr/>
        </p:nvPicPr>
        <p:blipFill>
          <a:blip r:embed="rId2"/>
          <a:stretch>
            <a:fillRect/>
          </a:stretch>
        </p:blipFill>
        <p:spPr>
          <a:xfrm>
            <a:off x="7680274" y="1969260"/>
            <a:ext cx="4095986" cy="1459740"/>
          </a:xfrm>
          <a:prstGeom prst="rect">
            <a:avLst/>
          </a:prstGeom>
        </p:spPr>
      </p:pic>
      <p:pic>
        <p:nvPicPr>
          <p:cNvPr id="9" name="Picture 8" descr="Figure 4-19 illustrates packet filtering processes in a firewall. When incoming packets reach the firewall, they are either allowed onto the firewall protected network or they are discarded based on rules applied to IP addresses, ports, or protocols.">
            <a:extLst>
              <a:ext uri="{FF2B5EF4-FFF2-40B4-BE49-F238E27FC236}">
                <a16:creationId xmlns:a16="http://schemas.microsoft.com/office/drawing/2014/main" id="{0004843B-C08F-7E3C-4D52-730C2B8F0CDF}"/>
              </a:ext>
            </a:extLst>
          </p:cNvPr>
          <p:cNvPicPr>
            <a:picLocks noChangeAspect="1"/>
          </p:cNvPicPr>
          <p:nvPr/>
        </p:nvPicPr>
        <p:blipFill>
          <a:blip r:embed="rId3"/>
          <a:stretch>
            <a:fillRect/>
          </a:stretch>
        </p:blipFill>
        <p:spPr>
          <a:xfrm>
            <a:off x="7680274" y="3707251"/>
            <a:ext cx="4095986" cy="2533957"/>
          </a:xfrm>
          <a:prstGeom prst="rect">
            <a:avLst/>
          </a:prstGeom>
        </p:spPr>
      </p:pic>
    </p:spTree>
    <p:extLst>
      <p:ext uri="{BB962C8B-B14F-4D97-AF65-F5344CB8AC3E}">
        <p14:creationId xmlns:p14="http://schemas.microsoft.com/office/powerpoint/2010/main" val="4142933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C2F8139-3020-9FF0-E2D4-FC2A5C80D8D0}"/>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11</a:t>
            </a:fld>
            <a:endParaRPr lang="en-US"/>
          </a:p>
        </p:txBody>
      </p:sp>
      <p:sp>
        <p:nvSpPr>
          <p:cNvPr id="2" name="Title 1">
            <a:extLst>
              <a:ext uri="{FF2B5EF4-FFF2-40B4-BE49-F238E27FC236}">
                <a16:creationId xmlns:a16="http://schemas.microsoft.com/office/drawing/2014/main" id="{EC16353D-0A0E-5AEC-EEA6-0975F2D77AA0}"/>
              </a:ext>
            </a:extLst>
          </p:cNvPr>
          <p:cNvSpPr>
            <a:spLocks noGrp="1"/>
          </p:cNvSpPr>
          <p:nvPr>
            <p:ph type="title"/>
          </p:nvPr>
        </p:nvSpPr>
        <p:spPr/>
        <p:txBody>
          <a:bodyPr/>
          <a:lstStyle/>
          <a:p>
            <a:r>
              <a:rPr lang="en-US" dirty="0"/>
              <a:t>TCP/IP’s Data Link Layer</a:t>
            </a:r>
          </a:p>
        </p:txBody>
      </p:sp>
      <p:sp>
        <p:nvSpPr>
          <p:cNvPr id="4" name="TextBox 3">
            <a:extLst>
              <a:ext uri="{FF2B5EF4-FFF2-40B4-BE49-F238E27FC236}">
                <a16:creationId xmlns:a16="http://schemas.microsoft.com/office/drawing/2014/main" id="{447239A2-F2D6-02CF-505A-32F0BF44380A}"/>
              </a:ext>
            </a:extLst>
          </p:cNvPr>
          <p:cNvSpPr txBox="1"/>
          <p:nvPr/>
        </p:nvSpPr>
        <p:spPr>
          <a:xfrm>
            <a:off x="263347" y="1497407"/>
            <a:ext cx="7359091" cy="2862322"/>
          </a:xfrm>
          <a:prstGeom prst="rect">
            <a:avLst/>
          </a:prstGeom>
          <a:noFill/>
        </p:spPr>
        <p:txBody>
          <a:bodyPr wrap="square" rtlCol="0">
            <a:spAutoFit/>
          </a:bodyPr>
          <a:lstStyle/>
          <a:p>
            <a:r>
              <a:rPr lang="en-US" dirty="0"/>
              <a:t>The primary function of the Data Link layer is to move data between hosts in the local network. Physical (MAC) addresses hardcoded in network adapters uniquely identify devices in the local network. These are included in Data Link layer headers and are used by switches or Data Link layer protocols to deliver frames to their destinations.</a:t>
            </a:r>
          </a:p>
          <a:p>
            <a:endParaRPr lang="en-US" dirty="0"/>
          </a:p>
          <a:p>
            <a:r>
              <a:rPr lang="en-US" dirty="0"/>
              <a:t>Other important functions include </a:t>
            </a:r>
            <a:r>
              <a:rPr lang="en-US" i="1" dirty="0"/>
              <a:t>framing </a:t>
            </a:r>
            <a:r>
              <a:rPr lang="en-US" dirty="0"/>
              <a:t>(frames are Data Link layer PDUs, </a:t>
            </a:r>
            <a:r>
              <a:rPr lang="en-US" i="1" dirty="0"/>
              <a:t>access control </a:t>
            </a:r>
            <a:r>
              <a:rPr lang="en-US" dirty="0"/>
              <a:t>(implementing procedures that control how and when devices transmit their data) and </a:t>
            </a:r>
            <a:r>
              <a:rPr lang="en-US" i="1" dirty="0"/>
              <a:t>error</a:t>
            </a:r>
            <a:r>
              <a:rPr lang="en-US" dirty="0"/>
              <a:t> </a:t>
            </a:r>
            <a:r>
              <a:rPr lang="en-US" i="1" dirty="0"/>
              <a:t>detection</a:t>
            </a:r>
            <a:r>
              <a:rPr lang="en-US" dirty="0"/>
              <a:t> (determining whether data is changed in passage between hosts). </a:t>
            </a:r>
          </a:p>
        </p:txBody>
      </p:sp>
      <p:sp>
        <p:nvSpPr>
          <p:cNvPr id="6" name="TextBox 5">
            <a:extLst>
              <a:ext uri="{FF2B5EF4-FFF2-40B4-BE49-F238E27FC236}">
                <a16:creationId xmlns:a16="http://schemas.microsoft.com/office/drawing/2014/main" id="{EBCDB336-C5E0-E4C1-52AF-3043BB9B1B3E}"/>
              </a:ext>
              <a:ext uri="{C183D7F6-B498-43B3-948B-1728B52AA6E4}">
                <adec:decorative xmlns:adec="http://schemas.microsoft.com/office/drawing/2017/decorative" val="0"/>
              </a:ext>
            </a:extLst>
          </p:cNvPr>
          <p:cNvSpPr txBox="1"/>
          <p:nvPr/>
        </p:nvSpPr>
        <p:spPr>
          <a:xfrm>
            <a:off x="7750969" y="1497407"/>
            <a:ext cx="4276725" cy="923330"/>
          </a:xfrm>
          <a:prstGeom prst="rect">
            <a:avLst/>
          </a:prstGeom>
          <a:noFill/>
        </p:spPr>
        <p:txBody>
          <a:bodyPr wrap="square" rtlCol="0">
            <a:spAutoFit/>
          </a:bodyPr>
          <a:lstStyle/>
          <a:p>
            <a:r>
              <a:rPr lang="en-US"/>
              <a:t>The Data Link layer has two sublayers: LLC and MAC that work in concert to perform these communication functions. </a:t>
            </a:r>
            <a:endParaRPr lang="en-US" dirty="0"/>
          </a:p>
        </p:txBody>
      </p:sp>
      <p:pic>
        <p:nvPicPr>
          <p:cNvPr id="8" name="Picture 7" descr="Figure 4-20 illustrates that the TCP/IP model's Data Link layer has two sublayers, the LLC and MAC sublayers.">
            <a:extLst>
              <a:ext uri="{FF2B5EF4-FFF2-40B4-BE49-F238E27FC236}">
                <a16:creationId xmlns:a16="http://schemas.microsoft.com/office/drawing/2014/main" id="{78F31362-D472-0CA9-A3FE-FB232F39057B}"/>
              </a:ext>
            </a:extLst>
          </p:cNvPr>
          <p:cNvPicPr>
            <a:picLocks noChangeAspect="1"/>
          </p:cNvPicPr>
          <p:nvPr/>
        </p:nvPicPr>
        <p:blipFill>
          <a:blip r:embed="rId2"/>
          <a:stretch>
            <a:fillRect/>
          </a:stretch>
        </p:blipFill>
        <p:spPr>
          <a:xfrm>
            <a:off x="8448266" y="2457845"/>
            <a:ext cx="2755515" cy="2162931"/>
          </a:xfrm>
          <a:prstGeom prst="rect">
            <a:avLst/>
          </a:prstGeom>
        </p:spPr>
      </p:pic>
      <p:sp>
        <p:nvSpPr>
          <p:cNvPr id="7" name="TextBox 6">
            <a:extLst>
              <a:ext uri="{FF2B5EF4-FFF2-40B4-BE49-F238E27FC236}">
                <a16:creationId xmlns:a16="http://schemas.microsoft.com/office/drawing/2014/main" id="{F096BF30-462A-9F41-F7D9-7C3C3CD1B105}"/>
              </a:ext>
            </a:extLst>
          </p:cNvPr>
          <p:cNvSpPr txBox="1"/>
          <p:nvPr/>
        </p:nvSpPr>
        <p:spPr>
          <a:xfrm>
            <a:off x="263347" y="4379930"/>
            <a:ext cx="7359091" cy="1465699"/>
          </a:xfrm>
          <a:prstGeom prst="rect">
            <a:avLst/>
          </a:prstGeom>
          <a:noFill/>
        </p:spPr>
        <p:txBody>
          <a:bodyPr wrap="square" rtlCol="0">
            <a:spAutoFit/>
          </a:bodyPr>
          <a:lstStyle/>
          <a:p>
            <a:r>
              <a:rPr lang="en-US" dirty="0"/>
              <a:t>In wired Ethernet LANs, </a:t>
            </a:r>
            <a:r>
              <a:rPr lang="en-US" i="1" dirty="0"/>
              <a:t>Carrier Sense Multiple Access with Collision Detection (CSMA/CD)</a:t>
            </a:r>
            <a:r>
              <a:rPr lang="en-US" dirty="0"/>
              <a:t> is the official Data Link layer protocol. </a:t>
            </a:r>
          </a:p>
          <a:p>
            <a:endParaRPr lang="en-US" dirty="0"/>
          </a:p>
          <a:p>
            <a:r>
              <a:rPr lang="en-US" dirty="0"/>
              <a:t>In Wi-Fi LANs, </a:t>
            </a:r>
            <a:r>
              <a:rPr lang="en-US" i="1" dirty="0"/>
              <a:t>Carrier Sense Multiple Access with Collision Avoidance (CSMA/CA)</a:t>
            </a:r>
            <a:r>
              <a:rPr lang="en-US" dirty="0"/>
              <a:t> is the official protocol.</a:t>
            </a:r>
          </a:p>
        </p:txBody>
      </p:sp>
      <p:sp>
        <p:nvSpPr>
          <p:cNvPr id="9" name="TextBox 8">
            <a:extLst>
              <a:ext uri="{FF2B5EF4-FFF2-40B4-BE49-F238E27FC236}">
                <a16:creationId xmlns:a16="http://schemas.microsoft.com/office/drawing/2014/main" id="{35E59017-A15F-30D6-8CED-493292A92000}"/>
              </a:ext>
            </a:extLst>
          </p:cNvPr>
          <p:cNvSpPr txBox="1"/>
          <p:nvPr/>
        </p:nvSpPr>
        <p:spPr>
          <a:xfrm>
            <a:off x="263347" y="6043613"/>
            <a:ext cx="7151866" cy="646331"/>
          </a:xfrm>
          <a:prstGeom prst="rect">
            <a:avLst/>
          </a:prstGeom>
          <a:noFill/>
        </p:spPr>
        <p:txBody>
          <a:bodyPr wrap="square" rtlCol="0">
            <a:spAutoFit/>
          </a:bodyPr>
          <a:lstStyle/>
          <a:p>
            <a:r>
              <a:rPr lang="en-US"/>
              <a:t>An adapter’s circuitry implements specific Data Link and Physical layer standards (Ethernet or Wi-Fi) and protocols (CSMA/CD or CSMA/CA). </a:t>
            </a:r>
            <a:endParaRPr lang="en-US" dirty="0"/>
          </a:p>
        </p:txBody>
      </p:sp>
      <p:pic>
        <p:nvPicPr>
          <p:cNvPr id="10" name="Picture 9" descr="Figure 4-11 includes a photo of an Ethernet cable being inserted into a RJ45 port on the side of a laptop and a Wi-Fi adapter inserted in a USB port on the side of a laptop.">
            <a:extLst>
              <a:ext uri="{FF2B5EF4-FFF2-40B4-BE49-F238E27FC236}">
                <a16:creationId xmlns:a16="http://schemas.microsoft.com/office/drawing/2014/main" id="{2F23774D-6BFC-AB08-BB87-FF3110431ACC}"/>
              </a:ext>
            </a:extLst>
          </p:cNvPr>
          <p:cNvPicPr>
            <a:picLocks noChangeAspect="1"/>
          </p:cNvPicPr>
          <p:nvPr/>
        </p:nvPicPr>
        <p:blipFill>
          <a:blip r:embed="rId3"/>
          <a:stretch>
            <a:fillRect/>
          </a:stretch>
        </p:blipFill>
        <p:spPr>
          <a:xfrm>
            <a:off x="8013109" y="4846612"/>
            <a:ext cx="3625827" cy="1554517"/>
          </a:xfrm>
          <a:prstGeom prst="rect">
            <a:avLst/>
          </a:prstGeom>
        </p:spPr>
      </p:pic>
    </p:spTree>
    <p:extLst>
      <p:ext uri="{BB962C8B-B14F-4D97-AF65-F5344CB8AC3E}">
        <p14:creationId xmlns:p14="http://schemas.microsoft.com/office/powerpoint/2010/main" val="4008706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43EB7FC-1C86-D241-FBA4-888B4E8AB882}"/>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12</a:t>
            </a:fld>
            <a:endParaRPr lang="en-US"/>
          </a:p>
        </p:txBody>
      </p:sp>
      <p:sp>
        <p:nvSpPr>
          <p:cNvPr id="2" name="Title 1">
            <a:extLst>
              <a:ext uri="{FF2B5EF4-FFF2-40B4-BE49-F238E27FC236}">
                <a16:creationId xmlns:a16="http://schemas.microsoft.com/office/drawing/2014/main" id="{8D319844-C2E2-E816-DDD5-08D0C4220C0E}"/>
              </a:ext>
            </a:extLst>
          </p:cNvPr>
          <p:cNvSpPr>
            <a:spLocks noGrp="1"/>
          </p:cNvSpPr>
          <p:nvPr>
            <p:ph type="title"/>
          </p:nvPr>
        </p:nvSpPr>
        <p:spPr/>
        <p:txBody>
          <a:bodyPr/>
          <a:lstStyle/>
          <a:p>
            <a:r>
              <a:rPr lang="en-US" dirty="0"/>
              <a:t>Data Link Layer Technologies</a:t>
            </a:r>
          </a:p>
        </p:txBody>
      </p:sp>
      <p:sp>
        <p:nvSpPr>
          <p:cNvPr id="4" name="TextBox 3">
            <a:extLst>
              <a:ext uri="{FF2B5EF4-FFF2-40B4-BE49-F238E27FC236}">
                <a16:creationId xmlns:a16="http://schemas.microsoft.com/office/drawing/2014/main" id="{8F3E3402-ED31-246B-A0BF-CE08FBA4EE83}"/>
              </a:ext>
            </a:extLst>
          </p:cNvPr>
          <p:cNvSpPr txBox="1"/>
          <p:nvPr/>
        </p:nvSpPr>
        <p:spPr>
          <a:xfrm>
            <a:off x="325256" y="1564481"/>
            <a:ext cx="6801976" cy="4801314"/>
          </a:xfrm>
          <a:prstGeom prst="rect">
            <a:avLst/>
          </a:prstGeom>
          <a:noFill/>
        </p:spPr>
        <p:txBody>
          <a:bodyPr wrap="square" rtlCol="0">
            <a:spAutoFit/>
          </a:bodyPr>
          <a:lstStyle/>
          <a:p>
            <a:r>
              <a:rPr lang="en-US" dirty="0"/>
              <a:t>Network adapters and Layer 2 switches are the most important Data Link layer technologies. </a:t>
            </a:r>
          </a:p>
          <a:p>
            <a:endParaRPr lang="en-US" dirty="0"/>
          </a:p>
          <a:p>
            <a:r>
              <a:rPr lang="en-US" dirty="0"/>
              <a:t>A Layer 2 switch uses physical (MAC) addresses to forward frames within the local network; it is primarily responsible for transferring Data Link layer frames over Physical layer connections in the local network but  may also be configured to detect errors. It serves as the central connection point for devices in a wired local network.</a:t>
            </a:r>
          </a:p>
          <a:p>
            <a:endParaRPr lang="en-US" dirty="0"/>
          </a:p>
          <a:p>
            <a:r>
              <a:rPr lang="en-US" dirty="0"/>
              <a:t>In Ethernet LANs, each device connects to a switch via an Ethernet cable. The cable attaches to an interface (port) in the switch. Each switch has a limited number of ports. </a:t>
            </a:r>
          </a:p>
          <a:p>
            <a:endParaRPr lang="en-US" dirty="0"/>
          </a:p>
          <a:p>
            <a:r>
              <a:rPr lang="en-US" dirty="0"/>
              <a:t>A switch’s </a:t>
            </a:r>
            <a:r>
              <a:rPr lang="en-US" i="1" dirty="0"/>
              <a:t>forwarding table </a:t>
            </a:r>
            <a:r>
              <a:rPr lang="en-US" dirty="0"/>
              <a:t>associates each MAC address with the switch port it connect to; when a frame is received, the switch uses the destination MAC address in the header and transmits the frame on the listed port for that MAC address. </a:t>
            </a:r>
          </a:p>
        </p:txBody>
      </p:sp>
      <p:pic>
        <p:nvPicPr>
          <p:cNvPr id="6" name="Picture 5" descr="Figure 4-23 is a photo of a 24-port Ethernet switch.">
            <a:extLst>
              <a:ext uri="{FF2B5EF4-FFF2-40B4-BE49-F238E27FC236}">
                <a16:creationId xmlns:a16="http://schemas.microsoft.com/office/drawing/2014/main" id="{0F859E30-CCD9-A4CB-657B-C1E153EB7EC8}"/>
              </a:ext>
            </a:extLst>
          </p:cNvPr>
          <p:cNvPicPr>
            <a:picLocks noChangeAspect="1"/>
          </p:cNvPicPr>
          <p:nvPr/>
        </p:nvPicPr>
        <p:blipFill>
          <a:blip r:embed="rId3"/>
          <a:stretch>
            <a:fillRect/>
          </a:stretch>
        </p:blipFill>
        <p:spPr>
          <a:xfrm>
            <a:off x="7499632" y="1461426"/>
            <a:ext cx="4012446" cy="1967574"/>
          </a:xfrm>
          <a:prstGeom prst="rect">
            <a:avLst/>
          </a:prstGeom>
        </p:spPr>
      </p:pic>
      <p:pic>
        <p:nvPicPr>
          <p:cNvPr id="8" name="Picture 7" descr="Figure 4-24 shows four PCs plugged into a four port switch. It shows that the switch's forwarding table includes a MAC address column and a Port column; the forwarding table shows that each PC MAC address is associated with switch port that the PC uses to connect to the switch. This enables a frame created by one PC to be correctly delivered to a second PC in the local network.">
            <a:extLst>
              <a:ext uri="{FF2B5EF4-FFF2-40B4-BE49-F238E27FC236}">
                <a16:creationId xmlns:a16="http://schemas.microsoft.com/office/drawing/2014/main" id="{88D621E6-105F-6D4A-FD76-1B78F6AF9BF2}"/>
              </a:ext>
            </a:extLst>
          </p:cNvPr>
          <p:cNvPicPr>
            <a:picLocks noChangeAspect="1"/>
          </p:cNvPicPr>
          <p:nvPr/>
        </p:nvPicPr>
        <p:blipFill>
          <a:blip r:embed="rId4"/>
          <a:stretch>
            <a:fillRect/>
          </a:stretch>
        </p:blipFill>
        <p:spPr>
          <a:xfrm>
            <a:off x="7365206" y="3549640"/>
            <a:ext cx="4226568" cy="2904858"/>
          </a:xfrm>
          <a:prstGeom prst="rect">
            <a:avLst/>
          </a:prstGeom>
        </p:spPr>
      </p:pic>
    </p:spTree>
    <p:extLst>
      <p:ext uri="{BB962C8B-B14F-4D97-AF65-F5344CB8AC3E}">
        <p14:creationId xmlns:p14="http://schemas.microsoft.com/office/powerpoint/2010/main" val="1793160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D225DD9-1EF6-6468-FC11-97D22F026AE3}"/>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13</a:t>
            </a:fld>
            <a:endParaRPr lang="en-US"/>
          </a:p>
        </p:txBody>
      </p:sp>
      <p:sp>
        <p:nvSpPr>
          <p:cNvPr id="2" name="Title 1">
            <a:extLst>
              <a:ext uri="{FF2B5EF4-FFF2-40B4-BE49-F238E27FC236}">
                <a16:creationId xmlns:a16="http://schemas.microsoft.com/office/drawing/2014/main" id="{C8D27744-7B7F-169A-DC14-65D9CDE5A81D}"/>
              </a:ext>
            </a:extLst>
          </p:cNvPr>
          <p:cNvSpPr>
            <a:spLocks noGrp="1"/>
          </p:cNvSpPr>
          <p:nvPr>
            <p:ph type="title"/>
          </p:nvPr>
        </p:nvSpPr>
        <p:spPr/>
        <p:txBody>
          <a:bodyPr/>
          <a:lstStyle/>
          <a:p>
            <a:r>
              <a:rPr lang="en-US" dirty="0"/>
              <a:t>TCP/IP’s Physical Layer</a:t>
            </a:r>
          </a:p>
        </p:txBody>
      </p:sp>
      <p:sp>
        <p:nvSpPr>
          <p:cNvPr id="4" name="TextBox 3">
            <a:extLst>
              <a:ext uri="{FF2B5EF4-FFF2-40B4-BE49-F238E27FC236}">
                <a16:creationId xmlns:a16="http://schemas.microsoft.com/office/drawing/2014/main" id="{88297B41-4FE0-C8AC-56FA-C62E970846DD}"/>
              </a:ext>
            </a:extLst>
          </p:cNvPr>
          <p:cNvSpPr txBox="1"/>
          <p:nvPr/>
        </p:nvSpPr>
        <p:spPr>
          <a:xfrm>
            <a:off x="165698" y="1540365"/>
            <a:ext cx="6273326" cy="5078313"/>
          </a:xfrm>
          <a:prstGeom prst="rect">
            <a:avLst/>
          </a:prstGeom>
          <a:noFill/>
        </p:spPr>
        <p:txBody>
          <a:bodyPr wrap="square" rtlCol="0">
            <a:spAutoFit/>
          </a:bodyPr>
          <a:lstStyle/>
          <a:p>
            <a:r>
              <a:rPr lang="en-US" dirty="0"/>
              <a:t>The Data Link layer relies on the Physical layer to transfer data in the local network.</a:t>
            </a:r>
          </a:p>
          <a:p>
            <a:endParaRPr lang="en-US" dirty="0"/>
          </a:p>
          <a:p>
            <a:r>
              <a:rPr lang="en-US" dirty="0"/>
              <a:t>Physical media are the “pipes” that carry the symbols (signals) that represent bits in Data Link layer frames; these should not alter the symbols used to represent bits to enable destination devices to exactly reproduce the frames they are sent.</a:t>
            </a:r>
          </a:p>
          <a:p>
            <a:endParaRPr lang="en-US" dirty="0"/>
          </a:p>
          <a:p>
            <a:r>
              <a:rPr lang="en-US" dirty="0"/>
              <a:t>Data transfer at the Physical Layer requires:</a:t>
            </a:r>
          </a:p>
          <a:p>
            <a:endParaRPr lang="en-US" dirty="0"/>
          </a:p>
          <a:p>
            <a:r>
              <a:rPr lang="en-US" dirty="0"/>
              <a:t>• Physical media (cables or wireless) and associated connectors and interfaces</a:t>
            </a:r>
          </a:p>
          <a:p>
            <a:r>
              <a:rPr lang="en-US" dirty="0"/>
              <a:t>• The representation of bits on the media (symbols/signals)</a:t>
            </a:r>
          </a:p>
          <a:p>
            <a:r>
              <a:rPr lang="en-US" dirty="0"/>
              <a:t>• Transmitter and receiver (transceiver) circuitry on adapters</a:t>
            </a:r>
          </a:p>
          <a:p>
            <a:endParaRPr lang="en-US" dirty="0"/>
          </a:p>
          <a:p>
            <a:r>
              <a:rPr lang="en-US" dirty="0"/>
              <a:t>Transmission rate regulation and bit synchronization are other important Physical layer communication functions.</a:t>
            </a:r>
          </a:p>
        </p:txBody>
      </p:sp>
      <p:pic>
        <p:nvPicPr>
          <p:cNvPr id="6" name="Picture 5" descr="Figure 4-25 shows a Layer 2 frame being passed down to the Physical layer where its bits are transmitted over a transmission medium to a receiver that recreates the sender's Layer 2 frame.">
            <a:extLst>
              <a:ext uri="{FF2B5EF4-FFF2-40B4-BE49-F238E27FC236}">
                <a16:creationId xmlns:a16="http://schemas.microsoft.com/office/drawing/2014/main" id="{6429C172-8117-2957-535A-006188706777}"/>
              </a:ext>
            </a:extLst>
          </p:cNvPr>
          <p:cNvPicPr>
            <a:picLocks noChangeAspect="1"/>
          </p:cNvPicPr>
          <p:nvPr/>
        </p:nvPicPr>
        <p:blipFill>
          <a:blip r:embed="rId2"/>
          <a:stretch>
            <a:fillRect/>
          </a:stretch>
        </p:blipFill>
        <p:spPr>
          <a:xfrm>
            <a:off x="7672387" y="311999"/>
            <a:ext cx="3524932" cy="1842985"/>
          </a:xfrm>
          <a:prstGeom prst="rect">
            <a:avLst/>
          </a:prstGeom>
        </p:spPr>
      </p:pic>
      <p:pic>
        <p:nvPicPr>
          <p:cNvPr id="8" name="Picture 7" descr="This is a reproduction of Table 4-6. It includes rows for transmission rate regulation and bit synchronization. Each row includes a column that provides a summary description of the transmission function.">
            <a:extLst>
              <a:ext uri="{FF2B5EF4-FFF2-40B4-BE49-F238E27FC236}">
                <a16:creationId xmlns:a16="http://schemas.microsoft.com/office/drawing/2014/main" id="{EFBC04D0-BAE7-C13D-E95E-AC990299D0D8}"/>
              </a:ext>
            </a:extLst>
          </p:cNvPr>
          <p:cNvPicPr>
            <a:picLocks noChangeAspect="1"/>
          </p:cNvPicPr>
          <p:nvPr/>
        </p:nvPicPr>
        <p:blipFill>
          <a:blip r:embed="rId3"/>
          <a:stretch>
            <a:fillRect/>
          </a:stretch>
        </p:blipFill>
        <p:spPr>
          <a:xfrm>
            <a:off x="6361809" y="2285602"/>
            <a:ext cx="5702593" cy="1816193"/>
          </a:xfrm>
          <a:prstGeom prst="rect">
            <a:avLst/>
          </a:prstGeom>
        </p:spPr>
      </p:pic>
      <p:sp>
        <p:nvSpPr>
          <p:cNvPr id="5" name="TextBox 4">
            <a:extLst>
              <a:ext uri="{FF2B5EF4-FFF2-40B4-BE49-F238E27FC236}">
                <a16:creationId xmlns:a16="http://schemas.microsoft.com/office/drawing/2014/main" id="{D658A012-36D7-B238-A60A-D3D54AF48557}"/>
              </a:ext>
            </a:extLst>
          </p:cNvPr>
          <p:cNvSpPr txBox="1"/>
          <p:nvPr/>
        </p:nvSpPr>
        <p:spPr>
          <a:xfrm>
            <a:off x="5881421" y="4255697"/>
            <a:ext cx="614488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Cables and connectors are important physical layer technologies. </a:t>
            </a:r>
          </a:p>
        </p:txBody>
      </p:sp>
      <p:pic>
        <p:nvPicPr>
          <p:cNvPr id="7" name="Picture 6" descr="Figure 4-29 includes pictures of the insides of fiber optic, twisted pair, and coaxial cable.">
            <a:extLst>
              <a:ext uri="{FF2B5EF4-FFF2-40B4-BE49-F238E27FC236}">
                <a16:creationId xmlns:a16="http://schemas.microsoft.com/office/drawing/2014/main" id="{4BC9EB3A-D8A1-5F9C-EAEE-8CF3B2311A7A}"/>
              </a:ext>
            </a:extLst>
          </p:cNvPr>
          <p:cNvPicPr>
            <a:picLocks noChangeAspect="1"/>
          </p:cNvPicPr>
          <p:nvPr/>
        </p:nvPicPr>
        <p:blipFill>
          <a:blip r:embed="rId4"/>
          <a:stretch>
            <a:fillRect/>
          </a:stretch>
        </p:blipFill>
        <p:spPr>
          <a:xfrm>
            <a:off x="6737299" y="4878054"/>
            <a:ext cx="1469332" cy="1697101"/>
          </a:xfrm>
          <a:prstGeom prst="rect">
            <a:avLst/>
          </a:prstGeom>
        </p:spPr>
      </p:pic>
      <p:pic>
        <p:nvPicPr>
          <p:cNvPr id="9" name="Picture 8" descr="Figure 4-30 includes a photo of an RJ45 connector at the end of an Ethernet cable and a photo of LC, SC, and ST connectors at the end of fiber optic cables.">
            <a:extLst>
              <a:ext uri="{FF2B5EF4-FFF2-40B4-BE49-F238E27FC236}">
                <a16:creationId xmlns:a16="http://schemas.microsoft.com/office/drawing/2014/main" id="{98A74E94-AA2E-3834-D767-BE961C48CC84}"/>
              </a:ext>
            </a:extLst>
          </p:cNvPr>
          <p:cNvPicPr>
            <a:picLocks noChangeAspect="1"/>
          </p:cNvPicPr>
          <p:nvPr/>
        </p:nvPicPr>
        <p:blipFill>
          <a:blip r:embed="rId5"/>
          <a:stretch>
            <a:fillRect/>
          </a:stretch>
        </p:blipFill>
        <p:spPr>
          <a:xfrm>
            <a:off x="8449057" y="4790263"/>
            <a:ext cx="3160344" cy="1603547"/>
          </a:xfrm>
          <a:prstGeom prst="rect">
            <a:avLst/>
          </a:prstGeom>
        </p:spPr>
      </p:pic>
    </p:spTree>
    <p:extLst>
      <p:ext uri="{BB962C8B-B14F-4D97-AF65-F5344CB8AC3E}">
        <p14:creationId xmlns:p14="http://schemas.microsoft.com/office/powerpoint/2010/main" val="2773958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D577EB-F52F-5E59-8485-296B3B21590B}"/>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14</a:t>
            </a:fld>
            <a:endParaRPr lang="en-US"/>
          </a:p>
        </p:txBody>
      </p:sp>
      <p:sp>
        <p:nvSpPr>
          <p:cNvPr id="2" name="Title 1">
            <a:extLst>
              <a:ext uri="{FF2B5EF4-FFF2-40B4-BE49-F238E27FC236}">
                <a16:creationId xmlns:a16="http://schemas.microsoft.com/office/drawing/2014/main" id="{3A9B92C0-82ED-B425-1D8E-3C933AB7F83C}"/>
              </a:ext>
            </a:extLst>
          </p:cNvPr>
          <p:cNvSpPr>
            <a:spLocks noGrp="1"/>
          </p:cNvSpPr>
          <p:nvPr>
            <p:ph type="title"/>
          </p:nvPr>
        </p:nvSpPr>
        <p:spPr/>
        <p:txBody>
          <a:bodyPr/>
          <a:lstStyle/>
          <a:p>
            <a:r>
              <a:rPr lang="en-US" dirty="0"/>
              <a:t>Physical Layer Technologies</a:t>
            </a:r>
          </a:p>
        </p:txBody>
      </p:sp>
      <p:sp>
        <p:nvSpPr>
          <p:cNvPr id="6" name="TextBox 5">
            <a:extLst>
              <a:ext uri="{FF2B5EF4-FFF2-40B4-BE49-F238E27FC236}">
                <a16:creationId xmlns:a16="http://schemas.microsoft.com/office/drawing/2014/main" id="{7438A4CA-4005-8B47-5030-F7A91341C390}"/>
              </a:ext>
              <a:ext uri="{C183D7F6-B498-43B3-948B-1728B52AA6E4}">
                <adec:decorative xmlns:adec="http://schemas.microsoft.com/office/drawing/2017/decorative" val="0"/>
              </a:ext>
            </a:extLst>
          </p:cNvPr>
          <p:cNvSpPr txBox="1"/>
          <p:nvPr/>
        </p:nvSpPr>
        <p:spPr>
          <a:xfrm>
            <a:off x="116602" y="1288430"/>
            <a:ext cx="5541710" cy="5632311"/>
          </a:xfrm>
          <a:prstGeom prst="rect">
            <a:avLst/>
          </a:prstGeom>
          <a:noFill/>
        </p:spPr>
        <p:txBody>
          <a:bodyPr wrap="square" rtlCol="0">
            <a:spAutoFit/>
          </a:bodyPr>
          <a:lstStyle/>
          <a:p>
            <a:r>
              <a:rPr lang="en-US" dirty="0"/>
              <a:t>Hubs, repeaters, amplifiers, media converters, modems, and analog-to-digital converters are other Physical layer technologies.</a:t>
            </a:r>
          </a:p>
          <a:p>
            <a:endParaRPr lang="en-US" dirty="0"/>
          </a:p>
          <a:p>
            <a:r>
              <a:rPr lang="en-US" dirty="0"/>
              <a:t>Physically, a </a:t>
            </a:r>
            <a:r>
              <a:rPr lang="en-US" i="1" dirty="0"/>
              <a:t>hub</a:t>
            </a:r>
            <a:r>
              <a:rPr lang="en-US" dirty="0"/>
              <a:t> resembles a switch, but when a hub receives a frame, it retransmits it out of each of its ports. </a:t>
            </a:r>
          </a:p>
          <a:p>
            <a:endParaRPr lang="en-US" dirty="0"/>
          </a:p>
          <a:p>
            <a:r>
              <a:rPr lang="en-US" i="1" dirty="0"/>
              <a:t>Repeaters and amplifiers </a:t>
            </a:r>
            <a:r>
              <a:rPr lang="en-US" dirty="0"/>
              <a:t>are used to strengthen attenuated signals on communication media. </a:t>
            </a:r>
          </a:p>
          <a:p>
            <a:endParaRPr lang="en-US" dirty="0"/>
          </a:p>
          <a:p>
            <a:r>
              <a:rPr lang="en-US" dirty="0"/>
              <a:t>In enterprise networks, </a:t>
            </a:r>
            <a:r>
              <a:rPr lang="en-US" i="1" dirty="0"/>
              <a:t>media converters </a:t>
            </a:r>
            <a:r>
              <a:rPr lang="en-US" dirty="0"/>
              <a:t>are primarily used to integrate copper and fiber cabling.</a:t>
            </a:r>
          </a:p>
          <a:p>
            <a:endParaRPr lang="en-US" dirty="0"/>
          </a:p>
          <a:p>
            <a:r>
              <a:rPr lang="en-US" dirty="0"/>
              <a:t>A </a:t>
            </a:r>
            <a:r>
              <a:rPr lang="en-US" i="1" dirty="0"/>
              <a:t>modem</a:t>
            </a:r>
            <a:r>
              <a:rPr lang="en-US" dirty="0"/>
              <a:t> (modulator/demodulator) converts (modulates) digital signals to analog signals transmitted on physical media. </a:t>
            </a:r>
          </a:p>
          <a:p>
            <a:endParaRPr lang="en-US" dirty="0"/>
          </a:p>
          <a:p>
            <a:r>
              <a:rPr lang="en-US" i="1" dirty="0"/>
              <a:t>Analog-to-digital converters (ADCs)</a:t>
            </a:r>
            <a:r>
              <a:rPr lang="en-US" dirty="0"/>
              <a:t> convert analog data/signals to digital signals.</a:t>
            </a:r>
          </a:p>
        </p:txBody>
      </p:sp>
      <p:pic>
        <p:nvPicPr>
          <p:cNvPr id="5" name="Picture 4" descr="Figure 4-32 includes four computers attached to a four-port switch on the left and four computers attached to a four-port hub on the right. When computer 1 sends a frame to computer 4 through a switch, the switch transmits the frame on the port for computer 4. When computer 1 uses a hub to transmit a frame to computer 4, the hub transmits to incoming frame on all outgoing ports.">
            <a:extLst>
              <a:ext uri="{FF2B5EF4-FFF2-40B4-BE49-F238E27FC236}">
                <a16:creationId xmlns:a16="http://schemas.microsoft.com/office/drawing/2014/main" id="{3744B22A-96D2-9328-1222-190A1BBD711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5581311" y="1401832"/>
            <a:ext cx="3411612" cy="2181636"/>
          </a:xfrm>
          <a:prstGeom prst="rect">
            <a:avLst/>
          </a:prstGeom>
        </p:spPr>
      </p:pic>
      <p:pic>
        <p:nvPicPr>
          <p:cNvPr id="8" name="Picture 7" descr="Figure 4-33 illustrates an amplifier strengthening an attenuated and eroded signal to a form that partially reproduces the original signal. It also shows that a repeater can take an attenuated and eroded signal and restore it to its original form.">
            <a:extLst>
              <a:ext uri="{FF2B5EF4-FFF2-40B4-BE49-F238E27FC236}">
                <a16:creationId xmlns:a16="http://schemas.microsoft.com/office/drawing/2014/main" id="{A291834B-9BAD-21FE-E8A6-292134DAE81D}"/>
              </a:ext>
            </a:extLst>
          </p:cNvPr>
          <p:cNvPicPr>
            <a:picLocks noChangeAspect="1"/>
          </p:cNvPicPr>
          <p:nvPr/>
        </p:nvPicPr>
        <p:blipFill>
          <a:blip r:embed="rId3"/>
          <a:stretch>
            <a:fillRect/>
          </a:stretch>
        </p:blipFill>
        <p:spPr>
          <a:xfrm>
            <a:off x="9065042" y="1690688"/>
            <a:ext cx="2935002" cy="1601973"/>
          </a:xfrm>
          <a:prstGeom prst="rect">
            <a:avLst/>
          </a:prstGeom>
        </p:spPr>
      </p:pic>
      <p:pic>
        <p:nvPicPr>
          <p:cNvPr id="10" name="Picture 9" descr="Figure 4-34 is a photo of a media converter with a fiber optic port and an Ethernet port.">
            <a:extLst>
              <a:ext uri="{FF2B5EF4-FFF2-40B4-BE49-F238E27FC236}">
                <a16:creationId xmlns:a16="http://schemas.microsoft.com/office/drawing/2014/main" id="{DA7D94F9-128A-9C44-3875-C5EE3BE28B66}"/>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5581311" y="3798384"/>
            <a:ext cx="2017519" cy="1544134"/>
          </a:xfrm>
          <a:prstGeom prst="rect">
            <a:avLst/>
          </a:prstGeom>
        </p:spPr>
      </p:pic>
      <p:pic>
        <p:nvPicPr>
          <p:cNvPr id="12" name="Picture 11" descr="Figure 4-35 shows a modem on the left converting a digital signal from a computer to an analog signal that goes to a second modem on the right that converts the analog signal to a digital signal and delivers it to a second computer.">
            <a:extLst>
              <a:ext uri="{FF2B5EF4-FFF2-40B4-BE49-F238E27FC236}">
                <a16:creationId xmlns:a16="http://schemas.microsoft.com/office/drawing/2014/main" id="{ED21A7DF-EE21-2732-8F21-2CFEA41108FC}"/>
              </a:ext>
              <a:ext uri="{C183D7F6-B498-43B3-948B-1728B52AA6E4}">
                <adec:decorative xmlns:adec="http://schemas.microsoft.com/office/drawing/2017/decorative" val="0"/>
              </a:ext>
            </a:extLst>
          </p:cNvPr>
          <p:cNvPicPr>
            <a:picLocks noChangeAspect="1"/>
          </p:cNvPicPr>
          <p:nvPr/>
        </p:nvPicPr>
        <p:blipFill>
          <a:blip r:embed="rId5"/>
          <a:stretch>
            <a:fillRect/>
          </a:stretch>
        </p:blipFill>
        <p:spPr>
          <a:xfrm>
            <a:off x="7799435" y="3721487"/>
            <a:ext cx="4365530" cy="1484165"/>
          </a:xfrm>
          <a:prstGeom prst="rect">
            <a:avLst/>
          </a:prstGeom>
        </p:spPr>
      </p:pic>
      <p:pic>
        <p:nvPicPr>
          <p:cNvPr id="14" name="Picture 13" descr="Figure 4-36 illustrates that an analog-to-digital computer sample an incoming analog signal and converts it to a digital signal.">
            <a:extLst>
              <a:ext uri="{FF2B5EF4-FFF2-40B4-BE49-F238E27FC236}">
                <a16:creationId xmlns:a16="http://schemas.microsoft.com/office/drawing/2014/main" id="{9179B2FF-7AAE-C99A-804A-C00F0C2F3A27}"/>
              </a:ext>
              <a:ext uri="{C183D7F6-B498-43B3-948B-1728B52AA6E4}">
                <adec:decorative xmlns:adec="http://schemas.microsoft.com/office/drawing/2017/decorative" val="0"/>
              </a:ext>
            </a:extLst>
          </p:cNvPr>
          <p:cNvPicPr>
            <a:picLocks noChangeAspect="1"/>
          </p:cNvPicPr>
          <p:nvPr/>
        </p:nvPicPr>
        <p:blipFill>
          <a:blip r:embed="rId6"/>
          <a:stretch>
            <a:fillRect/>
          </a:stretch>
        </p:blipFill>
        <p:spPr>
          <a:xfrm>
            <a:off x="6663701" y="5420568"/>
            <a:ext cx="3684709" cy="1379303"/>
          </a:xfrm>
          <a:prstGeom prst="rect">
            <a:avLst/>
          </a:prstGeom>
        </p:spPr>
      </p:pic>
    </p:spTree>
    <p:extLst>
      <p:ext uri="{BB962C8B-B14F-4D97-AF65-F5344CB8AC3E}">
        <p14:creationId xmlns:p14="http://schemas.microsoft.com/office/powerpoint/2010/main" val="1467594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3A19B12-4EA0-6CA8-36B8-A44338D21080}"/>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15</a:t>
            </a:fld>
            <a:endParaRPr lang="en-US"/>
          </a:p>
        </p:txBody>
      </p:sp>
      <p:sp>
        <p:nvSpPr>
          <p:cNvPr id="2" name="Title 1">
            <a:extLst>
              <a:ext uri="{FF2B5EF4-FFF2-40B4-BE49-F238E27FC236}">
                <a16:creationId xmlns:a16="http://schemas.microsoft.com/office/drawing/2014/main" id="{69F576BB-6866-EF7F-35D9-1F1FE1F76CB2}"/>
              </a:ext>
              <a:ext uri="{C183D7F6-B498-43B3-948B-1728B52AA6E4}">
                <adec:decorative xmlns:adec="http://schemas.microsoft.com/office/drawing/2017/decorative" val="0"/>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90A4FF1-E440-AA23-B170-91B1C6C5BDDE}"/>
              </a:ext>
              <a:ext uri="{C183D7F6-B498-43B3-948B-1728B52AA6E4}">
                <adec:decorative xmlns:adec="http://schemas.microsoft.com/office/drawing/2017/decorative" val="0"/>
              </a:ext>
            </a:extLst>
          </p:cNvPr>
          <p:cNvSpPr>
            <a:spLocks noGrp="1"/>
          </p:cNvSpPr>
          <p:nvPr>
            <p:ph idx="1"/>
          </p:nvPr>
        </p:nvSpPr>
        <p:spPr/>
        <p:txBody>
          <a:bodyPr>
            <a:normAutofit fontScale="62500" lnSpcReduction="20000"/>
          </a:bodyPr>
          <a:lstStyle/>
          <a:p>
            <a:r>
              <a:rPr lang="en-US" dirty="0"/>
              <a:t>Enterprise network infrastructure and communication technologies are important parts of EA’s technical architecture.</a:t>
            </a:r>
          </a:p>
          <a:p>
            <a:r>
              <a:rPr lang="en-US" dirty="0"/>
              <a:t>Layered communication models including the 7-layer OSI model and the 5-layer TCP/IP model make it easier to understand how device-to-device communication takes place in networks.</a:t>
            </a:r>
          </a:p>
          <a:p>
            <a:r>
              <a:rPr lang="en-US" dirty="0"/>
              <a:t>Logical connections, data encapsulation, protocols, and addressing enable senders to inform receivers how data should be handled at each layer.</a:t>
            </a:r>
          </a:p>
          <a:p>
            <a:r>
              <a:rPr lang="en-US" dirty="0"/>
              <a:t>TCP/IP’s Application layer includes both user and service protocols.</a:t>
            </a:r>
          </a:p>
          <a:p>
            <a:r>
              <a:rPr lang="en-US" dirty="0"/>
              <a:t>TCP/IP’s Transport layer protocols use port addresses support both connection-oriented and connectionless services and applications.</a:t>
            </a:r>
          </a:p>
          <a:p>
            <a:r>
              <a:rPr lang="en-US" dirty="0"/>
              <a:t>TCP/IP’s Network layer uses IP addresses to identify hosts and transfer packets between devices in different networks.</a:t>
            </a:r>
          </a:p>
          <a:p>
            <a:r>
              <a:rPr lang="en-US" dirty="0"/>
              <a:t>TCP/IP’s Data Link layer uses Physical (MAC) addresses to transfer data between devices in local networks.</a:t>
            </a:r>
          </a:p>
          <a:p>
            <a:r>
              <a:rPr lang="en-US" dirty="0"/>
              <a:t>TCP/IP’s Physical layer represents bits as symbols (signal) on physical media and includes cables, connectors, repeaters, media converters, modems, and other important technologies.</a:t>
            </a:r>
          </a:p>
          <a:p>
            <a:r>
              <a:rPr lang="en-US" dirty="0"/>
              <a:t>All layers of the TCP/IP model are involved in end-to-end, host-to-host communications.</a:t>
            </a:r>
          </a:p>
        </p:txBody>
      </p:sp>
    </p:spTree>
    <p:extLst>
      <p:ext uri="{BB962C8B-B14F-4D97-AF65-F5344CB8AC3E}">
        <p14:creationId xmlns:p14="http://schemas.microsoft.com/office/powerpoint/2010/main" val="14506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09A4912-A605-697B-6036-F768A3CBC498}"/>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2</a:t>
            </a:fld>
            <a:endParaRPr lang="en-US"/>
          </a:p>
        </p:txBody>
      </p:sp>
      <p:sp>
        <p:nvSpPr>
          <p:cNvPr id="2" name="Title 1">
            <a:extLst>
              <a:ext uri="{FF2B5EF4-FFF2-40B4-BE49-F238E27FC236}">
                <a16:creationId xmlns:a16="http://schemas.microsoft.com/office/drawing/2014/main" id="{D9AE5A2F-0A41-79A0-D2E7-6343B577E708}"/>
              </a:ext>
            </a:extLst>
          </p:cNvPr>
          <p:cNvSpPr>
            <a:spLocks noGrp="1"/>
          </p:cNvSpPr>
          <p:nvPr>
            <p:ph type="title"/>
          </p:nvPr>
        </p:nvSpPr>
        <p:spPr/>
        <p:txBody>
          <a:bodyPr/>
          <a:lstStyle/>
          <a:p>
            <a:r>
              <a:rPr lang="en-US" dirty="0"/>
              <a:t>The OSI Model</a:t>
            </a:r>
          </a:p>
        </p:txBody>
      </p:sp>
      <p:sp>
        <p:nvSpPr>
          <p:cNvPr id="4" name="TextBox 3">
            <a:extLst>
              <a:ext uri="{FF2B5EF4-FFF2-40B4-BE49-F238E27FC236}">
                <a16:creationId xmlns:a16="http://schemas.microsoft.com/office/drawing/2014/main" id="{0F638537-4725-49C3-4F66-F3A770A3CFEC}"/>
              </a:ext>
            </a:extLst>
          </p:cNvPr>
          <p:cNvSpPr txBox="1"/>
          <p:nvPr/>
        </p:nvSpPr>
        <p:spPr>
          <a:xfrm>
            <a:off x="142875" y="1243813"/>
            <a:ext cx="6186488" cy="2862322"/>
          </a:xfrm>
          <a:prstGeom prst="rect">
            <a:avLst/>
          </a:prstGeom>
          <a:noFill/>
        </p:spPr>
        <p:txBody>
          <a:bodyPr wrap="square" rtlCol="0">
            <a:spAutoFit/>
          </a:bodyPr>
          <a:lstStyle/>
          <a:p>
            <a:r>
              <a:rPr lang="en-US" dirty="0"/>
              <a:t>Like enterprise networks, the Open Systems OSI model and its communication functions are part of EA’s technology architecture layer.</a:t>
            </a:r>
          </a:p>
          <a:p>
            <a:endParaRPr lang="en-US" dirty="0"/>
          </a:p>
          <a:p>
            <a:r>
              <a:rPr lang="en-US" dirty="0"/>
              <a:t>It has two major components: the reference model and protocols. The </a:t>
            </a:r>
            <a:r>
              <a:rPr lang="en-US" i="1" dirty="0"/>
              <a:t>reference model </a:t>
            </a:r>
            <a:r>
              <a:rPr lang="en-US" dirty="0"/>
              <a:t>describes the seven layers in the model.  </a:t>
            </a:r>
            <a:r>
              <a:rPr lang="en-US" i="1" dirty="0"/>
              <a:t>Protocols</a:t>
            </a:r>
            <a:r>
              <a:rPr lang="en-US" dirty="0"/>
              <a:t> allow each layer of a network-attached device to communicate with the corresponding layer of another device. Senders add header fields at each layer tell receivers how data should be handled. </a:t>
            </a:r>
          </a:p>
        </p:txBody>
      </p:sp>
      <p:pic>
        <p:nvPicPr>
          <p:cNvPr id="6" name="Picture 5" descr="This is a reproduction of Table 4-1 that includes seven rows, one for each of the layers in the OSI model which are identified in Figure 4-2 on Slide 3. Each row contains a column for layer number, layer name, and layer description.">
            <a:extLst>
              <a:ext uri="{FF2B5EF4-FFF2-40B4-BE49-F238E27FC236}">
                <a16:creationId xmlns:a16="http://schemas.microsoft.com/office/drawing/2014/main" id="{3F7B0496-B764-FD57-1D28-5EF4390C2F5D}"/>
              </a:ext>
            </a:extLst>
          </p:cNvPr>
          <p:cNvPicPr>
            <a:picLocks noChangeAspect="1"/>
          </p:cNvPicPr>
          <p:nvPr/>
        </p:nvPicPr>
        <p:blipFill>
          <a:blip r:embed="rId2"/>
          <a:stretch>
            <a:fillRect/>
          </a:stretch>
        </p:blipFill>
        <p:spPr>
          <a:xfrm>
            <a:off x="6276678" y="1027906"/>
            <a:ext cx="5772447" cy="5207268"/>
          </a:xfrm>
          <a:prstGeom prst="rect">
            <a:avLst/>
          </a:prstGeom>
        </p:spPr>
      </p:pic>
      <p:pic>
        <p:nvPicPr>
          <p:cNvPr id="7" name="Picture 6" descr="Figure 4-5 illustrates data encapsulation in the OSI model. Here senders add headers each layer to inform receivers how to handle data at that layer. ">
            <a:extLst>
              <a:ext uri="{FF2B5EF4-FFF2-40B4-BE49-F238E27FC236}">
                <a16:creationId xmlns:a16="http://schemas.microsoft.com/office/drawing/2014/main" id="{419D0E96-A9D2-ECBF-176D-2F17B2716C78}"/>
              </a:ext>
            </a:extLst>
          </p:cNvPr>
          <p:cNvPicPr>
            <a:picLocks noChangeAspect="1"/>
          </p:cNvPicPr>
          <p:nvPr/>
        </p:nvPicPr>
        <p:blipFill>
          <a:blip r:embed="rId3"/>
          <a:stretch>
            <a:fillRect/>
          </a:stretch>
        </p:blipFill>
        <p:spPr>
          <a:xfrm>
            <a:off x="737822" y="4060080"/>
            <a:ext cx="4029805" cy="2767824"/>
          </a:xfrm>
          <a:prstGeom prst="rect">
            <a:avLst/>
          </a:prstGeom>
        </p:spPr>
      </p:pic>
    </p:spTree>
    <p:extLst>
      <p:ext uri="{BB962C8B-B14F-4D97-AF65-F5344CB8AC3E}">
        <p14:creationId xmlns:p14="http://schemas.microsoft.com/office/powerpoint/2010/main" val="1090874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4548444-4D60-1F45-DACF-92F8D88490AC}"/>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3</a:t>
            </a:fld>
            <a:endParaRPr lang="en-US"/>
          </a:p>
        </p:txBody>
      </p:sp>
      <p:sp>
        <p:nvSpPr>
          <p:cNvPr id="2" name="Title 1">
            <a:extLst>
              <a:ext uri="{FF2B5EF4-FFF2-40B4-BE49-F238E27FC236}">
                <a16:creationId xmlns:a16="http://schemas.microsoft.com/office/drawing/2014/main" id="{10ED2698-6450-E7ED-1CB2-6D549CC090AD}"/>
              </a:ext>
            </a:extLst>
          </p:cNvPr>
          <p:cNvSpPr>
            <a:spLocks noGrp="1"/>
          </p:cNvSpPr>
          <p:nvPr>
            <p:ph type="title"/>
          </p:nvPr>
        </p:nvSpPr>
        <p:spPr/>
        <p:txBody>
          <a:bodyPr/>
          <a:lstStyle/>
          <a:p>
            <a:r>
              <a:rPr lang="en-US" dirty="0"/>
              <a:t>The TCP/IP Model</a:t>
            </a:r>
          </a:p>
        </p:txBody>
      </p:sp>
      <p:sp>
        <p:nvSpPr>
          <p:cNvPr id="4" name="TextBox 3">
            <a:extLst>
              <a:ext uri="{FF2B5EF4-FFF2-40B4-BE49-F238E27FC236}">
                <a16:creationId xmlns:a16="http://schemas.microsoft.com/office/drawing/2014/main" id="{135B5F7D-8CF3-A455-65DD-1D0B8394909E}"/>
              </a:ext>
            </a:extLst>
          </p:cNvPr>
          <p:cNvSpPr txBox="1"/>
          <p:nvPr/>
        </p:nvSpPr>
        <p:spPr>
          <a:xfrm>
            <a:off x="250372" y="1278037"/>
            <a:ext cx="11751127" cy="2585323"/>
          </a:xfrm>
          <a:prstGeom prst="rect">
            <a:avLst/>
          </a:prstGeom>
          <a:noFill/>
        </p:spPr>
        <p:txBody>
          <a:bodyPr wrap="square" rtlCol="0">
            <a:spAutoFit/>
          </a:bodyPr>
          <a:lstStyle/>
          <a:p>
            <a:r>
              <a:rPr lang="en-US" dirty="0"/>
              <a:t>The five-layer TCP/IP model provides a framework for understanding how data is transferred between different network locations and describes the protocols used to do so.</a:t>
            </a:r>
          </a:p>
          <a:p>
            <a:endParaRPr lang="en-US" dirty="0"/>
          </a:p>
          <a:p>
            <a:r>
              <a:rPr lang="en-US" dirty="0"/>
              <a:t>TCP/IP communication is called </a:t>
            </a:r>
            <a:r>
              <a:rPr lang="en-US" i="1" dirty="0"/>
              <a:t>host-to-host</a:t>
            </a:r>
            <a:r>
              <a:rPr lang="en-US" dirty="0"/>
              <a:t> communications; a </a:t>
            </a:r>
            <a:r>
              <a:rPr lang="en-US" i="1" dirty="0"/>
              <a:t>host</a:t>
            </a:r>
            <a:r>
              <a:rPr lang="en-US" dirty="0"/>
              <a:t> is a device that provides access to a network via a user interface, specialized software, a network address, and a protocol stack.</a:t>
            </a:r>
          </a:p>
          <a:p>
            <a:endParaRPr lang="en-US" dirty="0"/>
          </a:p>
          <a:p>
            <a:r>
              <a:rPr lang="en-US" dirty="0"/>
              <a:t>Like OSI model layers, each TCP/IP layer provides basic functions needed to transfer data, and logical connections between corresponding layers in communicating devices are used.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The unit of information sent by the protocol at a particular TCP/IP (or OSI) layer is called a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protocol data unit (PDU)</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endParaRPr lang="en-US" dirty="0"/>
          </a:p>
        </p:txBody>
      </p:sp>
      <p:pic>
        <p:nvPicPr>
          <p:cNvPr id="6" name="Picture 5" descr="This is a reproduction of Table 4-2 that includes rows for each of the five layers of the TCP/IP model. Each row includes a column for layer number, layer name, and layer description.">
            <a:extLst>
              <a:ext uri="{FF2B5EF4-FFF2-40B4-BE49-F238E27FC236}">
                <a16:creationId xmlns:a16="http://schemas.microsoft.com/office/drawing/2014/main" id="{8A0DB5E4-F684-5B44-3AF5-5333A686B3E7}"/>
              </a:ext>
            </a:extLst>
          </p:cNvPr>
          <p:cNvPicPr>
            <a:picLocks noChangeAspect="1"/>
          </p:cNvPicPr>
          <p:nvPr/>
        </p:nvPicPr>
        <p:blipFill>
          <a:blip r:embed="rId2"/>
          <a:stretch>
            <a:fillRect/>
          </a:stretch>
        </p:blipFill>
        <p:spPr>
          <a:xfrm>
            <a:off x="564356" y="3821947"/>
            <a:ext cx="5760972" cy="2716965"/>
          </a:xfrm>
          <a:prstGeom prst="rect">
            <a:avLst/>
          </a:prstGeom>
        </p:spPr>
      </p:pic>
      <p:pic>
        <p:nvPicPr>
          <p:cNvPr id="5" name="Picture 4" descr="Figure 4-8 illustrates data encapsulation and de-encapsulation in the TCP/IP model and the creation of segments at the Transport layer, packets at the Network layer, and frames at the Data Link layer.">
            <a:extLst>
              <a:ext uri="{FF2B5EF4-FFF2-40B4-BE49-F238E27FC236}">
                <a16:creationId xmlns:a16="http://schemas.microsoft.com/office/drawing/2014/main" id="{BEDD08DC-64D6-20A0-58E3-DA15B654C484}"/>
              </a:ext>
            </a:extLst>
          </p:cNvPr>
          <p:cNvPicPr>
            <a:picLocks noChangeAspect="1"/>
          </p:cNvPicPr>
          <p:nvPr/>
        </p:nvPicPr>
        <p:blipFill>
          <a:blip r:embed="rId3"/>
          <a:stretch>
            <a:fillRect/>
          </a:stretch>
        </p:blipFill>
        <p:spPr>
          <a:xfrm>
            <a:off x="6529387" y="3862445"/>
            <a:ext cx="5472111" cy="2554751"/>
          </a:xfrm>
          <a:prstGeom prst="rect">
            <a:avLst/>
          </a:prstGeom>
        </p:spPr>
      </p:pic>
    </p:spTree>
    <p:extLst>
      <p:ext uri="{BB962C8B-B14F-4D97-AF65-F5344CB8AC3E}">
        <p14:creationId xmlns:p14="http://schemas.microsoft.com/office/powerpoint/2010/main" val="3495222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93CCE39-73D2-5694-914B-0F5354B96861}"/>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4</a:t>
            </a:fld>
            <a:endParaRPr lang="en-US"/>
          </a:p>
        </p:txBody>
      </p:sp>
      <p:sp>
        <p:nvSpPr>
          <p:cNvPr id="2" name="Title 1">
            <a:extLst>
              <a:ext uri="{FF2B5EF4-FFF2-40B4-BE49-F238E27FC236}">
                <a16:creationId xmlns:a16="http://schemas.microsoft.com/office/drawing/2014/main" id="{47035D3C-59B9-E4E0-E09D-5D5E5A6394FA}"/>
              </a:ext>
            </a:extLst>
          </p:cNvPr>
          <p:cNvSpPr>
            <a:spLocks noGrp="1"/>
          </p:cNvSpPr>
          <p:nvPr>
            <p:ph type="title"/>
          </p:nvPr>
        </p:nvSpPr>
        <p:spPr>
          <a:xfrm>
            <a:off x="426375" y="136525"/>
            <a:ext cx="10515600" cy="1325563"/>
          </a:xfrm>
        </p:spPr>
        <p:txBody>
          <a:bodyPr>
            <a:normAutofit/>
          </a:bodyPr>
          <a:lstStyle/>
          <a:p>
            <a:r>
              <a:rPr lang="en-US" sz="3200" dirty="0"/>
              <a:t>TCP/IP Addresses and the</a:t>
            </a:r>
            <a:br>
              <a:rPr lang="en-US" sz="3200" dirty="0"/>
            </a:br>
            <a:r>
              <a:rPr lang="en-US" sz="3200" dirty="0"/>
              <a:t> Application Layer</a:t>
            </a:r>
          </a:p>
        </p:txBody>
      </p:sp>
      <p:sp>
        <p:nvSpPr>
          <p:cNvPr id="6" name="TextBox 5">
            <a:extLst>
              <a:ext uri="{FF2B5EF4-FFF2-40B4-BE49-F238E27FC236}">
                <a16:creationId xmlns:a16="http://schemas.microsoft.com/office/drawing/2014/main" id="{6AABB928-F07B-0134-C88C-116624617D54}"/>
              </a:ext>
              <a:ext uri="{C183D7F6-B498-43B3-948B-1728B52AA6E4}">
                <adec:decorative xmlns:adec="http://schemas.microsoft.com/office/drawing/2017/decorative" val="0"/>
              </a:ext>
            </a:extLst>
          </p:cNvPr>
          <p:cNvSpPr txBox="1"/>
          <p:nvPr/>
        </p:nvSpPr>
        <p:spPr>
          <a:xfrm>
            <a:off x="476382" y="1376363"/>
            <a:ext cx="6097190" cy="2862322"/>
          </a:xfrm>
          <a:prstGeom prst="rect">
            <a:avLst/>
          </a:prstGeom>
          <a:noFill/>
        </p:spPr>
        <p:txBody>
          <a:bodyPr wrap="square">
            <a:spAutoFit/>
          </a:bodyPr>
          <a:lstStyle/>
          <a:p>
            <a:r>
              <a:rPr lang="en-US" dirty="0"/>
              <a:t>The TCP/IP model uses three different types of addressing.</a:t>
            </a:r>
          </a:p>
          <a:p>
            <a:endParaRPr lang="en-US" dirty="0"/>
          </a:p>
          <a:p>
            <a:r>
              <a:rPr lang="en-US" i="1" dirty="0"/>
              <a:t>Port numbers </a:t>
            </a:r>
            <a:r>
              <a:rPr lang="en-US" dirty="0"/>
              <a:t>are included in Transport layer headers to identify applications in communicating hosts; these numbers serve as application addresses. </a:t>
            </a:r>
          </a:p>
          <a:p>
            <a:endParaRPr lang="en-US" dirty="0"/>
          </a:p>
          <a:p>
            <a:r>
              <a:rPr lang="en-US" i="1" dirty="0"/>
              <a:t>IP addresses </a:t>
            </a:r>
            <a:r>
              <a:rPr lang="en-US" dirty="0"/>
              <a:t>are included in Network layer header fields when packets are created, and physical </a:t>
            </a:r>
            <a:r>
              <a:rPr lang="en-US" i="1" dirty="0"/>
              <a:t>MAC addresses </a:t>
            </a:r>
            <a:r>
              <a:rPr lang="en-US" dirty="0"/>
              <a:t>are included in Data Link layer headers when frames are created. </a:t>
            </a:r>
          </a:p>
        </p:txBody>
      </p:sp>
      <p:pic>
        <p:nvPicPr>
          <p:cNvPr id="4" name="Picture 3" descr="Figure 4-7 shows that a TCP header includes source and destination port numbers. It also shows that IP headers include source and destination IP addresses and that Ethernet headers include destination and source MAC addresses.">
            <a:extLst>
              <a:ext uri="{FF2B5EF4-FFF2-40B4-BE49-F238E27FC236}">
                <a16:creationId xmlns:a16="http://schemas.microsoft.com/office/drawing/2014/main" id="{48F87CAF-79FA-D009-9D16-7398B945F1CB}"/>
              </a:ext>
            </a:extLst>
          </p:cNvPr>
          <p:cNvPicPr>
            <a:picLocks noChangeAspect="1"/>
          </p:cNvPicPr>
          <p:nvPr/>
        </p:nvPicPr>
        <p:blipFill>
          <a:blip r:embed="rId2"/>
          <a:stretch>
            <a:fillRect/>
          </a:stretch>
        </p:blipFill>
        <p:spPr>
          <a:xfrm>
            <a:off x="7194510" y="519113"/>
            <a:ext cx="4109283" cy="3665240"/>
          </a:xfrm>
          <a:prstGeom prst="rect">
            <a:avLst/>
          </a:prstGeom>
        </p:spPr>
      </p:pic>
      <p:sp>
        <p:nvSpPr>
          <p:cNvPr id="7" name="TextBox 6">
            <a:extLst>
              <a:ext uri="{FF2B5EF4-FFF2-40B4-BE49-F238E27FC236}">
                <a16:creationId xmlns:a16="http://schemas.microsoft.com/office/drawing/2014/main" id="{BD9B04EB-EE8D-FCD8-67C3-6788513ED652}"/>
              </a:ext>
            </a:extLst>
          </p:cNvPr>
          <p:cNvSpPr txBox="1"/>
          <p:nvPr/>
        </p:nvSpPr>
        <p:spPr>
          <a:xfrm>
            <a:off x="426375" y="4238685"/>
            <a:ext cx="6097190" cy="2585323"/>
          </a:xfrm>
          <a:prstGeom prst="rect">
            <a:avLst/>
          </a:prstGeom>
          <a:noFill/>
        </p:spPr>
        <p:txBody>
          <a:bodyPr wrap="square">
            <a:spAutoFit/>
          </a:bodyPr>
          <a:lstStyle/>
          <a:p>
            <a:r>
              <a:rPr lang="en-US" dirty="0"/>
              <a:t>TCP/IP’s Application layer supports standardized data exchange for client-server and other distributed applications. </a:t>
            </a:r>
          </a:p>
          <a:p>
            <a:endParaRPr lang="en-US" dirty="0"/>
          </a:p>
          <a:p>
            <a:r>
              <a:rPr lang="en-US" dirty="0"/>
              <a:t>Some Application layer protocols support common user activities such as web browsing, email, uploading and downloading. Others provide various support services, such as routing, domain name services, host configuration, and network management.</a:t>
            </a:r>
          </a:p>
        </p:txBody>
      </p:sp>
      <p:pic>
        <p:nvPicPr>
          <p:cNvPr id="8" name="Picture 7" descr="Figure 4-10 identifies HTTP, HTTPS, and SFTP as examples of user protocols at the Application layer. It identifies SMTP, NTP, SSH, TELNET, SNMP, DHCP, and DNS as examples of support protocols at this layer.">
            <a:extLst>
              <a:ext uri="{FF2B5EF4-FFF2-40B4-BE49-F238E27FC236}">
                <a16:creationId xmlns:a16="http://schemas.microsoft.com/office/drawing/2014/main" id="{AB6ED936-ED16-660B-E13C-628E05630F5E}"/>
              </a:ext>
            </a:extLst>
          </p:cNvPr>
          <p:cNvPicPr>
            <a:picLocks noChangeAspect="1"/>
          </p:cNvPicPr>
          <p:nvPr/>
        </p:nvPicPr>
        <p:blipFill>
          <a:blip r:embed="rId3"/>
          <a:stretch>
            <a:fillRect/>
          </a:stretch>
        </p:blipFill>
        <p:spPr>
          <a:xfrm>
            <a:off x="6794909" y="4797599"/>
            <a:ext cx="4773582" cy="1091279"/>
          </a:xfrm>
          <a:prstGeom prst="rect">
            <a:avLst/>
          </a:prstGeom>
        </p:spPr>
      </p:pic>
    </p:spTree>
    <p:extLst>
      <p:ext uri="{BB962C8B-B14F-4D97-AF65-F5344CB8AC3E}">
        <p14:creationId xmlns:p14="http://schemas.microsoft.com/office/powerpoint/2010/main" val="1931626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EA490D2-BC03-F3A8-DECF-2244E8FA01F1}"/>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5</a:t>
            </a:fld>
            <a:endParaRPr lang="en-US"/>
          </a:p>
        </p:txBody>
      </p:sp>
      <p:sp>
        <p:nvSpPr>
          <p:cNvPr id="2" name="Title 1">
            <a:extLst>
              <a:ext uri="{FF2B5EF4-FFF2-40B4-BE49-F238E27FC236}">
                <a16:creationId xmlns:a16="http://schemas.microsoft.com/office/drawing/2014/main" id="{0CF4A178-A249-0ECD-3818-0260F6052DAF}"/>
              </a:ext>
            </a:extLst>
          </p:cNvPr>
          <p:cNvSpPr>
            <a:spLocks noGrp="1"/>
          </p:cNvSpPr>
          <p:nvPr>
            <p:ph type="title"/>
          </p:nvPr>
        </p:nvSpPr>
        <p:spPr/>
        <p:txBody>
          <a:bodyPr/>
          <a:lstStyle/>
          <a:p>
            <a:r>
              <a:rPr lang="en-US" dirty="0"/>
              <a:t>Application Layer Technologies</a:t>
            </a:r>
          </a:p>
        </p:txBody>
      </p:sp>
      <p:sp>
        <p:nvSpPr>
          <p:cNvPr id="4" name="TextBox 3">
            <a:extLst>
              <a:ext uri="{FF2B5EF4-FFF2-40B4-BE49-F238E27FC236}">
                <a16:creationId xmlns:a16="http://schemas.microsoft.com/office/drawing/2014/main" id="{9934DF0E-3CBC-A96B-BB02-11FC77DEAE88}"/>
              </a:ext>
            </a:extLst>
          </p:cNvPr>
          <p:cNvSpPr txBox="1"/>
          <p:nvPr/>
        </p:nvSpPr>
        <p:spPr>
          <a:xfrm>
            <a:off x="344384" y="1471613"/>
            <a:ext cx="7344889" cy="5078313"/>
          </a:xfrm>
          <a:prstGeom prst="rect">
            <a:avLst/>
          </a:prstGeom>
          <a:noFill/>
        </p:spPr>
        <p:txBody>
          <a:bodyPr wrap="square" rtlCol="0">
            <a:spAutoFit/>
          </a:bodyPr>
          <a:lstStyle/>
          <a:p>
            <a:r>
              <a:rPr lang="en-US" dirty="0"/>
              <a:t>Application layer technologies are deployed to enhance network performance, efficiency, and security. </a:t>
            </a:r>
          </a:p>
          <a:p>
            <a:endParaRPr lang="en-US" dirty="0"/>
          </a:p>
          <a:p>
            <a:r>
              <a:rPr lang="en-US" dirty="0"/>
              <a:t>There is a limited range of hardware-only technologies for the Application layer, but an extensive array of services are deployed as software or as combinations of hardware and software. Application layer hardware technologies include servers, load balancers,  application layer switches, and application firewalls.</a:t>
            </a:r>
          </a:p>
          <a:p>
            <a:endParaRPr lang="en-US" dirty="0"/>
          </a:p>
          <a:p>
            <a:r>
              <a:rPr lang="en-US" dirty="0"/>
              <a:t>A </a:t>
            </a:r>
            <a:r>
              <a:rPr lang="en-US" b="1" dirty="0"/>
              <a:t>load balancer </a:t>
            </a:r>
            <a:r>
              <a:rPr lang="en-US" dirty="0"/>
              <a:t>receives client requests and distributes them to the servers in a cluster or server farm that available to fulfill them; basically, it acts as a traffic cop to ensure that no server is overworked.</a:t>
            </a:r>
          </a:p>
          <a:p>
            <a:endParaRPr lang="en-US" dirty="0"/>
          </a:p>
          <a:p>
            <a:r>
              <a:rPr lang="en-US" dirty="0"/>
              <a:t>An </a:t>
            </a:r>
            <a:r>
              <a:rPr lang="en-US" b="1" dirty="0"/>
              <a:t>Application layer switch </a:t>
            </a:r>
            <a:r>
              <a:rPr lang="en-US" dirty="0"/>
              <a:t>is a type of multilayer switch that uses Application layer information such as a URL, an HTTPS session ID or cookie to make switching decisions; like load balancers, they are typically deployed at server locations to expedite delivery of client requests. </a:t>
            </a:r>
          </a:p>
        </p:txBody>
      </p:sp>
      <p:pic>
        <p:nvPicPr>
          <p:cNvPr id="6" name="Picture 5" descr="Figure 4-11 illustrates Application layer load balancing. It shows client computers on the left that reach the load balancer and four servers on the right. The load balancer distributes client requests to the servers.">
            <a:extLst>
              <a:ext uri="{FF2B5EF4-FFF2-40B4-BE49-F238E27FC236}">
                <a16:creationId xmlns:a16="http://schemas.microsoft.com/office/drawing/2014/main" id="{D0996BEB-593A-2ED1-3C5F-8577B69E7F74}"/>
              </a:ext>
            </a:extLst>
          </p:cNvPr>
          <p:cNvPicPr>
            <a:picLocks noChangeAspect="1"/>
          </p:cNvPicPr>
          <p:nvPr/>
        </p:nvPicPr>
        <p:blipFill>
          <a:blip r:embed="rId2"/>
          <a:stretch>
            <a:fillRect/>
          </a:stretch>
        </p:blipFill>
        <p:spPr>
          <a:xfrm>
            <a:off x="7837714" y="1372356"/>
            <a:ext cx="3516085" cy="2738083"/>
          </a:xfrm>
          <a:prstGeom prst="rect">
            <a:avLst/>
          </a:prstGeom>
        </p:spPr>
      </p:pic>
      <p:sp>
        <p:nvSpPr>
          <p:cNvPr id="7" name="TextBox 6">
            <a:extLst>
              <a:ext uri="{FF2B5EF4-FFF2-40B4-BE49-F238E27FC236}">
                <a16:creationId xmlns:a16="http://schemas.microsoft.com/office/drawing/2014/main" id="{12DE6E31-D023-BC76-D910-3371E5E04BF2}"/>
              </a:ext>
            </a:extLst>
          </p:cNvPr>
          <p:cNvSpPr txBox="1"/>
          <p:nvPr/>
        </p:nvSpPr>
        <p:spPr>
          <a:xfrm>
            <a:off x="7689273" y="4364182"/>
            <a:ext cx="4263241" cy="2031325"/>
          </a:xfrm>
          <a:prstGeom prst="rect">
            <a:avLst/>
          </a:prstGeom>
          <a:noFill/>
        </p:spPr>
        <p:txBody>
          <a:bodyPr wrap="square" rtlCol="0">
            <a:spAutoFit/>
          </a:bodyPr>
          <a:lstStyle/>
          <a:p>
            <a:r>
              <a:rPr lang="en-US" dirty="0"/>
              <a:t>An </a:t>
            </a:r>
            <a:r>
              <a:rPr lang="en-US" b="1" dirty="0"/>
              <a:t>Application layer firewall </a:t>
            </a:r>
            <a:r>
              <a:rPr lang="en-US" dirty="0"/>
              <a:t>implements rules to block or allow data/messages to and/or from an application. They do in-depth inspections of packet contents and strive to prevent malicious code from reaching or infecting the applications that they protect.</a:t>
            </a:r>
          </a:p>
        </p:txBody>
      </p:sp>
    </p:spTree>
    <p:extLst>
      <p:ext uri="{BB962C8B-B14F-4D97-AF65-F5344CB8AC3E}">
        <p14:creationId xmlns:p14="http://schemas.microsoft.com/office/powerpoint/2010/main" val="436347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062FE5B-6940-88C0-F854-48125230BA80}"/>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6</a:t>
            </a:fld>
            <a:endParaRPr lang="en-US"/>
          </a:p>
        </p:txBody>
      </p:sp>
      <p:sp>
        <p:nvSpPr>
          <p:cNvPr id="2" name="Title 1">
            <a:extLst>
              <a:ext uri="{FF2B5EF4-FFF2-40B4-BE49-F238E27FC236}">
                <a16:creationId xmlns:a16="http://schemas.microsoft.com/office/drawing/2014/main" id="{D9BD9727-54F2-F065-7398-BFA41FC10FA8}"/>
              </a:ext>
            </a:extLst>
          </p:cNvPr>
          <p:cNvSpPr>
            <a:spLocks noGrp="1"/>
          </p:cNvSpPr>
          <p:nvPr>
            <p:ph type="title"/>
          </p:nvPr>
        </p:nvSpPr>
        <p:spPr/>
        <p:txBody>
          <a:bodyPr/>
          <a:lstStyle/>
          <a:p>
            <a:r>
              <a:rPr lang="en-US" dirty="0"/>
              <a:t>Transport Layer Security (TLS) and the Transport Layer</a:t>
            </a:r>
          </a:p>
        </p:txBody>
      </p:sp>
      <p:sp>
        <p:nvSpPr>
          <p:cNvPr id="7" name="TextBox 6">
            <a:extLst>
              <a:ext uri="{FF2B5EF4-FFF2-40B4-BE49-F238E27FC236}">
                <a16:creationId xmlns:a16="http://schemas.microsoft.com/office/drawing/2014/main" id="{63876B79-C590-B2FA-91DF-E31F985BDA2B}"/>
              </a:ext>
            </a:extLst>
          </p:cNvPr>
          <p:cNvSpPr txBox="1"/>
          <p:nvPr/>
        </p:nvSpPr>
        <p:spPr>
          <a:xfrm>
            <a:off x="214314" y="1561605"/>
            <a:ext cx="11901486" cy="1754326"/>
          </a:xfrm>
          <a:prstGeom prst="rect">
            <a:avLst/>
          </a:prstGeom>
          <a:noFill/>
        </p:spPr>
        <p:txBody>
          <a:bodyPr wrap="square" rtlCol="0">
            <a:spAutoFit/>
          </a:bodyPr>
          <a:lstStyle/>
          <a:p>
            <a:r>
              <a:rPr lang="en-US" b="1" dirty="0"/>
              <a:t>Transport Layer Security (TLS) </a:t>
            </a:r>
            <a:r>
              <a:rPr lang="en-US" dirty="0"/>
              <a:t>is a cryptographic (encryption) protocol that provides host-to-host communications security. HTTPS uses TLS by default.</a:t>
            </a:r>
          </a:p>
          <a:p>
            <a:endParaRPr lang="en-US" dirty="0"/>
          </a:p>
          <a:p>
            <a:r>
              <a:rPr lang="en-US" dirty="0"/>
              <a:t>Although it has “Transport Layer” in its name, TLS is located between the Application and Transport layers in the TCP/IP model. Because it runs on top of TCP and other Transport layer protocols, TLS essentially bridges the Application and Transport layers.</a:t>
            </a:r>
          </a:p>
        </p:txBody>
      </p:sp>
      <p:sp>
        <p:nvSpPr>
          <p:cNvPr id="4" name="TextBox 3">
            <a:extLst>
              <a:ext uri="{FF2B5EF4-FFF2-40B4-BE49-F238E27FC236}">
                <a16:creationId xmlns:a16="http://schemas.microsoft.com/office/drawing/2014/main" id="{536E2E24-7E81-6773-AA33-505613E3F590}"/>
              </a:ext>
            </a:extLst>
          </p:cNvPr>
          <p:cNvSpPr txBox="1"/>
          <p:nvPr/>
        </p:nvSpPr>
        <p:spPr>
          <a:xfrm>
            <a:off x="214314" y="3408908"/>
            <a:ext cx="11901486" cy="1754326"/>
          </a:xfrm>
          <a:prstGeom prst="rect">
            <a:avLst/>
          </a:prstGeom>
          <a:noFill/>
        </p:spPr>
        <p:txBody>
          <a:bodyPr wrap="square" rtlCol="0">
            <a:spAutoFit/>
          </a:bodyPr>
          <a:lstStyle/>
          <a:p>
            <a:r>
              <a:rPr lang="en-US" dirty="0"/>
              <a:t>The Transport layer establishes, and monitors communication channels that applications use to exchange data.  It uses port numbers to define how data should be delivered to applications on destination hosts. </a:t>
            </a:r>
          </a:p>
          <a:p>
            <a:endParaRPr lang="en-US" dirty="0"/>
          </a:p>
          <a:p>
            <a:r>
              <a:rPr lang="en-US" dirty="0"/>
              <a:t>The Transport layer provides two types of data delivery services: a connection-oriented service involves the creation and termination of host-to-host communication sessions and data exchanges; a </a:t>
            </a:r>
            <a:r>
              <a:rPr lang="en-US" i="1" dirty="0"/>
              <a:t>connectionless </a:t>
            </a:r>
            <a:r>
              <a:rPr lang="en-US" dirty="0"/>
              <a:t>service does not require a host-to-host communication session for data transfer.</a:t>
            </a:r>
          </a:p>
        </p:txBody>
      </p:sp>
      <p:sp>
        <p:nvSpPr>
          <p:cNvPr id="5" name="TextBox 4">
            <a:extLst>
              <a:ext uri="{FF2B5EF4-FFF2-40B4-BE49-F238E27FC236}">
                <a16:creationId xmlns:a16="http://schemas.microsoft.com/office/drawing/2014/main" id="{2CCD44EA-AA02-8B03-EBB1-14954C2ADD39}"/>
              </a:ext>
            </a:extLst>
          </p:cNvPr>
          <p:cNvSpPr txBox="1"/>
          <p:nvPr/>
        </p:nvSpPr>
        <p:spPr>
          <a:xfrm>
            <a:off x="223837" y="5256211"/>
            <a:ext cx="11744325"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TCP</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is a connection-oriented protocol. It is reliable; data sent using TCP is guaranteed to be delivered to the receiver. If data is lost or corrupted in transit, TCP ensures that it is resent.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UDP</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is a connectionless protocol that does not require establishing communication sessions or acknowledgment of transmitted datagrams;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datagram</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is the term used to refer to the PDU created by UDP at the Transport layer. </a:t>
            </a:r>
          </a:p>
        </p:txBody>
      </p:sp>
    </p:spTree>
    <p:extLst>
      <p:ext uri="{BB962C8B-B14F-4D97-AF65-F5344CB8AC3E}">
        <p14:creationId xmlns:p14="http://schemas.microsoft.com/office/powerpoint/2010/main" val="686457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8309F73-AFF9-9AFD-6B81-3BA8C9BF6A4F}"/>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7</a:t>
            </a:fld>
            <a:endParaRPr lang="en-US"/>
          </a:p>
        </p:txBody>
      </p:sp>
      <p:sp>
        <p:nvSpPr>
          <p:cNvPr id="2" name="Title 1">
            <a:extLst>
              <a:ext uri="{FF2B5EF4-FFF2-40B4-BE49-F238E27FC236}">
                <a16:creationId xmlns:a16="http://schemas.microsoft.com/office/drawing/2014/main" id="{E1CBBEDF-0764-E6BC-1FC0-C33275E2ED32}"/>
              </a:ext>
            </a:extLst>
          </p:cNvPr>
          <p:cNvSpPr>
            <a:spLocks noGrp="1"/>
          </p:cNvSpPr>
          <p:nvPr>
            <p:ph type="title"/>
          </p:nvPr>
        </p:nvSpPr>
        <p:spPr/>
        <p:txBody>
          <a:bodyPr/>
          <a:lstStyle/>
          <a:p>
            <a:r>
              <a:rPr lang="en-US" dirty="0"/>
              <a:t>Transport Layer Technologies</a:t>
            </a:r>
          </a:p>
        </p:txBody>
      </p:sp>
      <p:sp>
        <p:nvSpPr>
          <p:cNvPr id="4" name="TextBox 3">
            <a:extLst>
              <a:ext uri="{FF2B5EF4-FFF2-40B4-BE49-F238E27FC236}">
                <a16:creationId xmlns:a16="http://schemas.microsoft.com/office/drawing/2014/main" id="{5303BCA6-BFC4-B3F3-3152-F09B50563E20}"/>
              </a:ext>
            </a:extLst>
          </p:cNvPr>
          <p:cNvSpPr txBox="1"/>
          <p:nvPr/>
        </p:nvSpPr>
        <p:spPr>
          <a:xfrm>
            <a:off x="647204" y="1466603"/>
            <a:ext cx="5448795" cy="5078313"/>
          </a:xfrm>
          <a:prstGeom prst="rect">
            <a:avLst/>
          </a:prstGeom>
          <a:noFill/>
        </p:spPr>
        <p:txBody>
          <a:bodyPr wrap="square" rtlCol="0">
            <a:spAutoFit/>
          </a:bodyPr>
          <a:lstStyle/>
          <a:p>
            <a:r>
              <a:rPr lang="en-US" dirty="0"/>
              <a:t>There are several important Layer 4 technologies including Layer 4 switches/gateways, load balancers, and firewalls which are illustrated in Figure 4-14. </a:t>
            </a:r>
          </a:p>
          <a:p>
            <a:endParaRPr lang="en-US" dirty="0"/>
          </a:p>
          <a:p>
            <a:r>
              <a:rPr lang="en-US" dirty="0"/>
              <a:t>These technologies may be deployed solely as software but are most commonly a combination of hardware and software.</a:t>
            </a:r>
          </a:p>
          <a:p>
            <a:endParaRPr lang="en-US" dirty="0"/>
          </a:p>
          <a:p>
            <a:r>
              <a:rPr lang="en-US" dirty="0"/>
              <a:t>A </a:t>
            </a:r>
            <a:r>
              <a:rPr lang="en-US" b="1" dirty="0"/>
              <a:t>Layer 4 switch </a:t>
            </a:r>
            <a:r>
              <a:rPr lang="en-US" dirty="0"/>
              <a:t>is a multilayer switch that uses the port numbers in Transport layer headers for switching decisions and directing incoming traffic to specific applications, services, or servers.</a:t>
            </a:r>
          </a:p>
          <a:p>
            <a:endParaRPr lang="en-US" dirty="0"/>
          </a:p>
          <a:p>
            <a:r>
              <a:rPr lang="en-US" dirty="0"/>
              <a:t>A </a:t>
            </a:r>
            <a:r>
              <a:rPr lang="en-US" b="1" dirty="0"/>
              <a:t>Layer 4 load balancer </a:t>
            </a:r>
            <a:r>
              <a:rPr lang="en-US" dirty="0"/>
              <a:t>uses port numbers in Transport layer headers to distribute incoming client requests across available servers; like other load balancers, it strives to optimally distribute incoming requests to facilitate quick responses from servers.</a:t>
            </a:r>
          </a:p>
        </p:txBody>
      </p:sp>
      <p:pic>
        <p:nvPicPr>
          <p:cNvPr id="6" name="Picture 5" descr="Figure 4-14 illustrates Layer 4 firewalls, Layer 4 switches, and Layer 4 load balancers. Client devices on the left reach the Layer 4 firewall via the Internet and are passed to a Layer 4 switch. The Layer 4 switch routes TCP traffic to a Layer 4 Load Balancer that serves two HTTPS servers. The Layer 4 switch routes UDP traffic to another Layer 4 load balancer that serves a DNS and DHCP servers.">
            <a:extLst>
              <a:ext uri="{FF2B5EF4-FFF2-40B4-BE49-F238E27FC236}">
                <a16:creationId xmlns:a16="http://schemas.microsoft.com/office/drawing/2014/main" id="{434B7499-CB25-7947-1A93-A515CCCCCC89}"/>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6756594" y="1378743"/>
            <a:ext cx="5013816" cy="3214687"/>
          </a:xfrm>
          <a:prstGeom prst="rect">
            <a:avLst/>
          </a:prstGeom>
        </p:spPr>
      </p:pic>
      <p:sp>
        <p:nvSpPr>
          <p:cNvPr id="7" name="TextBox 6">
            <a:extLst>
              <a:ext uri="{FF2B5EF4-FFF2-40B4-BE49-F238E27FC236}">
                <a16:creationId xmlns:a16="http://schemas.microsoft.com/office/drawing/2014/main" id="{F2FF94BC-46E6-DBBE-9DC2-D648EFD466B6}"/>
              </a:ext>
            </a:extLst>
          </p:cNvPr>
          <p:cNvSpPr txBox="1"/>
          <p:nvPr/>
        </p:nvSpPr>
        <p:spPr>
          <a:xfrm>
            <a:off x="6644993" y="4678878"/>
            <a:ext cx="5237018" cy="1754326"/>
          </a:xfrm>
          <a:prstGeom prst="rect">
            <a:avLst/>
          </a:prstGeom>
          <a:noFill/>
        </p:spPr>
        <p:txBody>
          <a:bodyPr wrap="square" rtlCol="0">
            <a:spAutoFit/>
          </a:bodyPr>
          <a:lstStyle/>
          <a:p>
            <a:r>
              <a:rPr lang="en-US" i="1" dirty="0"/>
              <a:t>Layer 4 firewalls </a:t>
            </a:r>
            <a:r>
              <a:rPr lang="en-US" dirty="0"/>
              <a:t>filter traffic based on source and destination IP addresses, ports, and protocols; they also actively track communication sessions and allow/deny traffic based on the state of those sessions using a process called </a:t>
            </a:r>
            <a:r>
              <a:rPr lang="en-US" i="1" dirty="0"/>
              <a:t>stateful packet inspection</a:t>
            </a:r>
            <a:r>
              <a:rPr lang="en-US" dirty="0"/>
              <a:t> or </a:t>
            </a:r>
            <a:r>
              <a:rPr lang="en-US" i="1" dirty="0"/>
              <a:t>dynamic packet filtering</a:t>
            </a:r>
            <a:r>
              <a:rPr lang="en-US" dirty="0"/>
              <a:t>.</a:t>
            </a:r>
          </a:p>
        </p:txBody>
      </p:sp>
    </p:spTree>
    <p:extLst>
      <p:ext uri="{BB962C8B-B14F-4D97-AF65-F5344CB8AC3E}">
        <p14:creationId xmlns:p14="http://schemas.microsoft.com/office/powerpoint/2010/main" val="1215358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7A098D4-E6E6-B8B3-D1F7-9F8AFB5C4DAA}"/>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8</a:t>
            </a:fld>
            <a:endParaRPr lang="en-US"/>
          </a:p>
        </p:txBody>
      </p:sp>
      <p:sp>
        <p:nvSpPr>
          <p:cNvPr id="2" name="Title 1">
            <a:extLst>
              <a:ext uri="{FF2B5EF4-FFF2-40B4-BE49-F238E27FC236}">
                <a16:creationId xmlns:a16="http://schemas.microsoft.com/office/drawing/2014/main" id="{610817DB-FEB7-E961-64E2-9B34F26F16F3}"/>
              </a:ext>
            </a:extLst>
          </p:cNvPr>
          <p:cNvSpPr>
            <a:spLocks noGrp="1"/>
          </p:cNvSpPr>
          <p:nvPr>
            <p:ph type="title"/>
          </p:nvPr>
        </p:nvSpPr>
        <p:spPr/>
        <p:txBody>
          <a:bodyPr/>
          <a:lstStyle/>
          <a:p>
            <a:r>
              <a:rPr lang="en-US" dirty="0"/>
              <a:t>TCP/IP’s Network Layer</a:t>
            </a:r>
          </a:p>
        </p:txBody>
      </p:sp>
      <p:sp>
        <p:nvSpPr>
          <p:cNvPr id="4" name="TextBox 3">
            <a:extLst>
              <a:ext uri="{FF2B5EF4-FFF2-40B4-BE49-F238E27FC236}">
                <a16:creationId xmlns:a16="http://schemas.microsoft.com/office/drawing/2014/main" id="{FACD1C1B-9D52-BDE9-CB70-E457EB18A4F5}"/>
              </a:ext>
            </a:extLst>
          </p:cNvPr>
          <p:cNvSpPr txBox="1"/>
          <p:nvPr/>
        </p:nvSpPr>
        <p:spPr>
          <a:xfrm>
            <a:off x="173831" y="1318903"/>
            <a:ext cx="11844337" cy="5355312"/>
          </a:xfrm>
          <a:prstGeom prst="rect">
            <a:avLst/>
          </a:prstGeom>
          <a:noFill/>
        </p:spPr>
        <p:txBody>
          <a:bodyPr wrap="square" rtlCol="0">
            <a:spAutoFit/>
          </a:bodyPr>
          <a:lstStyle/>
          <a:p>
            <a:r>
              <a:rPr lang="en-US" dirty="0"/>
              <a:t>The Network layer enables connections between independent networks and enables packets to be transferred them. Internetworking and logical addressing are some key communication functions that this layer performs.</a:t>
            </a:r>
          </a:p>
          <a:p>
            <a:endParaRPr lang="en-US" dirty="0"/>
          </a:p>
          <a:p>
            <a:r>
              <a:rPr lang="en-US" i="1" dirty="0"/>
              <a:t>Internetworking</a:t>
            </a:r>
            <a:r>
              <a:rPr lang="en-US" dirty="0"/>
              <a:t> involves transferring data from one network to another. The network-to-network transfer process in called </a:t>
            </a:r>
            <a:r>
              <a:rPr lang="en-US" i="1" dirty="0"/>
              <a:t>routing</a:t>
            </a:r>
            <a:r>
              <a:rPr lang="en-US" dirty="0"/>
              <a:t> and is supported by host identification and host addressing. These enable data to be transferred from a host in one network to a host in another network via logical communication channels called </a:t>
            </a:r>
            <a:r>
              <a:rPr lang="en-US" i="1" dirty="0"/>
              <a:t>virtual circuits</a:t>
            </a:r>
            <a:r>
              <a:rPr lang="en-US" dirty="0"/>
              <a:t>.</a:t>
            </a:r>
          </a:p>
          <a:p>
            <a:endParaRPr lang="en-US" dirty="0"/>
          </a:p>
          <a:p>
            <a:r>
              <a:rPr lang="en-US" dirty="0"/>
              <a:t>Host addressing allocates logical Network layer addresses to hosts. These are needed to identify hosts and the networks and subnets in which they are located.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IP addresses are logical host addresses used in TCP/IP networks. A host needs an IP address to use the TCP/IP network to create, send, and receive Network layer PDUs (called </a:t>
            </a:r>
            <a:r>
              <a:rPr lang="en-US" i="1" dirty="0"/>
              <a:t>packets</a:t>
            </a:r>
            <a:r>
              <a:rPr lang="en-US" dirty="0"/>
              <a:t>). Source (sender) and destination (receiver) IP addresses are included in Network layer headers.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Each packet is treated as a datagram that can be independently routed from sending to destination host.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Routing is performed by a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router</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 networking technology deployed as software or a hardware/software combination—that transfers packets between networks. When sender and receiver hosts are in different networks, packets are forwarded from a router in the sender’s network to an appropriate next-hop router for further relaying to the destination network. A router in the destination network delivers the packet to the destination host. </a:t>
            </a:r>
            <a:endParaRPr lang="en-US" dirty="0"/>
          </a:p>
        </p:txBody>
      </p:sp>
    </p:spTree>
    <p:extLst>
      <p:ext uri="{BB962C8B-B14F-4D97-AF65-F5344CB8AC3E}">
        <p14:creationId xmlns:p14="http://schemas.microsoft.com/office/powerpoint/2010/main" val="400027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AA57384-FE4D-EDE6-194A-6D5D1EFE6B02}"/>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9</a:t>
            </a:fld>
            <a:endParaRPr lang="en-US"/>
          </a:p>
        </p:txBody>
      </p:sp>
      <p:sp>
        <p:nvSpPr>
          <p:cNvPr id="2" name="Title 1">
            <a:extLst>
              <a:ext uri="{FF2B5EF4-FFF2-40B4-BE49-F238E27FC236}">
                <a16:creationId xmlns:a16="http://schemas.microsoft.com/office/drawing/2014/main" id="{0E6EBB0E-878D-9AB0-BBE4-5C0D133827D0}"/>
              </a:ext>
            </a:extLst>
          </p:cNvPr>
          <p:cNvSpPr>
            <a:spLocks noGrp="1"/>
          </p:cNvSpPr>
          <p:nvPr>
            <p:ph type="title"/>
          </p:nvPr>
        </p:nvSpPr>
        <p:spPr/>
        <p:txBody>
          <a:bodyPr/>
          <a:lstStyle/>
          <a:p>
            <a:r>
              <a:rPr lang="en-US" dirty="0"/>
              <a:t>Network Layer Protocols and Network Address Translation</a:t>
            </a:r>
          </a:p>
        </p:txBody>
      </p:sp>
      <p:sp>
        <p:nvSpPr>
          <p:cNvPr id="6" name="TextBox 5">
            <a:extLst>
              <a:ext uri="{FF2B5EF4-FFF2-40B4-BE49-F238E27FC236}">
                <a16:creationId xmlns:a16="http://schemas.microsoft.com/office/drawing/2014/main" id="{3743D833-1469-A5E1-EFE6-DE720A79BBBA}"/>
              </a:ext>
              <a:ext uri="{C183D7F6-B498-43B3-948B-1728B52AA6E4}">
                <adec:decorative xmlns:adec="http://schemas.microsoft.com/office/drawing/2017/decorative" val="0"/>
              </a:ext>
            </a:extLst>
          </p:cNvPr>
          <p:cNvSpPr txBox="1"/>
          <p:nvPr/>
        </p:nvSpPr>
        <p:spPr>
          <a:xfrm>
            <a:off x="200860" y="1675196"/>
            <a:ext cx="7030192" cy="2308324"/>
          </a:xfrm>
          <a:prstGeom prst="rect">
            <a:avLst/>
          </a:prstGeom>
          <a:noFill/>
        </p:spPr>
        <p:txBody>
          <a:bodyPr wrap="square" rtlCol="0">
            <a:spAutoFit/>
          </a:bodyPr>
          <a:lstStyle/>
          <a:p>
            <a:r>
              <a:rPr lang="en-US" i="1" dirty="0"/>
              <a:t>Internet Protocol (IP) </a:t>
            </a:r>
            <a:r>
              <a:rPr lang="en-US" dirty="0"/>
              <a:t>is the principal Network layer protocol. It defines two host addressing systems: IPv4 and IPv6. Internet Protocol version 4 (IPv4) uses 32-bit IP addresses; Internet Protocol version 6 (IPv6) uses 128-bit addresses. </a:t>
            </a:r>
          </a:p>
          <a:p>
            <a:endParaRPr lang="en-US" dirty="0"/>
          </a:p>
          <a:p>
            <a:r>
              <a:rPr lang="en-US" b="1" dirty="0"/>
              <a:t>IPsec (Internet Protocol Security)</a:t>
            </a:r>
            <a:r>
              <a:rPr lang="en-US" dirty="0"/>
              <a:t> is a protocol suite that authenticates and encrypts packets in an IP network to provide secure host-to-host communication. </a:t>
            </a:r>
          </a:p>
        </p:txBody>
      </p:sp>
      <p:sp>
        <p:nvSpPr>
          <p:cNvPr id="4" name="TextBox 3">
            <a:extLst>
              <a:ext uri="{FF2B5EF4-FFF2-40B4-BE49-F238E27FC236}">
                <a16:creationId xmlns:a16="http://schemas.microsoft.com/office/drawing/2014/main" id="{472F7D28-F9BF-2970-F5ED-A8C9658CA440}"/>
              </a:ext>
              <a:ext uri="{C183D7F6-B498-43B3-948B-1728B52AA6E4}">
                <adec:decorative xmlns:adec="http://schemas.microsoft.com/office/drawing/2017/decorative" val="0"/>
              </a:ext>
            </a:extLst>
          </p:cNvPr>
          <p:cNvSpPr txBox="1"/>
          <p:nvPr/>
        </p:nvSpPr>
        <p:spPr>
          <a:xfrm>
            <a:off x="7347850" y="1743075"/>
            <a:ext cx="450056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Other Network layer protocols are identified in Figure 4-15.</a:t>
            </a:r>
          </a:p>
        </p:txBody>
      </p:sp>
      <p:pic>
        <p:nvPicPr>
          <p:cNvPr id="5" name="Picture 4" descr="Figure 4-15 identifies ICMP, IGMP, IPv4, IPv6, IPsec, ARP, and RARP as examples of Network layer protocols.">
            <a:extLst>
              <a:ext uri="{FF2B5EF4-FFF2-40B4-BE49-F238E27FC236}">
                <a16:creationId xmlns:a16="http://schemas.microsoft.com/office/drawing/2014/main" id="{A2F31E19-3052-6C3F-D0ED-D9AE4E704D85}"/>
              </a:ext>
            </a:extLst>
          </p:cNvPr>
          <p:cNvPicPr>
            <a:picLocks noChangeAspect="1"/>
          </p:cNvPicPr>
          <p:nvPr/>
        </p:nvPicPr>
        <p:blipFill>
          <a:blip r:embed="rId2"/>
          <a:stretch>
            <a:fillRect/>
          </a:stretch>
        </p:blipFill>
        <p:spPr>
          <a:xfrm>
            <a:off x="7231050" y="2441793"/>
            <a:ext cx="4734160" cy="1533601"/>
          </a:xfrm>
          <a:prstGeom prst="rect">
            <a:avLst/>
          </a:prstGeom>
        </p:spPr>
      </p:pic>
      <p:sp>
        <p:nvSpPr>
          <p:cNvPr id="7" name="TextBox 6">
            <a:extLst>
              <a:ext uri="{FF2B5EF4-FFF2-40B4-BE49-F238E27FC236}">
                <a16:creationId xmlns:a16="http://schemas.microsoft.com/office/drawing/2014/main" id="{0CFC181F-7F50-5626-621B-19A68120755C}"/>
              </a:ext>
            </a:extLst>
          </p:cNvPr>
          <p:cNvSpPr txBox="1"/>
          <p:nvPr/>
        </p:nvSpPr>
        <p:spPr>
          <a:xfrm>
            <a:off x="248842" y="4002510"/>
            <a:ext cx="6665118"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Wi-Fi routers in residential networks also are DHCP servers that allocate private IPv4 addresses to user devices; they are also network address translation (NAT) gateways. Private IP addresses cannot be routed on the public Internet because they do not uniquely identify the network and its devices.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 NAT-enabled Wi-Fi router has a routable public IP address assigned by an ISP and devices with private IP addresses can share the router’s public IP address to transfer packets to/from other networks.</a:t>
            </a:r>
          </a:p>
        </p:txBody>
      </p:sp>
      <p:pic>
        <p:nvPicPr>
          <p:cNvPr id="10" name="Picture 9" descr="Figure 4-14 illustrates network address translation in a Wi-Fi router. The router assigns private IP addresses to devices in the Wi-Fi network; the devices share the router's public IP address to access the Internet.">
            <a:extLst>
              <a:ext uri="{FF2B5EF4-FFF2-40B4-BE49-F238E27FC236}">
                <a16:creationId xmlns:a16="http://schemas.microsoft.com/office/drawing/2014/main" id="{7A14C0BE-47C5-7DC4-5043-C826AFE0FDB4}"/>
              </a:ext>
            </a:extLst>
          </p:cNvPr>
          <p:cNvPicPr>
            <a:picLocks noChangeAspect="1"/>
          </p:cNvPicPr>
          <p:nvPr/>
        </p:nvPicPr>
        <p:blipFill>
          <a:blip r:embed="rId3"/>
          <a:stretch>
            <a:fillRect/>
          </a:stretch>
        </p:blipFill>
        <p:spPr>
          <a:xfrm>
            <a:off x="7289327" y="4071644"/>
            <a:ext cx="4500563" cy="2307395"/>
          </a:xfrm>
          <a:prstGeom prst="rect">
            <a:avLst/>
          </a:prstGeom>
        </p:spPr>
      </p:pic>
    </p:spTree>
    <p:extLst>
      <p:ext uri="{BB962C8B-B14F-4D97-AF65-F5344CB8AC3E}">
        <p14:creationId xmlns:p14="http://schemas.microsoft.com/office/powerpoint/2010/main" val="41804124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3138</TotalTime>
  <Words>2362</Words>
  <Application>Microsoft Office PowerPoint</Application>
  <PresentationFormat>Widescreen</PresentationFormat>
  <Paragraphs>143</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Aptos</vt:lpstr>
      <vt:lpstr>Aptos Display</vt:lpstr>
      <vt:lpstr>Arial</vt:lpstr>
      <vt:lpstr>Office Theme</vt:lpstr>
      <vt:lpstr>Key Concepts in Chapter 4</vt:lpstr>
      <vt:lpstr>The OSI Model</vt:lpstr>
      <vt:lpstr>The TCP/IP Model</vt:lpstr>
      <vt:lpstr>TCP/IP Addresses and the  Application Layer</vt:lpstr>
      <vt:lpstr>Application Layer Technologies</vt:lpstr>
      <vt:lpstr>Transport Layer Security (TLS) and the Transport Layer</vt:lpstr>
      <vt:lpstr>Transport Layer Technologies</vt:lpstr>
      <vt:lpstr>TCP/IP’s Network Layer</vt:lpstr>
      <vt:lpstr>Network Layer Protocols and Network Address Translation</vt:lpstr>
      <vt:lpstr>Network Layer Technologies</vt:lpstr>
      <vt:lpstr>TCP/IP’s Data Link Layer</vt:lpstr>
      <vt:lpstr>Data Link Layer Technologies</vt:lpstr>
      <vt:lpstr>TCP/IP’s Physical Layer</vt:lpstr>
      <vt:lpstr>Physical Layer Technologies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Network Communication Models</dc:title>
  <dc:creator>Tom Case</dc:creator>
  <cp:lastModifiedBy>Tom Case</cp:lastModifiedBy>
  <cp:revision>10</cp:revision>
  <dcterms:created xsi:type="dcterms:W3CDTF">2024-04-24T15:21:59Z</dcterms:created>
  <dcterms:modified xsi:type="dcterms:W3CDTF">2024-06-25T20:26:21Z</dcterms:modified>
</cp:coreProperties>
</file>