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7" r:id="rId2"/>
    <p:sldId id="259" r:id="rId3"/>
    <p:sldId id="260" r:id="rId4"/>
    <p:sldId id="262" r:id="rId5"/>
    <p:sldId id="265" r:id="rId6"/>
    <p:sldId id="266" r:id="rId7"/>
    <p:sldId id="268" r:id="rId8"/>
    <p:sldId id="269" r:id="rId9"/>
    <p:sldId id="273" r:id="rId10"/>
    <p:sldId id="275" r:id="rId11"/>
    <p:sldId id="276" r:id="rId12"/>
    <p:sldId id="277" r:id="rId13"/>
    <p:sldId id="281" r:id="rId14"/>
    <p:sldId id="28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93" autoAdjust="0"/>
    <p:restoredTop sz="94660"/>
  </p:normalViewPr>
  <p:slideViewPr>
    <p:cSldViewPr snapToGrid="0">
      <p:cViewPr varScale="1">
        <p:scale>
          <a:sx n="89" d="100"/>
          <a:sy n="89" d="100"/>
        </p:scale>
        <p:origin x="5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A38DEB-3F89-4259-AEFC-8E2B9360D9F1}" type="datetimeFigureOut">
              <a:rPr lang="en-US" smtClean="0"/>
              <a:t>6/22/2024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9CF263-E04A-40D7-BCA9-5E7E4BD5EDFA}" type="slidenum">
              <a:rPr lang="en-US" smtClean="0"/>
              <a:t>‹#›</a:t>
            </a:fld>
            <a:endParaRPr lang="en-US"/>
          </a:p>
        </p:txBody>
      </p:sp>
    </p:spTree>
    <p:extLst>
      <p:ext uri="{BB962C8B-B14F-4D97-AF65-F5344CB8AC3E}">
        <p14:creationId xmlns:p14="http://schemas.microsoft.com/office/powerpoint/2010/main" val="1256495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DAA5A-3613-4208-CB3F-3358BC44AED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7CD8EE8-0D9C-633D-F2E6-194C1C8CD12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5717316-961C-1B25-8F8B-B27A0A140A15}"/>
              </a:ext>
            </a:extLst>
          </p:cNvPr>
          <p:cNvSpPr>
            <a:spLocks noGrp="1"/>
          </p:cNvSpPr>
          <p:nvPr>
            <p:ph type="dt" sz="half" idx="10"/>
          </p:nvPr>
        </p:nvSpPr>
        <p:spPr/>
        <p:txBody>
          <a:bodyPr/>
          <a:lstStyle/>
          <a:p>
            <a:fld id="{A139D941-1298-44D3-95B5-E522DB7FA881}" type="datetime1">
              <a:rPr lang="en-US" smtClean="0"/>
              <a:t>6/22/2024</a:t>
            </a:fld>
            <a:endParaRPr lang="en-US"/>
          </a:p>
        </p:txBody>
      </p:sp>
      <p:sp>
        <p:nvSpPr>
          <p:cNvPr id="5" name="Footer Placeholder 4">
            <a:extLst>
              <a:ext uri="{FF2B5EF4-FFF2-40B4-BE49-F238E27FC236}">
                <a16:creationId xmlns:a16="http://schemas.microsoft.com/office/drawing/2014/main" id="{D23068BB-B825-C80A-61C5-C624200EFF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EA4447-069F-BC5F-5B9D-33148FDC680D}"/>
              </a:ext>
            </a:extLst>
          </p:cNvPr>
          <p:cNvSpPr>
            <a:spLocks noGrp="1"/>
          </p:cNvSpPr>
          <p:nvPr>
            <p:ph type="sldNum" sz="quarter" idx="12"/>
          </p:nvPr>
        </p:nvSpPr>
        <p:spPr/>
        <p:txBody>
          <a:bodyPr/>
          <a:lstStyle/>
          <a:p>
            <a:fld id="{B1A9E3C8-77E3-4150-A172-F5CDA881707E}" type="slidenum">
              <a:rPr lang="en-US" smtClean="0"/>
              <a:t>‹#›</a:t>
            </a:fld>
            <a:endParaRPr lang="en-US"/>
          </a:p>
        </p:txBody>
      </p:sp>
    </p:spTree>
    <p:extLst>
      <p:ext uri="{BB962C8B-B14F-4D97-AF65-F5344CB8AC3E}">
        <p14:creationId xmlns:p14="http://schemas.microsoft.com/office/powerpoint/2010/main" val="2274359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12A61-C778-A3F6-70C3-3B830647F05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DD2766F-5996-C9B4-9E4F-6C800D39149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B6FBDE-7E59-2467-3ABA-7934766C1DD8}"/>
              </a:ext>
            </a:extLst>
          </p:cNvPr>
          <p:cNvSpPr>
            <a:spLocks noGrp="1"/>
          </p:cNvSpPr>
          <p:nvPr>
            <p:ph type="dt" sz="half" idx="10"/>
          </p:nvPr>
        </p:nvSpPr>
        <p:spPr/>
        <p:txBody>
          <a:bodyPr/>
          <a:lstStyle/>
          <a:p>
            <a:fld id="{0BEA1C44-8681-460C-B5FC-7099B150726C}" type="datetime1">
              <a:rPr lang="en-US" smtClean="0"/>
              <a:t>6/22/2024</a:t>
            </a:fld>
            <a:endParaRPr lang="en-US"/>
          </a:p>
        </p:txBody>
      </p:sp>
      <p:sp>
        <p:nvSpPr>
          <p:cNvPr id="5" name="Footer Placeholder 4">
            <a:extLst>
              <a:ext uri="{FF2B5EF4-FFF2-40B4-BE49-F238E27FC236}">
                <a16:creationId xmlns:a16="http://schemas.microsoft.com/office/drawing/2014/main" id="{712DFD2C-5E39-0FEE-6D89-B275D215F7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45A9DD-2D5E-7A25-68D1-FED31CFB946A}"/>
              </a:ext>
            </a:extLst>
          </p:cNvPr>
          <p:cNvSpPr>
            <a:spLocks noGrp="1"/>
          </p:cNvSpPr>
          <p:nvPr>
            <p:ph type="sldNum" sz="quarter" idx="12"/>
          </p:nvPr>
        </p:nvSpPr>
        <p:spPr/>
        <p:txBody>
          <a:bodyPr/>
          <a:lstStyle/>
          <a:p>
            <a:fld id="{B1A9E3C8-77E3-4150-A172-F5CDA881707E}" type="slidenum">
              <a:rPr lang="en-US" smtClean="0"/>
              <a:t>‹#›</a:t>
            </a:fld>
            <a:endParaRPr lang="en-US"/>
          </a:p>
        </p:txBody>
      </p:sp>
    </p:spTree>
    <p:extLst>
      <p:ext uri="{BB962C8B-B14F-4D97-AF65-F5344CB8AC3E}">
        <p14:creationId xmlns:p14="http://schemas.microsoft.com/office/powerpoint/2010/main" val="1443678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B6D2A2-38B1-668A-46EE-6FA631E7179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F4E3287-C988-F993-4E4A-120889DC0D7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62C4081-E452-14EF-34A9-8161D5068C4C}"/>
              </a:ext>
            </a:extLst>
          </p:cNvPr>
          <p:cNvSpPr>
            <a:spLocks noGrp="1"/>
          </p:cNvSpPr>
          <p:nvPr>
            <p:ph type="dt" sz="half" idx="10"/>
          </p:nvPr>
        </p:nvSpPr>
        <p:spPr/>
        <p:txBody>
          <a:bodyPr/>
          <a:lstStyle/>
          <a:p>
            <a:fld id="{B52FB751-022F-4956-8379-73AB250DBF8F}" type="datetime1">
              <a:rPr lang="en-US" smtClean="0"/>
              <a:t>6/22/2024</a:t>
            </a:fld>
            <a:endParaRPr lang="en-US"/>
          </a:p>
        </p:txBody>
      </p:sp>
      <p:sp>
        <p:nvSpPr>
          <p:cNvPr id="5" name="Footer Placeholder 4">
            <a:extLst>
              <a:ext uri="{FF2B5EF4-FFF2-40B4-BE49-F238E27FC236}">
                <a16:creationId xmlns:a16="http://schemas.microsoft.com/office/drawing/2014/main" id="{DFEC3902-8085-26C3-61FB-6E3E12FD5C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94BA6D-DE7D-A5C8-A0FF-30CBAF4B7624}"/>
              </a:ext>
            </a:extLst>
          </p:cNvPr>
          <p:cNvSpPr>
            <a:spLocks noGrp="1"/>
          </p:cNvSpPr>
          <p:nvPr>
            <p:ph type="sldNum" sz="quarter" idx="12"/>
          </p:nvPr>
        </p:nvSpPr>
        <p:spPr/>
        <p:txBody>
          <a:bodyPr/>
          <a:lstStyle/>
          <a:p>
            <a:fld id="{B1A9E3C8-77E3-4150-A172-F5CDA881707E}" type="slidenum">
              <a:rPr lang="en-US" smtClean="0"/>
              <a:t>‹#›</a:t>
            </a:fld>
            <a:endParaRPr lang="en-US"/>
          </a:p>
        </p:txBody>
      </p:sp>
    </p:spTree>
    <p:extLst>
      <p:ext uri="{BB962C8B-B14F-4D97-AF65-F5344CB8AC3E}">
        <p14:creationId xmlns:p14="http://schemas.microsoft.com/office/powerpoint/2010/main" val="1554458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F7E7A-7A1A-9C22-DBEE-5C82A49DBCD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A72E27C-4DFA-A2F9-97BA-CD44DA9AD54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3253FC-F5FA-867D-21D9-997AAD5C4A2C}"/>
              </a:ext>
            </a:extLst>
          </p:cNvPr>
          <p:cNvSpPr>
            <a:spLocks noGrp="1"/>
          </p:cNvSpPr>
          <p:nvPr>
            <p:ph type="dt" sz="half" idx="10"/>
          </p:nvPr>
        </p:nvSpPr>
        <p:spPr/>
        <p:txBody>
          <a:bodyPr/>
          <a:lstStyle/>
          <a:p>
            <a:fld id="{3F84843B-B7C5-48E9-BD5B-4E9BCA40299A}" type="datetime1">
              <a:rPr lang="en-US" smtClean="0"/>
              <a:t>6/22/2024</a:t>
            </a:fld>
            <a:endParaRPr lang="en-US"/>
          </a:p>
        </p:txBody>
      </p:sp>
      <p:sp>
        <p:nvSpPr>
          <p:cNvPr id="5" name="Footer Placeholder 4">
            <a:extLst>
              <a:ext uri="{FF2B5EF4-FFF2-40B4-BE49-F238E27FC236}">
                <a16:creationId xmlns:a16="http://schemas.microsoft.com/office/drawing/2014/main" id="{F1168EAB-A090-C7F2-02A0-2FBF052ED2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C9DE38-1B47-5632-C746-6E82B73707A8}"/>
              </a:ext>
            </a:extLst>
          </p:cNvPr>
          <p:cNvSpPr>
            <a:spLocks noGrp="1"/>
          </p:cNvSpPr>
          <p:nvPr>
            <p:ph type="sldNum" sz="quarter" idx="12"/>
          </p:nvPr>
        </p:nvSpPr>
        <p:spPr/>
        <p:txBody>
          <a:bodyPr/>
          <a:lstStyle/>
          <a:p>
            <a:r>
              <a:rPr lang="en-US" dirty="0"/>
              <a:t>2-</a:t>
            </a:r>
            <a:fld id="{B1A9E3C8-77E3-4150-A172-F5CDA881707E}" type="slidenum">
              <a:rPr lang="en-US" smtClean="0"/>
              <a:pPr/>
              <a:t>‹#›</a:t>
            </a:fld>
            <a:endParaRPr lang="en-US" dirty="0"/>
          </a:p>
        </p:txBody>
      </p:sp>
    </p:spTree>
    <p:extLst>
      <p:ext uri="{BB962C8B-B14F-4D97-AF65-F5344CB8AC3E}">
        <p14:creationId xmlns:p14="http://schemas.microsoft.com/office/powerpoint/2010/main" val="333855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E9936-B40B-610C-7D5C-33C8E8BA22B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921E3CD-B027-097E-BAA2-318D8E307E0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78A0DB3-79F2-F1B8-8D02-73E8D2DAC015}"/>
              </a:ext>
            </a:extLst>
          </p:cNvPr>
          <p:cNvSpPr>
            <a:spLocks noGrp="1"/>
          </p:cNvSpPr>
          <p:nvPr>
            <p:ph type="dt" sz="half" idx="10"/>
          </p:nvPr>
        </p:nvSpPr>
        <p:spPr/>
        <p:txBody>
          <a:bodyPr/>
          <a:lstStyle/>
          <a:p>
            <a:fld id="{3B88B4A5-50B3-4BE3-BE08-18F50F6258B0}" type="datetime1">
              <a:rPr lang="en-US" smtClean="0"/>
              <a:t>6/22/2024</a:t>
            </a:fld>
            <a:endParaRPr lang="en-US"/>
          </a:p>
        </p:txBody>
      </p:sp>
      <p:sp>
        <p:nvSpPr>
          <p:cNvPr id="5" name="Footer Placeholder 4">
            <a:extLst>
              <a:ext uri="{FF2B5EF4-FFF2-40B4-BE49-F238E27FC236}">
                <a16:creationId xmlns:a16="http://schemas.microsoft.com/office/drawing/2014/main" id="{05493D9A-21A5-B431-D65D-F690C08DAC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421068-2091-16F6-37FB-59EA1DB8275A}"/>
              </a:ext>
            </a:extLst>
          </p:cNvPr>
          <p:cNvSpPr>
            <a:spLocks noGrp="1"/>
          </p:cNvSpPr>
          <p:nvPr>
            <p:ph type="sldNum" sz="quarter" idx="12"/>
          </p:nvPr>
        </p:nvSpPr>
        <p:spPr/>
        <p:txBody>
          <a:bodyPr/>
          <a:lstStyle/>
          <a:p>
            <a:fld id="{B1A9E3C8-77E3-4150-A172-F5CDA881707E}" type="slidenum">
              <a:rPr lang="en-US" smtClean="0"/>
              <a:t>‹#›</a:t>
            </a:fld>
            <a:endParaRPr lang="en-US"/>
          </a:p>
        </p:txBody>
      </p:sp>
    </p:spTree>
    <p:extLst>
      <p:ext uri="{BB962C8B-B14F-4D97-AF65-F5344CB8AC3E}">
        <p14:creationId xmlns:p14="http://schemas.microsoft.com/office/powerpoint/2010/main" val="17931316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DFFDD-AA9D-CCFD-EDA8-8FF981FF5AE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6A0CCF5-215E-6264-76DD-DF4911AF259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8CAAF4E-E418-A74D-AA49-F3980733E5F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79B1E01-4B73-423D-46CB-556377CF72A1}"/>
              </a:ext>
            </a:extLst>
          </p:cNvPr>
          <p:cNvSpPr>
            <a:spLocks noGrp="1"/>
          </p:cNvSpPr>
          <p:nvPr>
            <p:ph type="dt" sz="half" idx="10"/>
          </p:nvPr>
        </p:nvSpPr>
        <p:spPr/>
        <p:txBody>
          <a:bodyPr/>
          <a:lstStyle/>
          <a:p>
            <a:fld id="{C67F0A22-E34F-4EC1-A1BB-10C3BD4F8FD3}" type="datetime1">
              <a:rPr lang="en-US" smtClean="0"/>
              <a:t>6/22/2024</a:t>
            </a:fld>
            <a:endParaRPr lang="en-US"/>
          </a:p>
        </p:txBody>
      </p:sp>
      <p:sp>
        <p:nvSpPr>
          <p:cNvPr id="6" name="Footer Placeholder 5">
            <a:extLst>
              <a:ext uri="{FF2B5EF4-FFF2-40B4-BE49-F238E27FC236}">
                <a16:creationId xmlns:a16="http://schemas.microsoft.com/office/drawing/2014/main" id="{9BBAE8C8-4220-81AA-7F4E-660BB5F29B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2F65FDB-509B-B504-31B0-D3BD30B9F8A1}"/>
              </a:ext>
            </a:extLst>
          </p:cNvPr>
          <p:cNvSpPr>
            <a:spLocks noGrp="1"/>
          </p:cNvSpPr>
          <p:nvPr>
            <p:ph type="sldNum" sz="quarter" idx="12"/>
          </p:nvPr>
        </p:nvSpPr>
        <p:spPr/>
        <p:txBody>
          <a:bodyPr/>
          <a:lstStyle/>
          <a:p>
            <a:fld id="{B1A9E3C8-77E3-4150-A172-F5CDA881707E}" type="slidenum">
              <a:rPr lang="en-US" smtClean="0"/>
              <a:t>‹#›</a:t>
            </a:fld>
            <a:endParaRPr lang="en-US"/>
          </a:p>
        </p:txBody>
      </p:sp>
    </p:spTree>
    <p:extLst>
      <p:ext uri="{BB962C8B-B14F-4D97-AF65-F5344CB8AC3E}">
        <p14:creationId xmlns:p14="http://schemas.microsoft.com/office/powerpoint/2010/main" val="3848830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CCE3A-A0A3-FE75-9E08-8CBC6EF01D4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732B3A8-5018-EE71-B1A8-FADB033F23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131B16F-26FF-FF71-9175-39A7B5B1279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929668B-D400-20FD-F870-AC0F9C0B5CD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3EB95D4-CCCC-EA60-1F78-54EED6E3D1A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EA4961E-1A03-189C-20A4-11B751DA25E8}"/>
              </a:ext>
            </a:extLst>
          </p:cNvPr>
          <p:cNvSpPr>
            <a:spLocks noGrp="1"/>
          </p:cNvSpPr>
          <p:nvPr>
            <p:ph type="dt" sz="half" idx="10"/>
          </p:nvPr>
        </p:nvSpPr>
        <p:spPr/>
        <p:txBody>
          <a:bodyPr/>
          <a:lstStyle/>
          <a:p>
            <a:fld id="{C916101C-9672-43E5-B737-DFAD25297A48}" type="datetime1">
              <a:rPr lang="en-US" smtClean="0"/>
              <a:t>6/22/2024</a:t>
            </a:fld>
            <a:endParaRPr lang="en-US"/>
          </a:p>
        </p:txBody>
      </p:sp>
      <p:sp>
        <p:nvSpPr>
          <p:cNvPr id="8" name="Footer Placeholder 7">
            <a:extLst>
              <a:ext uri="{FF2B5EF4-FFF2-40B4-BE49-F238E27FC236}">
                <a16:creationId xmlns:a16="http://schemas.microsoft.com/office/drawing/2014/main" id="{39BB6EE7-C70C-F114-4166-64920C11FC1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8AAFB25-6D4E-E710-F7E6-71518513E1DB}"/>
              </a:ext>
            </a:extLst>
          </p:cNvPr>
          <p:cNvSpPr>
            <a:spLocks noGrp="1"/>
          </p:cNvSpPr>
          <p:nvPr>
            <p:ph type="sldNum" sz="quarter" idx="12"/>
          </p:nvPr>
        </p:nvSpPr>
        <p:spPr/>
        <p:txBody>
          <a:bodyPr/>
          <a:lstStyle/>
          <a:p>
            <a:fld id="{B1A9E3C8-77E3-4150-A172-F5CDA881707E}" type="slidenum">
              <a:rPr lang="en-US" smtClean="0"/>
              <a:t>‹#›</a:t>
            </a:fld>
            <a:endParaRPr lang="en-US"/>
          </a:p>
        </p:txBody>
      </p:sp>
    </p:spTree>
    <p:extLst>
      <p:ext uri="{BB962C8B-B14F-4D97-AF65-F5344CB8AC3E}">
        <p14:creationId xmlns:p14="http://schemas.microsoft.com/office/powerpoint/2010/main" val="678955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9ADD9-B894-649B-F4E7-54E086398FB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65ACABF-2460-253E-078A-CF44B5E29C25}"/>
              </a:ext>
            </a:extLst>
          </p:cNvPr>
          <p:cNvSpPr>
            <a:spLocks noGrp="1"/>
          </p:cNvSpPr>
          <p:nvPr>
            <p:ph type="dt" sz="half" idx="10"/>
          </p:nvPr>
        </p:nvSpPr>
        <p:spPr/>
        <p:txBody>
          <a:bodyPr/>
          <a:lstStyle/>
          <a:p>
            <a:fld id="{BC2F7B7D-9A60-46A4-8A47-EB55B80BF1D9}" type="datetime1">
              <a:rPr lang="en-US" smtClean="0"/>
              <a:t>6/22/2024</a:t>
            </a:fld>
            <a:endParaRPr lang="en-US"/>
          </a:p>
        </p:txBody>
      </p:sp>
      <p:sp>
        <p:nvSpPr>
          <p:cNvPr id="4" name="Footer Placeholder 3">
            <a:extLst>
              <a:ext uri="{FF2B5EF4-FFF2-40B4-BE49-F238E27FC236}">
                <a16:creationId xmlns:a16="http://schemas.microsoft.com/office/drawing/2014/main" id="{06ADCEA8-B74B-D783-6204-CF08ADC9DFE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204DB03-4663-AFDD-BD96-5A1CD76FB760}"/>
              </a:ext>
            </a:extLst>
          </p:cNvPr>
          <p:cNvSpPr>
            <a:spLocks noGrp="1"/>
          </p:cNvSpPr>
          <p:nvPr>
            <p:ph type="sldNum" sz="quarter" idx="12"/>
          </p:nvPr>
        </p:nvSpPr>
        <p:spPr/>
        <p:txBody>
          <a:bodyPr/>
          <a:lstStyle/>
          <a:p>
            <a:fld id="{B1A9E3C8-77E3-4150-A172-F5CDA881707E}" type="slidenum">
              <a:rPr lang="en-US" smtClean="0"/>
              <a:t>‹#›</a:t>
            </a:fld>
            <a:endParaRPr lang="en-US"/>
          </a:p>
        </p:txBody>
      </p:sp>
    </p:spTree>
    <p:extLst>
      <p:ext uri="{BB962C8B-B14F-4D97-AF65-F5344CB8AC3E}">
        <p14:creationId xmlns:p14="http://schemas.microsoft.com/office/powerpoint/2010/main" val="1940410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501C7A-638E-65C1-7945-D366952222A9}"/>
              </a:ext>
            </a:extLst>
          </p:cNvPr>
          <p:cNvSpPr>
            <a:spLocks noGrp="1"/>
          </p:cNvSpPr>
          <p:nvPr>
            <p:ph type="dt" sz="half" idx="10"/>
          </p:nvPr>
        </p:nvSpPr>
        <p:spPr/>
        <p:txBody>
          <a:bodyPr/>
          <a:lstStyle/>
          <a:p>
            <a:fld id="{AAD648FA-E015-42E7-8183-2B4B4B293D36}" type="datetime1">
              <a:rPr lang="en-US" smtClean="0"/>
              <a:t>6/22/2024</a:t>
            </a:fld>
            <a:endParaRPr lang="en-US"/>
          </a:p>
        </p:txBody>
      </p:sp>
      <p:sp>
        <p:nvSpPr>
          <p:cNvPr id="3" name="Footer Placeholder 2">
            <a:extLst>
              <a:ext uri="{FF2B5EF4-FFF2-40B4-BE49-F238E27FC236}">
                <a16:creationId xmlns:a16="http://schemas.microsoft.com/office/drawing/2014/main" id="{FF43484F-7225-4D0B-18B3-E098F404E5F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DE4CB90-A6AA-0A18-4A17-3E30A0CE333D}"/>
              </a:ext>
            </a:extLst>
          </p:cNvPr>
          <p:cNvSpPr>
            <a:spLocks noGrp="1"/>
          </p:cNvSpPr>
          <p:nvPr>
            <p:ph type="sldNum" sz="quarter" idx="12"/>
          </p:nvPr>
        </p:nvSpPr>
        <p:spPr/>
        <p:txBody>
          <a:bodyPr/>
          <a:lstStyle/>
          <a:p>
            <a:fld id="{B1A9E3C8-77E3-4150-A172-F5CDA881707E}" type="slidenum">
              <a:rPr lang="en-US" smtClean="0"/>
              <a:t>‹#›</a:t>
            </a:fld>
            <a:endParaRPr lang="en-US"/>
          </a:p>
        </p:txBody>
      </p:sp>
    </p:spTree>
    <p:extLst>
      <p:ext uri="{BB962C8B-B14F-4D97-AF65-F5344CB8AC3E}">
        <p14:creationId xmlns:p14="http://schemas.microsoft.com/office/powerpoint/2010/main" val="34959006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4A392-90BB-D5A7-33E1-B43337F12E0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47B1866-BC83-FA39-C9D4-F0E06ED521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066DE02-FA3F-3A2C-E986-5D854E933E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6397970-1075-763B-9D7A-8B4EAEA6A0FF}"/>
              </a:ext>
            </a:extLst>
          </p:cNvPr>
          <p:cNvSpPr>
            <a:spLocks noGrp="1"/>
          </p:cNvSpPr>
          <p:nvPr>
            <p:ph type="dt" sz="half" idx="10"/>
          </p:nvPr>
        </p:nvSpPr>
        <p:spPr/>
        <p:txBody>
          <a:bodyPr/>
          <a:lstStyle/>
          <a:p>
            <a:fld id="{495C6FAE-3E8D-4B1F-BE2B-428D35623D1D}" type="datetime1">
              <a:rPr lang="en-US" smtClean="0"/>
              <a:t>6/22/2024</a:t>
            </a:fld>
            <a:endParaRPr lang="en-US"/>
          </a:p>
        </p:txBody>
      </p:sp>
      <p:sp>
        <p:nvSpPr>
          <p:cNvPr id="6" name="Footer Placeholder 5">
            <a:extLst>
              <a:ext uri="{FF2B5EF4-FFF2-40B4-BE49-F238E27FC236}">
                <a16:creationId xmlns:a16="http://schemas.microsoft.com/office/drawing/2014/main" id="{C9F4ACAC-38A8-DC47-B7B1-70175BF00FE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F3ACDA-0510-E0BF-BC69-0A9167E414AA}"/>
              </a:ext>
            </a:extLst>
          </p:cNvPr>
          <p:cNvSpPr>
            <a:spLocks noGrp="1"/>
          </p:cNvSpPr>
          <p:nvPr>
            <p:ph type="sldNum" sz="quarter" idx="12"/>
          </p:nvPr>
        </p:nvSpPr>
        <p:spPr/>
        <p:txBody>
          <a:bodyPr/>
          <a:lstStyle/>
          <a:p>
            <a:fld id="{B1A9E3C8-77E3-4150-A172-F5CDA881707E}" type="slidenum">
              <a:rPr lang="en-US" smtClean="0"/>
              <a:t>‹#›</a:t>
            </a:fld>
            <a:endParaRPr lang="en-US"/>
          </a:p>
        </p:txBody>
      </p:sp>
    </p:spTree>
    <p:extLst>
      <p:ext uri="{BB962C8B-B14F-4D97-AF65-F5344CB8AC3E}">
        <p14:creationId xmlns:p14="http://schemas.microsoft.com/office/powerpoint/2010/main" val="1641159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0A7C1-39A4-E8DB-5DB7-7BE66FA908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8824543-3DBE-31E6-388B-1358C1D8A7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09D783B-74F8-EC86-B693-2833A8468B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C663A8-DA93-FAE5-2EAD-7C446B601B87}"/>
              </a:ext>
            </a:extLst>
          </p:cNvPr>
          <p:cNvSpPr>
            <a:spLocks noGrp="1"/>
          </p:cNvSpPr>
          <p:nvPr>
            <p:ph type="dt" sz="half" idx="10"/>
          </p:nvPr>
        </p:nvSpPr>
        <p:spPr/>
        <p:txBody>
          <a:bodyPr/>
          <a:lstStyle/>
          <a:p>
            <a:fld id="{83AE77AA-B39D-4311-8AD5-83BB5EA950E9}" type="datetime1">
              <a:rPr lang="en-US" smtClean="0"/>
              <a:t>6/22/2024</a:t>
            </a:fld>
            <a:endParaRPr lang="en-US"/>
          </a:p>
        </p:txBody>
      </p:sp>
      <p:sp>
        <p:nvSpPr>
          <p:cNvPr id="6" name="Footer Placeholder 5">
            <a:extLst>
              <a:ext uri="{FF2B5EF4-FFF2-40B4-BE49-F238E27FC236}">
                <a16:creationId xmlns:a16="http://schemas.microsoft.com/office/drawing/2014/main" id="{F7CA8834-B73B-C480-C9C4-102FA54D9B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02BD5D-5C3A-EF20-BDD7-9A370BC4B5CC}"/>
              </a:ext>
            </a:extLst>
          </p:cNvPr>
          <p:cNvSpPr>
            <a:spLocks noGrp="1"/>
          </p:cNvSpPr>
          <p:nvPr>
            <p:ph type="sldNum" sz="quarter" idx="12"/>
          </p:nvPr>
        </p:nvSpPr>
        <p:spPr/>
        <p:txBody>
          <a:bodyPr/>
          <a:lstStyle/>
          <a:p>
            <a:fld id="{B1A9E3C8-77E3-4150-A172-F5CDA881707E}" type="slidenum">
              <a:rPr lang="en-US" smtClean="0"/>
              <a:t>‹#›</a:t>
            </a:fld>
            <a:endParaRPr lang="en-US"/>
          </a:p>
        </p:txBody>
      </p:sp>
    </p:spTree>
    <p:extLst>
      <p:ext uri="{BB962C8B-B14F-4D97-AF65-F5344CB8AC3E}">
        <p14:creationId xmlns:p14="http://schemas.microsoft.com/office/powerpoint/2010/main" val="33283235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7C95D57-B202-BFC8-1588-AC040A0E04D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5A546D-B20B-00C2-0848-55CF0CA817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56EA18-E0CE-C611-953C-2161DFA77C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8BD6F86-F528-4764-9401-2AA320F5E2E8}" type="datetime1">
              <a:rPr lang="en-US" smtClean="0"/>
              <a:t>6/22/2024</a:t>
            </a:fld>
            <a:endParaRPr lang="en-US"/>
          </a:p>
        </p:txBody>
      </p:sp>
      <p:sp>
        <p:nvSpPr>
          <p:cNvPr id="5" name="Footer Placeholder 4">
            <a:extLst>
              <a:ext uri="{FF2B5EF4-FFF2-40B4-BE49-F238E27FC236}">
                <a16:creationId xmlns:a16="http://schemas.microsoft.com/office/drawing/2014/main" id="{9E9AF9A3-B003-875E-D248-5814EB0EDD4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522533B-15E7-F3B9-DD7F-B20BFBE269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1A9E3C8-77E3-4150-A172-F5CDA881707E}" type="slidenum">
              <a:rPr lang="en-US" smtClean="0"/>
              <a:t>‹#›</a:t>
            </a:fld>
            <a:endParaRPr lang="en-US"/>
          </a:p>
        </p:txBody>
      </p:sp>
    </p:spTree>
    <p:extLst>
      <p:ext uri="{BB962C8B-B14F-4D97-AF65-F5344CB8AC3E}">
        <p14:creationId xmlns:p14="http://schemas.microsoft.com/office/powerpoint/2010/main" val="22239740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7E31A1D5-E529-F8A7-1A8D-781676DAA9C9}"/>
              </a:ext>
              <a:ext uri="{C183D7F6-B498-43B3-948B-1728B52AA6E4}">
                <adec:decorative xmlns:adec="http://schemas.microsoft.com/office/drawing/2017/decorative" val="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183325-546E-40C0-8158-A2D7D7EAEC36}" type="slidenum">
              <a:rPr kumimoji="0" lang="en-US" sz="1200" b="0" i="0" u="none" strike="noStrike" kern="1200" cap="none" spc="0" normalizeH="0" baseline="0" noProof="0" smtClean="0">
                <a:ln>
                  <a:noFill/>
                </a:ln>
                <a:solidFill>
                  <a:prstClr val="black">
                    <a:tint val="82000"/>
                  </a:prstClr>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8003A09D-29DA-B2DC-CEAB-5B8829C6E3B9}"/>
              </a:ext>
            </a:extLst>
          </p:cNvPr>
          <p:cNvSpPr>
            <a:spLocks noGrp="1"/>
          </p:cNvSpPr>
          <p:nvPr>
            <p:ph type="ctrTitle"/>
          </p:nvPr>
        </p:nvSpPr>
        <p:spPr/>
        <p:txBody>
          <a:bodyPr>
            <a:normAutofit/>
          </a:bodyPr>
          <a:lstStyle/>
          <a:p>
            <a:r>
              <a:rPr lang="en-US" dirty="0"/>
              <a:t>Key Concepts in Chapter 3</a:t>
            </a:r>
          </a:p>
        </p:txBody>
      </p:sp>
      <p:sp>
        <p:nvSpPr>
          <p:cNvPr id="3" name="Subtitle 2">
            <a:extLst>
              <a:ext uri="{FF2B5EF4-FFF2-40B4-BE49-F238E27FC236}">
                <a16:creationId xmlns:a16="http://schemas.microsoft.com/office/drawing/2014/main" id="{24B70CAD-364B-C9C3-33A3-D8A2782B7DC2}"/>
              </a:ext>
            </a:extLst>
          </p:cNvPr>
          <p:cNvSpPr>
            <a:spLocks noGrp="1"/>
          </p:cNvSpPr>
          <p:nvPr>
            <p:ph type="subTitle" idx="1"/>
          </p:nvPr>
        </p:nvSpPr>
        <p:spPr/>
        <p:txBody>
          <a:bodyPr/>
          <a:lstStyle/>
          <a:p>
            <a:r>
              <a:rPr lang="en-US" i="1" dirty="0"/>
              <a:t>Enterprise Network Infrastructure and Security </a:t>
            </a:r>
            <a:r>
              <a:rPr lang="en-US" dirty="0"/>
              <a:t>© Prospect Press</a:t>
            </a:r>
            <a:br>
              <a:rPr lang="en-US" dirty="0"/>
            </a:br>
            <a:r>
              <a:rPr lang="en-US" dirty="0"/>
              <a:t>Thomas Case</a:t>
            </a:r>
          </a:p>
        </p:txBody>
      </p:sp>
    </p:spTree>
    <p:extLst>
      <p:ext uri="{BB962C8B-B14F-4D97-AF65-F5344CB8AC3E}">
        <p14:creationId xmlns:p14="http://schemas.microsoft.com/office/powerpoint/2010/main" val="2865334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B6C9804-7851-E8F5-9095-F646A95341D5}"/>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10</a:t>
            </a:fld>
            <a:endParaRPr lang="en-US"/>
          </a:p>
        </p:txBody>
      </p:sp>
      <p:sp>
        <p:nvSpPr>
          <p:cNvPr id="2" name="Title 1">
            <a:extLst>
              <a:ext uri="{FF2B5EF4-FFF2-40B4-BE49-F238E27FC236}">
                <a16:creationId xmlns:a16="http://schemas.microsoft.com/office/drawing/2014/main" id="{567CA385-51F9-315C-31D1-706C1A898A8F}"/>
              </a:ext>
            </a:extLst>
          </p:cNvPr>
          <p:cNvSpPr>
            <a:spLocks noGrp="1"/>
          </p:cNvSpPr>
          <p:nvPr>
            <p:ph type="title"/>
          </p:nvPr>
        </p:nvSpPr>
        <p:spPr/>
        <p:txBody>
          <a:bodyPr/>
          <a:lstStyle/>
          <a:p>
            <a:r>
              <a:rPr lang="en-US" dirty="0"/>
              <a:t>Centralized, Distributed, Replicated, and Partitioned Databases</a:t>
            </a:r>
          </a:p>
        </p:txBody>
      </p:sp>
      <p:sp>
        <p:nvSpPr>
          <p:cNvPr id="4" name="TextBox 3">
            <a:extLst>
              <a:ext uri="{FF2B5EF4-FFF2-40B4-BE49-F238E27FC236}">
                <a16:creationId xmlns:a16="http://schemas.microsoft.com/office/drawing/2014/main" id="{1364324C-F5C9-13FA-6B48-360962582E72}"/>
              </a:ext>
            </a:extLst>
          </p:cNvPr>
          <p:cNvSpPr txBox="1"/>
          <p:nvPr/>
        </p:nvSpPr>
        <p:spPr>
          <a:xfrm>
            <a:off x="665017" y="1690688"/>
            <a:ext cx="5533901" cy="5078313"/>
          </a:xfrm>
          <a:prstGeom prst="rect">
            <a:avLst/>
          </a:prstGeom>
          <a:noFill/>
        </p:spPr>
        <p:txBody>
          <a:bodyPr wrap="square" rtlCol="0">
            <a:spAutoFit/>
          </a:bodyPr>
          <a:lstStyle/>
          <a:p>
            <a:r>
              <a:rPr lang="en-US" dirty="0"/>
              <a:t>Some database deployments are centralized in enterprise networks, and some are distributed.</a:t>
            </a:r>
          </a:p>
          <a:p>
            <a:endParaRPr lang="en-US" dirty="0"/>
          </a:p>
          <a:p>
            <a:r>
              <a:rPr lang="en-US" dirty="0"/>
              <a:t>A </a:t>
            </a:r>
            <a:r>
              <a:rPr lang="en-US" i="1" dirty="0"/>
              <a:t>centralized database </a:t>
            </a:r>
            <a:r>
              <a:rPr lang="en-US" dirty="0"/>
              <a:t>is located and maintained at a single enterprise network location. Users access the database via network connections. </a:t>
            </a:r>
          </a:p>
          <a:p>
            <a:endParaRPr lang="en-US" dirty="0"/>
          </a:p>
          <a:p>
            <a:r>
              <a:rPr lang="en-US" dirty="0"/>
              <a:t>A </a:t>
            </a:r>
            <a:r>
              <a:rPr lang="en-US" i="1" dirty="0"/>
              <a:t>distributed database </a:t>
            </a:r>
            <a:r>
              <a:rPr lang="en-US" dirty="0"/>
              <a:t>is a collection of different databases at different enterprise network locations that is organized in a way that makes it appear as a single database to its users. </a:t>
            </a:r>
          </a:p>
          <a:p>
            <a:endParaRPr lang="en-US" dirty="0"/>
          </a:p>
          <a:p>
            <a:r>
              <a:rPr lang="en-US" dirty="0"/>
              <a:t>In a </a:t>
            </a:r>
            <a:r>
              <a:rPr lang="en-US" i="1" dirty="0"/>
              <a:t>replicated database</a:t>
            </a:r>
            <a:r>
              <a:rPr lang="en-US" dirty="0"/>
              <a:t>, the database is copied to two or more network locations.</a:t>
            </a:r>
          </a:p>
          <a:p>
            <a:endParaRPr lang="en-US" dirty="0"/>
          </a:p>
          <a:p>
            <a:r>
              <a:rPr lang="en-US" dirty="0"/>
              <a:t>A </a:t>
            </a:r>
            <a:r>
              <a:rPr lang="en-US" i="1" dirty="0"/>
              <a:t>partitioned database</a:t>
            </a:r>
            <a:r>
              <a:rPr lang="en-US" dirty="0"/>
              <a:t> exists as distinct and nonoverlapping segments that are dispersed across network locations. </a:t>
            </a:r>
          </a:p>
        </p:txBody>
      </p:sp>
      <p:pic>
        <p:nvPicPr>
          <p:cNvPr id="6" name="Picture 5" descr="Figure 3-23 displays the differences between centralized and distributed databases. A centralized database is stored at one location that can be accessed by users at other locations. A distributed database is dispersed across different locations (three in this figure) but appears to users as different locations as a single database.">
            <a:extLst>
              <a:ext uri="{FF2B5EF4-FFF2-40B4-BE49-F238E27FC236}">
                <a16:creationId xmlns:a16="http://schemas.microsoft.com/office/drawing/2014/main" id="{9D3D7DFF-10C0-AB2E-48FA-B38BD7E1F477}"/>
              </a:ext>
            </a:extLst>
          </p:cNvPr>
          <p:cNvPicPr>
            <a:picLocks noChangeAspect="1"/>
          </p:cNvPicPr>
          <p:nvPr/>
        </p:nvPicPr>
        <p:blipFill>
          <a:blip r:embed="rId2"/>
          <a:stretch>
            <a:fillRect/>
          </a:stretch>
        </p:blipFill>
        <p:spPr>
          <a:xfrm>
            <a:off x="6372101" y="1690688"/>
            <a:ext cx="5025456" cy="2445543"/>
          </a:xfrm>
          <a:prstGeom prst="rect">
            <a:avLst/>
          </a:prstGeom>
        </p:spPr>
      </p:pic>
      <p:pic>
        <p:nvPicPr>
          <p:cNvPr id="8" name="Picture 7" descr="Figure 3-13 illustrated database replications. Here the Principal database is replicated at two different sites, one is labeled Site A and one is labeled Site B.">
            <a:extLst>
              <a:ext uri="{FF2B5EF4-FFF2-40B4-BE49-F238E27FC236}">
                <a16:creationId xmlns:a16="http://schemas.microsoft.com/office/drawing/2014/main" id="{C7E186F3-9B29-BB9F-896E-C444BFFA44A0}"/>
              </a:ext>
            </a:extLst>
          </p:cNvPr>
          <p:cNvPicPr>
            <a:picLocks noChangeAspect="1"/>
          </p:cNvPicPr>
          <p:nvPr/>
        </p:nvPicPr>
        <p:blipFill>
          <a:blip r:embed="rId3"/>
          <a:stretch>
            <a:fillRect/>
          </a:stretch>
        </p:blipFill>
        <p:spPr>
          <a:xfrm>
            <a:off x="6372101" y="4206488"/>
            <a:ext cx="4386387" cy="2227235"/>
          </a:xfrm>
          <a:prstGeom prst="rect">
            <a:avLst/>
          </a:prstGeom>
        </p:spPr>
      </p:pic>
    </p:spTree>
    <p:extLst>
      <p:ext uri="{BB962C8B-B14F-4D97-AF65-F5344CB8AC3E}">
        <p14:creationId xmlns:p14="http://schemas.microsoft.com/office/powerpoint/2010/main" val="13037190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8ABCFF2-D155-3C22-BC12-6B1347A19854}"/>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11</a:t>
            </a:fld>
            <a:endParaRPr lang="en-US"/>
          </a:p>
        </p:txBody>
      </p:sp>
      <p:sp>
        <p:nvSpPr>
          <p:cNvPr id="2" name="Title 1">
            <a:extLst>
              <a:ext uri="{FF2B5EF4-FFF2-40B4-BE49-F238E27FC236}">
                <a16:creationId xmlns:a16="http://schemas.microsoft.com/office/drawing/2014/main" id="{EB4E621E-7E81-9DA5-B8FE-C2792F33744D}"/>
              </a:ext>
            </a:extLst>
          </p:cNvPr>
          <p:cNvSpPr>
            <a:spLocks noGrp="1"/>
          </p:cNvSpPr>
          <p:nvPr>
            <p:ph type="title"/>
          </p:nvPr>
        </p:nvSpPr>
        <p:spPr/>
        <p:txBody>
          <a:bodyPr/>
          <a:lstStyle/>
          <a:p>
            <a:r>
              <a:rPr lang="en-US" dirty="0"/>
              <a:t>Blockchain Databases</a:t>
            </a:r>
          </a:p>
        </p:txBody>
      </p:sp>
      <p:sp>
        <p:nvSpPr>
          <p:cNvPr id="4" name="TextBox 3">
            <a:extLst>
              <a:ext uri="{FF2B5EF4-FFF2-40B4-BE49-F238E27FC236}">
                <a16:creationId xmlns:a16="http://schemas.microsoft.com/office/drawing/2014/main" id="{A990336C-F851-8397-8AEA-8BB67FA717DE}"/>
              </a:ext>
            </a:extLst>
          </p:cNvPr>
          <p:cNvSpPr txBox="1"/>
          <p:nvPr/>
        </p:nvSpPr>
        <p:spPr>
          <a:xfrm>
            <a:off x="439388" y="1585356"/>
            <a:ext cx="6181106" cy="4801314"/>
          </a:xfrm>
          <a:prstGeom prst="rect">
            <a:avLst/>
          </a:prstGeom>
          <a:noFill/>
        </p:spPr>
        <p:txBody>
          <a:bodyPr wrap="square" rtlCol="0">
            <a:spAutoFit/>
          </a:bodyPr>
          <a:lstStyle/>
          <a:p>
            <a:r>
              <a:rPr lang="en-US" dirty="0"/>
              <a:t>A </a:t>
            </a:r>
            <a:r>
              <a:rPr lang="en-US" i="1" dirty="0"/>
              <a:t>blockchain</a:t>
            </a:r>
            <a:r>
              <a:rPr lang="en-US" dirty="0"/>
              <a:t> is a database that is shared among a network of computers; this is illustrated in Figure 3-14). </a:t>
            </a:r>
          </a:p>
          <a:p>
            <a:endParaRPr lang="en-US" dirty="0"/>
          </a:p>
          <a:p>
            <a:r>
              <a:rPr lang="en-US" dirty="0"/>
              <a:t>Although it is a logical collection of data, a blockchain’s distribution across the computers in the network makes it challenging to separate its logical structure from its physical deployment.</a:t>
            </a:r>
          </a:p>
          <a:p>
            <a:endParaRPr lang="en-US" dirty="0"/>
          </a:p>
          <a:p>
            <a:r>
              <a:rPr lang="en-US" dirty="0"/>
              <a:t>Basically, a blockchain is a digital ledger that is transparent and accessible to all computers in the network. </a:t>
            </a:r>
          </a:p>
          <a:p>
            <a:endParaRPr lang="en-US" dirty="0"/>
          </a:p>
          <a:p>
            <a:r>
              <a:rPr lang="en-US" dirty="0"/>
              <a:t>It is a list of transactions that is constantly being updated by a private or public peer-to-peer network of computers that uses the same process (algorithm) to verify each transaction. </a:t>
            </a:r>
          </a:p>
          <a:p>
            <a:endParaRPr lang="en-US" dirty="0"/>
          </a:p>
          <a:p>
            <a:r>
              <a:rPr lang="en-US" dirty="0"/>
              <a:t>Processing work is distributed across the network to ensure that there is no single point of failure.</a:t>
            </a:r>
          </a:p>
        </p:txBody>
      </p:sp>
      <p:pic>
        <p:nvPicPr>
          <p:cNvPr id="8" name="Picture 7" descr="Figure 3-14 illustrates that a blockchain database is shared by and distributed across a peer-to-peer network of computers as a transparent digital ledger of transactions.">
            <a:extLst>
              <a:ext uri="{FF2B5EF4-FFF2-40B4-BE49-F238E27FC236}">
                <a16:creationId xmlns:a16="http://schemas.microsoft.com/office/drawing/2014/main" id="{AC323575-AE61-DA0D-C1D1-5149E1FBEADF}"/>
              </a:ext>
            </a:extLst>
          </p:cNvPr>
          <p:cNvPicPr>
            <a:picLocks noChangeAspect="1"/>
          </p:cNvPicPr>
          <p:nvPr/>
        </p:nvPicPr>
        <p:blipFill>
          <a:blip r:embed="rId2"/>
          <a:stretch>
            <a:fillRect/>
          </a:stretch>
        </p:blipFill>
        <p:spPr>
          <a:xfrm>
            <a:off x="7277327" y="1433437"/>
            <a:ext cx="3576719" cy="4430145"/>
          </a:xfrm>
          <a:prstGeom prst="rect">
            <a:avLst/>
          </a:prstGeom>
        </p:spPr>
      </p:pic>
    </p:spTree>
    <p:extLst>
      <p:ext uri="{BB962C8B-B14F-4D97-AF65-F5344CB8AC3E}">
        <p14:creationId xmlns:p14="http://schemas.microsoft.com/office/powerpoint/2010/main" val="5498914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D2920CB-D5E5-6054-0236-AA5A7FB910C9}"/>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12</a:t>
            </a:fld>
            <a:endParaRPr lang="en-US"/>
          </a:p>
        </p:txBody>
      </p:sp>
      <p:sp>
        <p:nvSpPr>
          <p:cNvPr id="2" name="Title 1">
            <a:extLst>
              <a:ext uri="{FF2B5EF4-FFF2-40B4-BE49-F238E27FC236}">
                <a16:creationId xmlns:a16="http://schemas.microsoft.com/office/drawing/2014/main" id="{54F4A0E2-321B-8D3A-E23D-D72B012A0EE6}"/>
              </a:ext>
            </a:extLst>
          </p:cNvPr>
          <p:cNvSpPr>
            <a:spLocks noGrp="1"/>
          </p:cNvSpPr>
          <p:nvPr>
            <p:ph type="title"/>
          </p:nvPr>
        </p:nvSpPr>
        <p:spPr/>
        <p:txBody>
          <a:bodyPr/>
          <a:lstStyle/>
          <a:p>
            <a:r>
              <a:rPr lang="en-US" dirty="0"/>
              <a:t>Enterprise Data Storage</a:t>
            </a:r>
          </a:p>
        </p:txBody>
      </p:sp>
      <p:sp>
        <p:nvSpPr>
          <p:cNvPr id="4" name="TextBox 3">
            <a:extLst>
              <a:ext uri="{FF2B5EF4-FFF2-40B4-BE49-F238E27FC236}">
                <a16:creationId xmlns:a16="http://schemas.microsoft.com/office/drawing/2014/main" id="{86794284-9749-952C-9395-EF9981113E10}"/>
              </a:ext>
            </a:extLst>
          </p:cNvPr>
          <p:cNvSpPr txBox="1"/>
          <p:nvPr/>
        </p:nvSpPr>
        <p:spPr>
          <a:xfrm>
            <a:off x="331395" y="1341274"/>
            <a:ext cx="7677276" cy="3693319"/>
          </a:xfrm>
          <a:prstGeom prst="rect">
            <a:avLst/>
          </a:prstGeom>
          <a:noFill/>
        </p:spPr>
        <p:txBody>
          <a:bodyPr wrap="square" rtlCol="0">
            <a:spAutoFit/>
          </a:bodyPr>
          <a:lstStyle/>
          <a:p>
            <a:r>
              <a:rPr lang="en-US" dirty="0"/>
              <a:t>An organization’s logical data collections (databases, DWs, and data lakes) are stored in digital form on storage devices. </a:t>
            </a:r>
          </a:p>
          <a:p>
            <a:endParaRPr lang="en-US" dirty="0"/>
          </a:p>
          <a:p>
            <a:r>
              <a:rPr lang="en-US" dirty="0"/>
              <a:t>Enterprise network applications that most or all employees use typically support on-premises or cloud-based </a:t>
            </a:r>
            <a:r>
              <a:rPr lang="en-US" i="1" dirty="0"/>
              <a:t>data centers </a:t>
            </a:r>
            <a:r>
              <a:rPr lang="en-US" dirty="0"/>
              <a:t>or </a:t>
            </a:r>
            <a:r>
              <a:rPr lang="en-US" i="1" dirty="0"/>
              <a:t>storage area networks (SANs) </a:t>
            </a:r>
            <a:r>
              <a:rPr lang="en-US" dirty="0"/>
              <a:t>whose capacities may be measured in petabytes (quadrillions of bytes) or more. Smaller organizations, however, may use smaller </a:t>
            </a:r>
            <a:r>
              <a:rPr lang="en-US" i="1" dirty="0"/>
              <a:t>network-attached storage (NAS)</a:t>
            </a:r>
            <a:r>
              <a:rPr lang="en-US" dirty="0"/>
              <a:t> systems to support their shared applications.</a:t>
            </a:r>
          </a:p>
          <a:p>
            <a:endParaRPr lang="en-US" dirty="0"/>
          </a:p>
          <a:p>
            <a:r>
              <a:rPr lang="en-US" dirty="0"/>
              <a:t>A </a:t>
            </a:r>
            <a:r>
              <a:rPr lang="en-US" b="1" dirty="0"/>
              <a:t>storage area network (SAN) </a:t>
            </a:r>
            <a:r>
              <a:rPr lang="en-US" dirty="0"/>
              <a:t>is a high-speed network of data storage devices that are accessed by servers. Client devices interact with SAN servers to access data stored in SAN storage devices. Today, most SANs consist of disk arrays and SSD pools.</a:t>
            </a:r>
          </a:p>
        </p:txBody>
      </p:sp>
      <p:pic>
        <p:nvPicPr>
          <p:cNvPr id="6" name="Picture 5" descr="Figure 3-16 is a depiction of a storage area network (SAN). It shows four client devices connected to a LAN switch. The LAN switch is connected to a SAN switch. SAN servers and a second SAN switch also connect to the SAN switch. Disk arrays, optical storage and solid state drive pools connect to the second SAN switch.">
            <a:extLst>
              <a:ext uri="{FF2B5EF4-FFF2-40B4-BE49-F238E27FC236}">
                <a16:creationId xmlns:a16="http://schemas.microsoft.com/office/drawing/2014/main" id="{253DCD15-8995-6700-39ED-7A352945800A}"/>
              </a:ext>
            </a:extLst>
          </p:cNvPr>
          <p:cNvPicPr>
            <a:picLocks noChangeAspect="1"/>
          </p:cNvPicPr>
          <p:nvPr/>
        </p:nvPicPr>
        <p:blipFill>
          <a:blip r:embed="rId2"/>
          <a:stretch>
            <a:fillRect/>
          </a:stretch>
        </p:blipFill>
        <p:spPr>
          <a:xfrm>
            <a:off x="8231659" y="136525"/>
            <a:ext cx="3459686" cy="3100411"/>
          </a:xfrm>
          <a:prstGeom prst="rect">
            <a:avLst/>
          </a:prstGeom>
        </p:spPr>
      </p:pic>
      <p:sp>
        <p:nvSpPr>
          <p:cNvPr id="5" name="TextBox 4">
            <a:extLst>
              <a:ext uri="{FF2B5EF4-FFF2-40B4-BE49-F238E27FC236}">
                <a16:creationId xmlns:a16="http://schemas.microsoft.com/office/drawing/2014/main" id="{47C71C74-6C3B-363E-3C77-31701769653A}"/>
              </a:ext>
            </a:extLst>
          </p:cNvPr>
          <p:cNvSpPr txBox="1"/>
          <p:nvPr/>
        </p:nvSpPr>
        <p:spPr>
          <a:xfrm>
            <a:off x="331395" y="5034593"/>
            <a:ext cx="7750919" cy="1754326"/>
          </a:xfrm>
          <a:prstGeom prst="rect">
            <a:avLst/>
          </a:prstGeom>
          <a:noFill/>
        </p:spPr>
        <p:txBody>
          <a:bodyPr wrap="square" rtlCol="0">
            <a:spAutoFit/>
          </a:bodyPr>
          <a:lstStyle/>
          <a:p>
            <a:r>
              <a:rPr lang="en-US" dirty="0"/>
              <a:t>A </a:t>
            </a:r>
            <a:r>
              <a:rPr lang="en-US" b="1" dirty="0"/>
              <a:t>data center </a:t>
            </a:r>
            <a:r>
              <a:rPr lang="en-US" dirty="0"/>
              <a:t>is a large group of networked servers and storage hardware that provides storage, processing, and distribution of large amounts of data for one or more organizations. </a:t>
            </a:r>
          </a:p>
          <a:p>
            <a:endParaRPr lang="en-US" dirty="0"/>
          </a:p>
          <a:p>
            <a:r>
              <a:rPr lang="en-US" dirty="0"/>
              <a:t>Data centers are the primary infrastructure component of the cloud, but on-premises data center deployments are common in enterprise networks. </a:t>
            </a:r>
          </a:p>
        </p:txBody>
      </p:sp>
      <p:sp>
        <p:nvSpPr>
          <p:cNvPr id="9" name="TextBox 8">
            <a:extLst>
              <a:ext uri="{FF2B5EF4-FFF2-40B4-BE49-F238E27FC236}">
                <a16:creationId xmlns:a16="http://schemas.microsoft.com/office/drawing/2014/main" id="{BD213F4D-EF5B-5909-8CC8-16F7796F33AF}"/>
              </a:ext>
              <a:ext uri="{C183D7F6-B498-43B3-948B-1728B52AA6E4}">
                <adec:decorative xmlns:adec="http://schemas.microsoft.com/office/drawing/2017/decorative" val="0"/>
              </a:ext>
            </a:extLst>
          </p:cNvPr>
          <p:cNvSpPr txBox="1"/>
          <p:nvPr/>
        </p:nvSpPr>
        <p:spPr>
          <a:xfrm>
            <a:off x="8008671" y="5744760"/>
            <a:ext cx="3925577" cy="923330"/>
          </a:xfrm>
          <a:prstGeom prst="rect">
            <a:avLst/>
          </a:prstGeom>
          <a:noFill/>
        </p:spPr>
        <p:txBody>
          <a:bodyPr wrap="square" rtlCol="0">
            <a:spAutoFit/>
          </a:bodyPr>
          <a:lstStyle/>
          <a:p>
            <a:r>
              <a:rPr lang="en-US" dirty="0"/>
              <a:t>As of 2020, more than 50% of all corporate data was stored in the cloud.</a:t>
            </a:r>
          </a:p>
        </p:txBody>
      </p:sp>
      <p:pic>
        <p:nvPicPr>
          <p:cNvPr id="7" name="Picture 6" descr="This is a photo that includes two aisles of stacked server and storage technologies in cabinets. ">
            <a:extLst>
              <a:ext uri="{FF2B5EF4-FFF2-40B4-BE49-F238E27FC236}">
                <a16:creationId xmlns:a16="http://schemas.microsoft.com/office/drawing/2014/main" id="{48435396-3D24-F3FF-8141-DD9C27BCF714}"/>
              </a:ext>
            </a:extLst>
          </p:cNvPr>
          <p:cNvPicPr>
            <a:picLocks noChangeAspect="1"/>
          </p:cNvPicPr>
          <p:nvPr/>
        </p:nvPicPr>
        <p:blipFill>
          <a:blip r:embed="rId3"/>
          <a:stretch>
            <a:fillRect/>
          </a:stretch>
        </p:blipFill>
        <p:spPr>
          <a:xfrm>
            <a:off x="8136042" y="3255792"/>
            <a:ext cx="3798206" cy="2296469"/>
          </a:xfrm>
          <a:prstGeom prst="rect">
            <a:avLst/>
          </a:prstGeom>
        </p:spPr>
      </p:pic>
    </p:spTree>
    <p:extLst>
      <p:ext uri="{BB962C8B-B14F-4D97-AF65-F5344CB8AC3E}">
        <p14:creationId xmlns:p14="http://schemas.microsoft.com/office/powerpoint/2010/main" val="35117117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E85C6BE-810C-B4D0-19FC-CA2BFEDACBFF}"/>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13</a:t>
            </a:fld>
            <a:endParaRPr lang="en-US"/>
          </a:p>
        </p:txBody>
      </p:sp>
      <p:sp>
        <p:nvSpPr>
          <p:cNvPr id="2" name="Title 1">
            <a:extLst>
              <a:ext uri="{FF2B5EF4-FFF2-40B4-BE49-F238E27FC236}">
                <a16:creationId xmlns:a16="http://schemas.microsoft.com/office/drawing/2014/main" id="{41FEC3CB-6FE5-DB17-1C49-B1E5B20EE665}"/>
              </a:ext>
            </a:extLst>
          </p:cNvPr>
          <p:cNvSpPr>
            <a:spLocks noGrp="1"/>
          </p:cNvSpPr>
          <p:nvPr>
            <p:ph type="title"/>
          </p:nvPr>
        </p:nvSpPr>
        <p:spPr/>
        <p:txBody>
          <a:bodyPr/>
          <a:lstStyle/>
          <a:p>
            <a:r>
              <a:rPr lang="en-US" dirty="0"/>
              <a:t>Data Security</a:t>
            </a:r>
          </a:p>
        </p:txBody>
      </p:sp>
      <p:sp>
        <p:nvSpPr>
          <p:cNvPr id="4" name="TextBox 3">
            <a:extLst>
              <a:ext uri="{FF2B5EF4-FFF2-40B4-BE49-F238E27FC236}">
                <a16:creationId xmlns:a16="http://schemas.microsoft.com/office/drawing/2014/main" id="{686FE2C5-08E4-EBE4-38F8-B735DF44EABA}"/>
              </a:ext>
            </a:extLst>
          </p:cNvPr>
          <p:cNvSpPr txBox="1"/>
          <p:nvPr/>
        </p:nvSpPr>
        <p:spPr>
          <a:xfrm>
            <a:off x="178130" y="1521619"/>
            <a:ext cx="5320145" cy="2031325"/>
          </a:xfrm>
          <a:prstGeom prst="rect">
            <a:avLst/>
          </a:prstGeom>
          <a:noFill/>
        </p:spPr>
        <p:txBody>
          <a:bodyPr wrap="square" rtlCol="0">
            <a:spAutoFit/>
          </a:bodyPr>
          <a:lstStyle/>
          <a:p>
            <a:r>
              <a:rPr lang="en-US" dirty="0"/>
              <a:t>Securing enterprise network data begins by acknowledging that data is the target of most enterprise network security breaches.</a:t>
            </a:r>
          </a:p>
          <a:p>
            <a:endParaRPr lang="en-US" dirty="0"/>
          </a:p>
          <a:p>
            <a:r>
              <a:rPr lang="en-US" dirty="0"/>
              <a:t>Examples of commonly targeted data are identified in Table 3-10. Examples of data security controls are described in Table 3-11.</a:t>
            </a:r>
          </a:p>
        </p:txBody>
      </p:sp>
      <p:pic>
        <p:nvPicPr>
          <p:cNvPr id="8" name="Picture 7" descr="This is a reproduction of Table 3-10 that includes rows of types of data that are common attack targets including personal information, data infrastructure, product information, corporate account data, network control data, and trade secrets. Each row includes a column that lists examples of that type of data and a column that identifies reasons why this type of data is an attack target.">
            <a:extLst>
              <a:ext uri="{FF2B5EF4-FFF2-40B4-BE49-F238E27FC236}">
                <a16:creationId xmlns:a16="http://schemas.microsoft.com/office/drawing/2014/main" id="{6970843A-7A8B-F083-152D-8B268C3D8F38}"/>
              </a:ext>
            </a:extLst>
          </p:cNvPr>
          <p:cNvPicPr>
            <a:picLocks noChangeAspect="1"/>
          </p:cNvPicPr>
          <p:nvPr/>
        </p:nvPicPr>
        <p:blipFill>
          <a:blip r:embed="rId2"/>
          <a:stretch>
            <a:fillRect/>
          </a:stretch>
        </p:blipFill>
        <p:spPr>
          <a:xfrm>
            <a:off x="5652097" y="303856"/>
            <a:ext cx="6229780" cy="4196978"/>
          </a:xfrm>
          <a:prstGeom prst="rect">
            <a:avLst/>
          </a:prstGeom>
        </p:spPr>
      </p:pic>
      <p:pic>
        <p:nvPicPr>
          <p:cNvPr id="7" name="Picture 6" descr="This is the first part of Table 3-11. It includes rows for the following types of data security controls: authentication, access control, encryption, tokenization, and data masking. Each row includes a description of that type of data control.">
            <a:extLst>
              <a:ext uri="{FF2B5EF4-FFF2-40B4-BE49-F238E27FC236}">
                <a16:creationId xmlns:a16="http://schemas.microsoft.com/office/drawing/2014/main" id="{4B109C65-FD8A-8290-48A2-23F303E760E3}"/>
              </a:ext>
            </a:extLst>
          </p:cNvPr>
          <p:cNvPicPr>
            <a:picLocks noChangeAspect="1"/>
          </p:cNvPicPr>
          <p:nvPr/>
        </p:nvPicPr>
        <p:blipFill>
          <a:blip r:embed="rId3"/>
          <a:stretch>
            <a:fillRect/>
          </a:stretch>
        </p:blipFill>
        <p:spPr>
          <a:xfrm>
            <a:off x="262396" y="3597857"/>
            <a:ext cx="5155890" cy="2895018"/>
          </a:xfrm>
          <a:prstGeom prst="rect">
            <a:avLst/>
          </a:prstGeom>
        </p:spPr>
      </p:pic>
      <p:pic>
        <p:nvPicPr>
          <p:cNvPr id="9" name="Picture 8" descr="This is the second part of Table 3-11. It includes rows for the following types of data security controls: backups, data deletion, and physical access controls. Each row includes a description of that type of data control.">
            <a:extLst>
              <a:ext uri="{FF2B5EF4-FFF2-40B4-BE49-F238E27FC236}">
                <a16:creationId xmlns:a16="http://schemas.microsoft.com/office/drawing/2014/main" id="{AF7DB01C-E5BD-D0CC-F31D-A4CAE09DDFBF}"/>
              </a:ext>
            </a:extLst>
          </p:cNvPr>
          <p:cNvPicPr>
            <a:picLocks noChangeAspect="1"/>
          </p:cNvPicPr>
          <p:nvPr/>
        </p:nvPicPr>
        <p:blipFill>
          <a:blip r:embed="rId4"/>
          <a:stretch>
            <a:fillRect/>
          </a:stretch>
        </p:blipFill>
        <p:spPr>
          <a:xfrm>
            <a:off x="5573843" y="4711208"/>
            <a:ext cx="5271129" cy="1842935"/>
          </a:xfrm>
          <a:prstGeom prst="rect">
            <a:avLst/>
          </a:prstGeom>
        </p:spPr>
      </p:pic>
    </p:spTree>
    <p:extLst>
      <p:ext uri="{BB962C8B-B14F-4D97-AF65-F5344CB8AC3E}">
        <p14:creationId xmlns:p14="http://schemas.microsoft.com/office/powerpoint/2010/main" val="4957148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9398609-AE96-693A-5A90-9AD25FB268A4}"/>
              </a:ext>
              <a:ext uri="{C183D7F6-B498-43B3-948B-1728B52AA6E4}">
                <adec:decorative xmlns:adec="http://schemas.microsoft.com/office/drawing/2017/decorative" val="0"/>
              </a:ext>
            </a:extLst>
          </p:cNvPr>
          <p:cNvSpPr>
            <a:spLocks noGrp="1"/>
          </p:cNvSpPr>
          <p:nvPr>
            <p:ph type="sldNum" sz="quarter" idx="12"/>
          </p:nvPr>
        </p:nvSpPr>
        <p:spPr/>
        <p:txBody>
          <a:bodyPr/>
          <a:lstStyle/>
          <a:p>
            <a:r>
              <a:rPr lang="en-US"/>
              <a:t>2-</a:t>
            </a:r>
            <a:fld id="{B1A9E3C8-77E3-4150-A172-F5CDA881707E}" type="slidenum">
              <a:rPr lang="en-US" smtClean="0"/>
              <a:pPr/>
              <a:t>14</a:t>
            </a:fld>
            <a:endParaRPr lang="en-US" dirty="0"/>
          </a:p>
        </p:txBody>
      </p:sp>
      <p:sp>
        <p:nvSpPr>
          <p:cNvPr id="2" name="Title 1">
            <a:extLst>
              <a:ext uri="{FF2B5EF4-FFF2-40B4-BE49-F238E27FC236}">
                <a16:creationId xmlns:a16="http://schemas.microsoft.com/office/drawing/2014/main" id="{E884B3A6-DA2A-E88D-0EA7-CCCF30BDB7ED}"/>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AB0FE509-31D9-0C03-1B2C-C6D84122CFE4}"/>
              </a:ext>
              <a:ext uri="{C183D7F6-B498-43B3-948B-1728B52AA6E4}">
                <adec:decorative xmlns:adec="http://schemas.microsoft.com/office/drawing/2017/decorative" val="0"/>
              </a:ext>
            </a:extLst>
          </p:cNvPr>
          <p:cNvSpPr>
            <a:spLocks noGrp="1"/>
          </p:cNvSpPr>
          <p:nvPr>
            <p:ph idx="1"/>
          </p:nvPr>
        </p:nvSpPr>
        <p:spPr/>
        <p:txBody>
          <a:bodyPr>
            <a:normAutofit fontScale="70000" lnSpcReduction="20000"/>
          </a:bodyPr>
          <a:lstStyle/>
          <a:p>
            <a:r>
              <a:rPr lang="en-US" dirty="0"/>
              <a:t>Enterprise data maps to EA’s data/information architecture.</a:t>
            </a:r>
          </a:p>
          <a:p>
            <a:r>
              <a:rPr lang="en-US" dirty="0"/>
              <a:t>Data digitization converts all forms of original data (audio, image, video, text, barcode, sensor, etc.) to computer-readable binary code.</a:t>
            </a:r>
          </a:p>
          <a:p>
            <a:r>
              <a:rPr lang="en-US" dirty="0"/>
              <a:t>Some forms of digitization generates very large data files that are usually compressed by lossless or lossy compression algorithms for storage or transfer over network circuits.</a:t>
            </a:r>
          </a:p>
          <a:p>
            <a:r>
              <a:rPr lang="en-US" dirty="0"/>
              <a:t>Big Data refers to large volumes of structured and unstructured data that is challenging to process in traditional ways.</a:t>
            </a:r>
          </a:p>
          <a:p>
            <a:r>
              <a:rPr lang="en-US" dirty="0"/>
              <a:t>Logical collections and arrangements of data include various types of databases, DWs, and data lakes; these are physically stored in SANs and data centers.</a:t>
            </a:r>
          </a:p>
          <a:p>
            <a:r>
              <a:rPr lang="en-US" dirty="0"/>
              <a:t>More than 50% of enterprise data is stored in the cloud.</a:t>
            </a:r>
          </a:p>
          <a:p>
            <a:r>
              <a:rPr lang="en-US" dirty="0"/>
              <a:t>Data governance is an important part of enterprise data management and security.</a:t>
            </a:r>
          </a:p>
          <a:p>
            <a:r>
              <a:rPr lang="en-US" dirty="0"/>
              <a:t>Enterprise data is the target of most network attacks.</a:t>
            </a:r>
          </a:p>
          <a:p>
            <a:r>
              <a:rPr lang="en-US" dirty="0"/>
              <a:t>A wide range of data security mechanisms and best practices are used to protect enterprise data.</a:t>
            </a:r>
          </a:p>
          <a:p>
            <a:endParaRPr lang="en-US" dirty="0"/>
          </a:p>
          <a:p>
            <a:endParaRPr lang="en-US" dirty="0"/>
          </a:p>
          <a:p>
            <a:endParaRPr lang="en-US" dirty="0"/>
          </a:p>
        </p:txBody>
      </p:sp>
    </p:spTree>
    <p:extLst>
      <p:ext uri="{BB962C8B-B14F-4D97-AF65-F5344CB8AC3E}">
        <p14:creationId xmlns:p14="http://schemas.microsoft.com/office/powerpoint/2010/main" val="39546816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0982A4F-5936-3737-A06C-7E6117DA2DAD}"/>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2</a:t>
            </a:fld>
            <a:endParaRPr lang="en-US"/>
          </a:p>
        </p:txBody>
      </p:sp>
      <p:sp>
        <p:nvSpPr>
          <p:cNvPr id="2" name="Title 1">
            <a:extLst>
              <a:ext uri="{FF2B5EF4-FFF2-40B4-BE49-F238E27FC236}">
                <a16:creationId xmlns:a16="http://schemas.microsoft.com/office/drawing/2014/main" id="{30B3970D-4379-BEED-EA7A-43B8A72F107A}"/>
              </a:ext>
            </a:extLst>
          </p:cNvPr>
          <p:cNvSpPr>
            <a:spLocks noGrp="1"/>
          </p:cNvSpPr>
          <p:nvPr>
            <p:ph type="title"/>
          </p:nvPr>
        </p:nvSpPr>
        <p:spPr/>
        <p:txBody>
          <a:bodyPr/>
          <a:lstStyle/>
          <a:p>
            <a:r>
              <a:rPr lang="en-US" dirty="0"/>
              <a:t>Data Digitization</a:t>
            </a:r>
          </a:p>
        </p:txBody>
      </p:sp>
      <p:sp>
        <p:nvSpPr>
          <p:cNvPr id="4" name="TextBox 3">
            <a:extLst>
              <a:ext uri="{FF2B5EF4-FFF2-40B4-BE49-F238E27FC236}">
                <a16:creationId xmlns:a16="http://schemas.microsoft.com/office/drawing/2014/main" id="{F7304695-AE44-4005-FBAC-188BE72ED485}"/>
              </a:ext>
            </a:extLst>
          </p:cNvPr>
          <p:cNvSpPr txBox="1"/>
          <p:nvPr/>
        </p:nvSpPr>
        <p:spPr>
          <a:xfrm>
            <a:off x="447692" y="1257946"/>
            <a:ext cx="4720441" cy="5355312"/>
          </a:xfrm>
          <a:prstGeom prst="rect">
            <a:avLst/>
          </a:prstGeom>
          <a:noFill/>
        </p:spPr>
        <p:txBody>
          <a:bodyPr wrap="square" rtlCol="0">
            <a:spAutoFit/>
          </a:bodyPr>
          <a:lstStyle/>
          <a:p>
            <a:r>
              <a:rPr lang="en-US" dirty="0"/>
              <a:t>Enterprise data is converted into a digital format to facilitate processing, storage, and transmission on network circuits. </a:t>
            </a:r>
          </a:p>
          <a:p>
            <a:endParaRPr lang="en-US" b="1" dirty="0"/>
          </a:p>
          <a:p>
            <a:r>
              <a:rPr lang="en-US" b="1" dirty="0"/>
              <a:t>Digitization</a:t>
            </a:r>
            <a:r>
              <a:rPr lang="en-US" dirty="0"/>
              <a:t> is the process of converting diverse forms of data into binary code.</a:t>
            </a:r>
          </a:p>
          <a:p>
            <a:endParaRPr lang="en-US" dirty="0"/>
          </a:p>
          <a:p>
            <a:r>
              <a:rPr lang="en-US" dirty="0"/>
              <a:t>It should produce binary code that represents the original source with as much accuracy and conformity as possible. </a:t>
            </a:r>
          </a:p>
          <a:p>
            <a:endParaRPr lang="en-US" dirty="0"/>
          </a:p>
          <a:p>
            <a:r>
              <a:rPr lang="en-US" dirty="0"/>
              <a:t>When accuracy and conformity are maximized, converting binary code back to its original form produces a result that is indistinguishable from the original data.</a:t>
            </a:r>
          </a:p>
          <a:p>
            <a:endParaRPr lang="en-US" dirty="0"/>
          </a:p>
          <a:p>
            <a:r>
              <a:rPr lang="en-US" dirty="0"/>
              <a:t>Digitized data is considered computer-readable because it is in the form that computers use for processing tasks.</a:t>
            </a:r>
          </a:p>
        </p:txBody>
      </p:sp>
      <p:pic>
        <p:nvPicPr>
          <p:cNvPr id="6" name="Picture 5" descr="Figure 3-1 is a high-level depiction of data digitalization that includes an Original Format box on the left that includes audio, images, documents, video, and text. It connects by an arrow to a Digitization box in the middle which connects to a box on the right that includes 011010101.... It shows that digitization results in original data being represented as strings of 1s and 0s.">
            <a:extLst>
              <a:ext uri="{FF2B5EF4-FFF2-40B4-BE49-F238E27FC236}">
                <a16:creationId xmlns:a16="http://schemas.microsoft.com/office/drawing/2014/main" id="{B991B537-0CB6-26FF-42C5-F5CB9313AB1F}"/>
              </a:ext>
            </a:extLst>
          </p:cNvPr>
          <p:cNvPicPr>
            <a:picLocks noChangeAspect="1"/>
          </p:cNvPicPr>
          <p:nvPr/>
        </p:nvPicPr>
        <p:blipFill>
          <a:blip r:embed="rId2"/>
          <a:stretch>
            <a:fillRect/>
          </a:stretch>
        </p:blipFill>
        <p:spPr>
          <a:xfrm>
            <a:off x="5380229" y="1257946"/>
            <a:ext cx="5299154" cy="2418779"/>
          </a:xfrm>
          <a:prstGeom prst="rect">
            <a:avLst/>
          </a:prstGeom>
        </p:spPr>
      </p:pic>
      <p:sp>
        <p:nvSpPr>
          <p:cNvPr id="5" name="TextBox 4">
            <a:extLst>
              <a:ext uri="{FF2B5EF4-FFF2-40B4-BE49-F238E27FC236}">
                <a16:creationId xmlns:a16="http://schemas.microsoft.com/office/drawing/2014/main" id="{C88DB5D6-6F89-8805-5DAE-045F58CC71C1}"/>
              </a:ext>
            </a:extLst>
          </p:cNvPr>
          <p:cNvSpPr txBox="1"/>
          <p:nvPr/>
        </p:nvSpPr>
        <p:spPr>
          <a:xfrm>
            <a:off x="5265470" y="3767672"/>
            <a:ext cx="5756425" cy="2862322"/>
          </a:xfrm>
          <a:prstGeom prst="rect">
            <a:avLst/>
          </a:prstGeom>
          <a:noFill/>
        </p:spPr>
        <p:txBody>
          <a:bodyPr wrap="square" rtlCol="0">
            <a:spAutoFit/>
          </a:bodyPr>
          <a:lstStyle/>
          <a:p>
            <a:r>
              <a:rPr lang="en-US" dirty="0"/>
              <a:t>Digitization converts original data into sequences of binary digits (bits), zeros (0s) and ones (1s), that are organized into discrete units, usually multibit groups called bytes. </a:t>
            </a:r>
          </a:p>
          <a:p>
            <a:endParaRPr lang="en-US" dirty="0"/>
          </a:p>
          <a:p>
            <a:r>
              <a:rPr lang="en-US" dirty="0"/>
              <a:t>The capacities of computer memory (RAM) and storage devices are measured in bytes. </a:t>
            </a:r>
          </a:p>
          <a:p>
            <a:endParaRPr lang="en-US" dirty="0"/>
          </a:p>
          <a:p>
            <a:r>
              <a:rPr lang="en-US" dirty="0"/>
              <a:t>Transmission speeds on network circuits is measured in bits per second (bps). </a:t>
            </a:r>
          </a:p>
        </p:txBody>
      </p:sp>
    </p:spTree>
    <p:extLst>
      <p:ext uri="{BB962C8B-B14F-4D97-AF65-F5344CB8AC3E}">
        <p14:creationId xmlns:p14="http://schemas.microsoft.com/office/powerpoint/2010/main" val="851876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46BA5D0-E279-E2FE-2764-E115FF9981DD}"/>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3</a:t>
            </a:fld>
            <a:endParaRPr lang="en-US"/>
          </a:p>
        </p:txBody>
      </p:sp>
      <p:sp>
        <p:nvSpPr>
          <p:cNvPr id="2" name="Title 1">
            <a:extLst>
              <a:ext uri="{FF2B5EF4-FFF2-40B4-BE49-F238E27FC236}">
                <a16:creationId xmlns:a16="http://schemas.microsoft.com/office/drawing/2014/main" id="{AF40DAA8-71C3-667B-D1CA-791F85FA78D2}"/>
              </a:ext>
            </a:extLst>
          </p:cNvPr>
          <p:cNvSpPr>
            <a:spLocks noGrp="1"/>
          </p:cNvSpPr>
          <p:nvPr>
            <p:ph type="title"/>
          </p:nvPr>
        </p:nvSpPr>
        <p:spPr/>
        <p:txBody>
          <a:bodyPr/>
          <a:lstStyle/>
          <a:p>
            <a:r>
              <a:rPr lang="en-US" dirty="0"/>
              <a:t>Digitizing Audio Data</a:t>
            </a:r>
          </a:p>
        </p:txBody>
      </p:sp>
      <p:sp>
        <p:nvSpPr>
          <p:cNvPr id="4" name="TextBox 3">
            <a:extLst>
              <a:ext uri="{FF2B5EF4-FFF2-40B4-BE49-F238E27FC236}">
                <a16:creationId xmlns:a16="http://schemas.microsoft.com/office/drawing/2014/main" id="{3F06B935-160E-95B5-CF93-B1A338D4E4D0}"/>
              </a:ext>
            </a:extLst>
          </p:cNvPr>
          <p:cNvSpPr txBox="1"/>
          <p:nvPr/>
        </p:nvSpPr>
        <p:spPr>
          <a:xfrm>
            <a:off x="178595" y="1181514"/>
            <a:ext cx="8333304" cy="2862322"/>
          </a:xfrm>
          <a:prstGeom prst="rect">
            <a:avLst/>
          </a:prstGeom>
          <a:noFill/>
        </p:spPr>
        <p:txBody>
          <a:bodyPr wrap="square" rtlCol="0">
            <a:spAutoFit/>
          </a:bodyPr>
          <a:lstStyle/>
          <a:p>
            <a:endParaRPr lang="en-US" i="1" dirty="0"/>
          </a:p>
          <a:p>
            <a:r>
              <a:rPr lang="en-US" dirty="0"/>
              <a:t>Audio data is based on sound. Sound sources emit analog waveforms.  </a:t>
            </a:r>
          </a:p>
          <a:p>
            <a:endParaRPr lang="en-US" dirty="0"/>
          </a:p>
          <a:p>
            <a:r>
              <a:rPr lang="en-US" dirty="0"/>
              <a:t>The digitization process for audio data is a type of quantization. </a:t>
            </a:r>
            <a:r>
              <a:rPr lang="en-US" b="1" dirty="0"/>
              <a:t>Quantization</a:t>
            </a:r>
            <a:r>
              <a:rPr lang="en-US" dirty="0"/>
              <a:t> is the process of approximating a continuous signal, such as an analog sound waveform, by sampling it at regular intervals using a discrete set of symbols or integer values and converting them to binary code.</a:t>
            </a:r>
          </a:p>
          <a:p>
            <a:endParaRPr lang="en-US" dirty="0"/>
          </a:p>
          <a:p>
            <a:r>
              <a:rPr lang="en-US" dirty="0"/>
              <a:t>Digitizing sound enables podcasts, music, telephone calls, voice mail, and other audio to be transmitted and saved in a computer-readable form. </a:t>
            </a:r>
          </a:p>
        </p:txBody>
      </p:sp>
      <p:pic>
        <p:nvPicPr>
          <p:cNvPr id="8" name="Picture 7" descr="Figure 3-3 illustrates the sampling of an analog waveform. The amplitude of the wave is sampled at regular intervals and is marked as a dot on the wave for each sample. Twelve amplitude samples are illustrated.">
            <a:extLst>
              <a:ext uri="{FF2B5EF4-FFF2-40B4-BE49-F238E27FC236}">
                <a16:creationId xmlns:a16="http://schemas.microsoft.com/office/drawing/2014/main" id="{719F08E5-EA66-F2E8-D074-67D0DC110114}"/>
              </a:ext>
            </a:extLst>
          </p:cNvPr>
          <p:cNvPicPr>
            <a:picLocks noChangeAspect="1"/>
          </p:cNvPicPr>
          <p:nvPr/>
        </p:nvPicPr>
        <p:blipFill>
          <a:blip r:embed="rId2"/>
          <a:stretch>
            <a:fillRect/>
          </a:stretch>
        </p:blipFill>
        <p:spPr>
          <a:xfrm>
            <a:off x="8550931" y="1382069"/>
            <a:ext cx="3462474" cy="2397098"/>
          </a:xfrm>
          <a:prstGeom prst="rect">
            <a:avLst/>
          </a:prstGeom>
        </p:spPr>
      </p:pic>
      <p:sp>
        <p:nvSpPr>
          <p:cNvPr id="5" name="TextBox 4">
            <a:extLst>
              <a:ext uri="{FF2B5EF4-FFF2-40B4-BE49-F238E27FC236}">
                <a16:creationId xmlns:a16="http://schemas.microsoft.com/office/drawing/2014/main" id="{DF8525B8-8353-6123-D4B5-1D5FE262F1E2}"/>
              </a:ext>
            </a:extLst>
          </p:cNvPr>
          <p:cNvSpPr txBox="1"/>
          <p:nvPr/>
        </p:nvSpPr>
        <p:spPr>
          <a:xfrm>
            <a:off x="235745" y="4204079"/>
            <a:ext cx="11708606" cy="1200329"/>
          </a:xfrm>
          <a:prstGeom prst="rect">
            <a:avLst/>
          </a:prstGeom>
          <a:noFill/>
        </p:spPr>
        <p:txBody>
          <a:bodyPr wrap="square" rtlCol="0">
            <a:spAutoFit/>
          </a:bodyPr>
          <a:lstStyle/>
          <a:p>
            <a:r>
              <a:rPr lang="en-US" b="1" dirty="0"/>
              <a:t>Pulse code modulation (PCM) </a:t>
            </a:r>
            <a:r>
              <a:rPr lang="en-US" dirty="0"/>
              <a:t>is the most widely used quantization process for digitizing audio data.  It is a three-step process. The first step is </a:t>
            </a:r>
            <a:r>
              <a:rPr lang="en-US" i="1" dirty="0"/>
              <a:t>sampling</a:t>
            </a:r>
            <a:r>
              <a:rPr lang="en-US" dirty="0"/>
              <a:t> the amplitude of the sound wave at regular intervals. </a:t>
            </a:r>
            <a:r>
              <a:rPr lang="en-US" i="1" dirty="0"/>
              <a:t>Quantizing</a:t>
            </a:r>
            <a:r>
              <a:rPr lang="en-US" dirty="0"/>
              <a:t> is the second step; this rounds each amplitude sample measure to the nearest value in the integer range. </a:t>
            </a:r>
          </a:p>
          <a:p>
            <a:r>
              <a:rPr lang="en-US" dirty="0"/>
              <a:t>In the third step, </a:t>
            </a:r>
            <a:r>
              <a:rPr lang="en-US" i="1" dirty="0"/>
              <a:t>encoding</a:t>
            </a:r>
            <a:r>
              <a:rPr lang="en-US" dirty="0"/>
              <a:t>, the integer value is converted to binary code. </a:t>
            </a:r>
          </a:p>
        </p:txBody>
      </p:sp>
      <p:pic>
        <p:nvPicPr>
          <p:cNvPr id="7" name="Picture 6" descr="Figure 3-4 illustrates PCM as a three step sequential process that begins with sampling the original analog wave. The second step is quantizing, and the third step is encoding which results in binary code for the sample.">
            <a:extLst>
              <a:ext uri="{FF2B5EF4-FFF2-40B4-BE49-F238E27FC236}">
                <a16:creationId xmlns:a16="http://schemas.microsoft.com/office/drawing/2014/main" id="{0F8B06A3-5C2D-BC99-4B9A-11181FA80BF3}"/>
              </a:ext>
            </a:extLst>
          </p:cNvPr>
          <p:cNvPicPr>
            <a:picLocks noChangeAspect="1"/>
          </p:cNvPicPr>
          <p:nvPr/>
        </p:nvPicPr>
        <p:blipFill>
          <a:blip r:embed="rId3"/>
          <a:stretch>
            <a:fillRect/>
          </a:stretch>
        </p:blipFill>
        <p:spPr>
          <a:xfrm>
            <a:off x="2675189" y="5404408"/>
            <a:ext cx="5683233" cy="1317067"/>
          </a:xfrm>
          <a:prstGeom prst="rect">
            <a:avLst/>
          </a:prstGeom>
        </p:spPr>
      </p:pic>
    </p:spTree>
    <p:extLst>
      <p:ext uri="{BB962C8B-B14F-4D97-AF65-F5344CB8AC3E}">
        <p14:creationId xmlns:p14="http://schemas.microsoft.com/office/powerpoint/2010/main" val="1714639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FEE26A0-7F6D-80EC-5C76-CA6749A5C865}"/>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4</a:t>
            </a:fld>
            <a:endParaRPr lang="en-US"/>
          </a:p>
        </p:txBody>
      </p:sp>
      <p:sp>
        <p:nvSpPr>
          <p:cNvPr id="2" name="Title 1">
            <a:extLst>
              <a:ext uri="{FF2B5EF4-FFF2-40B4-BE49-F238E27FC236}">
                <a16:creationId xmlns:a16="http://schemas.microsoft.com/office/drawing/2014/main" id="{EB469D96-D035-1D88-32BD-3157FEEAC51C}"/>
              </a:ext>
            </a:extLst>
          </p:cNvPr>
          <p:cNvSpPr>
            <a:spLocks noGrp="1"/>
          </p:cNvSpPr>
          <p:nvPr>
            <p:ph type="title"/>
          </p:nvPr>
        </p:nvSpPr>
        <p:spPr/>
        <p:txBody>
          <a:bodyPr/>
          <a:lstStyle/>
          <a:p>
            <a:r>
              <a:rPr lang="en-US" dirty="0"/>
              <a:t>Bit Depth, Fidelity, Resolution, Compression</a:t>
            </a:r>
          </a:p>
        </p:txBody>
      </p:sp>
      <p:sp>
        <p:nvSpPr>
          <p:cNvPr id="4" name="TextBox 3">
            <a:extLst>
              <a:ext uri="{FF2B5EF4-FFF2-40B4-BE49-F238E27FC236}">
                <a16:creationId xmlns:a16="http://schemas.microsoft.com/office/drawing/2014/main" id="{147E3ACE-1C98-6D6C-849D-F7E8C16C06C0}"/>
              </a:ext>
            </a:extLst>
          </p:cNvPr>
          <p:cNvSpPr txBox="1"/>
          <p:nvPr/>
        </p:nvSpPr>
        <p:spPr>
          <a:xfrm>
            <a:off x="353342" y="1308156"/>
            <a:ext cx="5650675" cy="2862322"/>
          </a:xfrm>
          <a:prstGeom prst="rect">
            <a:avLst/>
          </a:prstGeom>
          <a:noFill/>
        </p:spPr>
        <p:txBody>
          <a:bodyPr wrap="square" rtlCol="0">
            <a:spAutoFit/>
          </a:bodyPr>
          <a:lstStyle/>
          <a:p>
            <a:r>
              <a:rPr lang="en-US" dirty="0"/>
              <a:t>In PCM, the number of bits in the binary code that represents the integer value for each sample measure is called </a:t>
            </a:r>
            <a:r>
              <a:rPr lang="en-US" i="1" dirty="0"/>
              <a:t>bit depth</a:t>
            </a:r>
            <a:r>
              <a:rPr lang="en-US" dirty="0"/>
              <a:t>. </a:t>
            </a:r>
          </a:p>
          <a:p>
            <a:endParaRPr lang="en-US" dirty="0"/>
          </a:p>
          <a:p>
            <a:r>
              <a:rPr lang="en-US" dirty="0"/>
              <a:t>Bit depth is also one of the determinants of PCM </a:t>
            </a:r>
            <a:r>
              <a:rPr lang="en-US" i="1" dirty="0"/>
              <a:t>fidelity</a:t>
            </a:r>
            <a:r>
              <a:rPr lang="en-US" dirty="0"/>
              <a:t> (the degree to which the digitized data accurately represents the original sound wave). </a:t>
            </a:r>
          </a:p>
          <a:p>
            <a:endParaRPr lang="en-US" dirty="0"/>
          </a:p>
          <a:p>
            <a:r>
              <a:rPr lang="en-US" dirty="0"/>
              <a:t>Greater bit depth means greater </a:t>
            </a:r>
            <a:r>
              <a:rPr lang="en-US" i="1" dirty="0"/>
              <a:t>resolution</a:t>
            </a:r>
            <a:r>
              <a:rPr lang="en-US" dirty="0"/>
              <a:t> or precision of each wave height sample.</a:t>
            </a:r>
          </a:p>
        </p:txBody>
      </p:sp>
      <p:pic>
        <p:nvPicPr>
          <p:cNvPr id="6" name="Picture 5" descr="This is a reproduction of Table 3-2 and includes rows for 10 bit depth levels, from 1 to 2. Each row identifies the total number of different values that can be represented by the bit depth, and the bit depth's integer range and bit combination range.">
            <a:extLst>
              <a:ext uri="{FF2B5EF4-FFF2-40B4-BE49-F238E27FC236}">
                <a16:creationId xmlns:a16="http://schemas.microsoft.com/office/drawing/2014/main" id="{C013781F-8B78-CC30-E7A6-8AB2E168B584}"/>
              </a:ext>
            </a:extLst>
          </p:cNvPr>
          <p:cNvPicPr>
            <a:picLocks noChangeAspect="1"/>
          </p:cNvPicPr>
          <p:nvPr/>
        </p:nvPicPr>
        <p:blipFill>
          <a:blip r:embed="rId2"/>
          <a:stretch>
            <a:fillRect/>
          </a:stretch>
        </p:blipFill>
        <p:spPr>
          <a:xfrm>
            <a:off x="6394919" y="2266296"/>
            <a:ext cx="4431362" cy="1945333"/>
          </a:xfrm>
          <a:prstGeom prst="rect">
            <a:avLst/>
          </a:prstGeom>
        </p:spPr>
      </p:pic>
      <p:sp>
        <p:nvSpPr>
          <p:cNvPr id="7" name="TextBox 6">
            <a:extLst>
              <a:ext uri="{FF2B5EF4-FFF2-40B4-BE49-F238E27FC236}">
                <a16:creationId xmlns:a16="http://schemas.microsoft.com/office/drawing/2014/main" id="{C084D2DF-6C1B-471D-75B2-64C123A5150A}"/>
              </a:ext>
            </a:extLst>
          </p:cNvPr>
          <p:cNvSpPr txBox="1"/>
          <p:nvPr/>
        </p:nvSpPr>
        <p:spPr>
          <a:xfrm>
            <a:off x="6004017" y="1325561"/>
            <a:ext cx="5964820" cy="92333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PCM’s bit rate, the number of bits generated per second, is calculated using the following formula: </a:t>
            </a: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Bit rate = Sampling rate x Bit depth</a:t>
            </a:r>
          </a:p>
        </p:txBody>
      </p:sp>
      <p:sp>
        <p:nvSpPr>
          <p:cNvPr id="8" name="TextBox 7">
            <a:extLst>
              <a:ext uri="{FF2B5EF4-FFF2-40B4-BE49-F238E27FC236}">
                <a16:creationId xmlns:a16="http://schemas.microsoft.com/office/drawing/2014/main" id="{5AEE3275-9901-4842-7012-28874EE1ACEF}"/>
              </a:ext>
            </a:extLst>
          </p:cNvPr>
          <p:cNvSpPr txBox="1"/>
          <p:nvPr/>
        </p:nvSpPr>
        <p:spPr>
          <a:xfrm>
            <a:off x="308962" y="4229034"/>
            <a:ext cx="11390110" cy="258532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Audio files can be saved in uncompressed or compressed formats.  </a:t>
            </a: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Data compression</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is a process that reduces the number of bits needed to represent data. It involves re-encoding the file data into a form that uses fewer bits and is typically used to reduce the size of saved files or to speed up file transfer rates on network circuits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Compressed audio files have lossless or lossy formats. </a:t>
            </a: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Lossless</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formats store audio in less space (50% to 60% of the original) without losing any information and can be decompressed without discernible differences from the original. Lossy audio file formats enable greatest reduction of original files (to 5%-20% of the original). However, there can be a noticeable reduction in audio quality because the compression process removes some audio information and simplifies the data. MP3 is the best-known lossy audio compression file format.</a:t>
            </a:r>
          </a:p>
        </p:txBody>
      </p:sp>
    </p:spTree>
    <p:extLst>
      <p:ext uri="{BB962C8B-B14F-4D97-AF65-F5344CB8AC3E}">
        <p14:creationId xmlns:p14="http://schemas.microsoft.com/office/powerpoint/2010/main" val="5739690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093B9A5-7C03-238A-2F74-777065D67B1C}"/>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5</a:t>
            </a:fld>
            <a:endParaRPr lang="en-US"/>
          </a:p>
        </p:txBody>
      </p:sp>
      <p:sp>
        <p:nvSpPr>
          <p:cNvPr id="2" name="Title 1">
            <a:extLst>
              <a:ext uri="{FF2B5EF4-FFF2-40B4-BE49-F238E27FC236}">
                <a16:creationId xmlns:a16="http://schemas.microsoft.com/office/drawing/2014/main" id="{18362726-54B1-B531-DCD1-A46C6C0FA0FC}"/>
              </a:ext>
            </a:extLst>
          </p:cNvPr>
          <p:cNvSpPr>
            <a:spLocks noGrp="1"/>
          </p:cNvSpPr>
          <p:nvPr>
            <p:ph type="title"/>
          </p:nvPr>
        </p:nvSpPr>
        <p:spPr/>
        <p:txBody>
          <a:bodyPr/>
          <a:lstStyle/>
          <a:p>
            <a:r>
              <a:rPr lang="en-US" dirty="0"/>
              <a:t>Digitizing Images</a:t>
            </a:r>
          </a:p>
        </p:txBody>
      </p:sp>
      <p:sp>
        <p:nvSpPr>
          <p:cNvPr id="5" name="TextBox 4">
            <a:extLst>
              <a:ext uri="{FF2B5EF4-FFF2-40B4-BE49-F238E27FC236}">
                <a16:creationId xmlns:a16="http://schemas.microsoft.com/office/drawing/2014/main" id="{214A061A-7596-6458-7CA2-EA3444179EE4}"/>
              </a:ext>
            </a:extLst>
          </p:cNvPr>
          <p:cNvSpPr txBox="1"/>
          <p:nvPr/>
        </p:nvSpPr>
        <p:spPr>
          <a:xfrm>
            <a:off x="338448" y="1345863"/>
            <a:ext cx="6997080" cy="3416320"/>
          </a:xfrm>
          <a:prstGeom prst="rect">
            <a:avLst/>
          </a:prstGeom>
          <a:noFill/>
        </p:spPr>
        <p:txBody>
          <a:bodyPr wrap="square" rtlCol="0">
            <a:spAutoFit/>
          </a:bodyPr>
          <a:lstStyle/>
          <a:p>
            <a:r>
              <a:rPr lang="en-US" dirty="0"/>
              <a:t>Two types of graphics are used to represent images: raster and vector. </a:t>
            </a:r>
          </a:p>
          <a:p>
            <a:endParaRPr lang="en-US" dirty="0"/>
          </a:p>
          <a:p>
            <a:r>
              <a:rPr lang="en-US" dirty="0"/>
              <a:t>Most images displayed on computer and device screens are raster graphics; pictures produce by digital cameras are raster graphics.</a:t>
            </a:r>
          </a:p>
          <a:p>
            <a:endParaRPr lang="en-US" dirty="0"/>
          </a:p>
          <a:p>
            <a:r>
              <a:rPr lang="en-US" dirty="0"/>
              <a:t>Raster graphics is an offshoot of television technology, with images constructed much like those on television screens. </a:t>
            </a:r>
          </a:p>
          <a:p>
            <a:endParaRPr lang="en-US" dirty="0"/>
          </a:p>
          <a:p>
            <a:r>
              <a:rPr lang="en-US" dirty="0"/>
              <a:t>A raster graphic is made up of a collection of tiny, uniformly sized </a:t>
            </a:r>
            <a:r>
              <a:rPr lang="en-US" i="1" dirty="0"/>
              <a:t>pixels (pixel elements)</a:t>
            </a:r>
            <a:r>
              <a:rPr lang="en-US" dirty="0"/>
              <a:t>,</a:t>
            </a:r>
            <a:r>
              <a:rPr lang="en-US" i="1" dirty="0"/>
              <a:t> </a:t>
            </a:r>
            <a:r>
              <a:rPr lang="en-US" dirty="0"/>
              <a:t>which are arranged in a two-dimensional grid called a </a:t>
            </a:r>
            <a:r>
              <a:rPr lang="en-US" i="1" dirty="0"/>
              <a:t>bitmap</a:t>
            </a:r>
            <a:r>
              <a:rPr lang="en-US" dirty="0"/>
              <a:t>. Examples of bitmap array sizes are identified in Figure 3-5. </a:t>
            </a:r>
          </a:p>
        </p:txBody>
      </p:sp>
      <p:pic>
        <p:nvPicPr>
          <p:cNvPr id="7" name="Picture 6" descr="Figure 3-5 illustrates the bit array dimensions for DVD, HD, Full HD, and 4K displays.">
            <a:extLst>
              <a:ext uri="{FF2B5EF4-FFF2-40B4-BE49-F238E27FC236}">
                <a16:creationId xmlns:a16="http://schemas.microsoft.com/office/drawing/2014/main" id="{3D7A95CE-8D8D-55CB-227E-8D7A62AF0B9A}"/>
              </a:ext>
            </a:extLst>
          </p:cNvPr>
          <p:cNvPicPr>
            <a:picLocks noChangeAspect="1"/>
          </p:cNvPicPr>
          <p:nvPr/>
        </p:nvPicPr>
        <p:blipFill>
          <a:blip r:embed="rId2"/>
          <a:stretch>
            <a:fillRect/>
          </a:stretch>
        </p:blipFill>
        <p:spPr>
          <a:xfrm>
            <a:off x="7787975" y="434035"/>
            <a:ext cx="3352294" cy="2505823"/>
          </a:xfrm>
          <a:prstGeom prst="rect">
            <a:avLst/>
          </a:prstGeom>
        </p:spPr>
      </p:pic>
      <p:pic>
        <p:nvPicPr>
          <p:cNvPr id="11" name="Picture 10" descr="This is a reproduction of Table 3-3 that includes rows for four bitmap dimensions: 640 by 480, 1280 by 720, 1920 by 1080, and 3840 by 2160. Each row also includes columns for Number of Pixels per Image, Color Depth, and Number of Bits per Image for each of the color depths that can be used for each set of bitmap dimensions.">
            <a:extLst>
              <a:ext uri="{FF2B5EF4-FFF2-40B4-BE49-F238E27FC236}">
                <a16:creationId xmlns:a16="http://schemas.microsoft.com/office/drawing/2014/main" id="{FED36CCC-4EF1-8838-BB1C-919E49555982}"/>
              </a:ext>
            </a:extLst>
          </p:cNvPr>
          <p:cNvPicPr>
            <a:picLocks noChangeAspect="1"/>
          </p:cNvPicPr>
          <p:nvPr/>
        </p:nvPicPr>
        <p:blipFill>
          <a:blip r:embed="rId3"/>
          <a:stretch>
            <a:fillRect/>
          </a:stretch>
        </p:blipFill>
        <p:spPr>
          <a:xfrm>
            <a:off x="7626040" y="3020967"/>
            <a:ext cx="4018273" cy="3402998"/>
          </a:xfrm>
          <a:prstGeom prst="rect">
            <a:avLst/>
          </a:prstGeom>
        </p:spPr>
      </p:pic>
      <p:sp>
        <p:nvSpPr>
          <p:cNvPr id="4" name="TextBox 3">
            <a:extLst>
              <a:ext uri="{FF2B5EF4-FFF2-40B4-BE49-F238E27FC236}">
                <a16:creationId xmlns:a16="http://schemas.microsoft.com/office/drawing/2014/main" id="{23427DBF-DAC5-56CE-4924-3B2EB61C8813}"/>
              </a:ext>
            </a:extLst>
          </p:cNvPr>
          <p:cNvSpPr txBox="1"/>
          <p:nvPr/>
        </p:nvSpPr>
        <p:spPr>
          <a:xfrm>
            <a:off x="386626" y="4995447"/>
            <a:ext cx="6646276" cy="1754326"/>
          </a:xfrm>
          <a:prstGeom prst="rect">
            <a:avLst/>
          </a:prstGeom>
          <a:noFill/>
        </p:spPr>
        <p:txBody>
          <a:bodyPr wrap="square" rtlCol="0">
            <a:spAutoFit/>
          </a:bodyPr>
          <a:lstStyle/>
          <a:p>
            <a:r>
              <a:rPr lang="en-US" dirty="0"/>
              <a:t>Vector graphics images are described by straight and curved lines, geometric shapes, and other collections of line segment groupings. They are saved and stored using geometric formulas. Sometimes, a combination of raster and vector graphics is used to create image files; examples include Encapsulated Postscript (EPS) and Portable Document Format (PDF) files.</a:t>
            </a:r>
          </a:p>
        </p:txBody>
      </p:sp>
    </p:spTree>
    <p:extLst>
      <p:ext uri="{BB962C8B-B14F-4D97-AF65-F5344CB8AC3E}">
        <p14:creationId xmlns:p14="http://schemas.microsoft.com/office/powerpoint/2010/main" val="26539001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259571C-F85F-DC82-0B31-93C219561821}"/>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6</a:t>
            </a:fld>
            <a:endParaRPr lang="en-US"/>
          </a:p>
        </p:txBody>
      </p:sp>
      <p:sp>
        <p:nvSpPr>
          <p:cNvPr id="2" name="Title 1">
            <a:extLst>
              <a:ext uri="{FF2B5EF4-FFF2-40B4-BE49-F238E27FC236}">
                <a16:creationId xmlns:a16="http://schemas.microsoft.com/office/drawing/2014/main" id="{F0F5B251-2E44-23C9-7B19-EEF95727B006}"/>
              </a:ext>
            </a:extLst>
          </p:cNvPr>
          <p:cNvSpPr>
            <a:spLocks noGrp="1"/>
          </p:cNvSpPr>
          <p:nvPr>
            <p:ph type="title"/>
          </p:nvPr>
        </p:nvSpPr>
        <p:spPr/>
        <p:txBody>
          <a:bodyPr/>
          <a:lstStyle/>
          <a:p>
            <a:r>
              <a:rPr lang="en-US" dirty="0"/>
              <a:t>Color Depth and Bits per Image</a:t>
            </a:r>
          </a:p>
        </p:txBody>
      </p:sp>
      <p:sp>
        <p:nvSpPr>
          <p:cNvPr id="4" name="TextBox 3">
            <a:extLst>
              <a:ext uri="{FF2B5EF4-FFF2-40B4-BE49-F238E27FC236}">
                <a16:creationId xmlns:a16="http://schemas.microsoft.com/office/drawing/2014/main" id="{B8E834A3-A891-FEED-9A36-8E9D9D142F0F}"/>
              </a:ext>
            </a:extLst>
          </p:cNvPr>
          <p:cNvSpPr txBox="1"/>
          <p:nvPr/>
        </p:nvSpPr>
        <p:spPr>
          <a:xfrm>
            <a:off x="201407" y="1340278"/>
            <a:ext cx="5177641" cy="2308324"/>
          </a:xfrm>
          <a:prstGeom prst="rect">
            <a:avLst/>
          </a:prstGeom>
          <a:noFill/>
        </p:spPr>
        <p:txBody>
          <a:bodyPr wrap="square" rtlCol="0">
            <a:spAutoFit/>
          </a:bodyPr>
          <a:lstStyle/>
          <a:p>
            <a:r>
              <a:rPr lang="en-US" dirty="0"/>
              <a:t>The number of bits used to represent the color of a pixel (or pixel component) is called </a:t>
            </a:r>
            <a:r>
              <a:rPr lang="en-US" i="1" dirty="0"/>
              <a:t>color depth</a:t>
            </a:r>
            <a:r>
              <a:rPr lang="en-US" dirty="0"/>
              <a:t>. Color depth is also known as bit depth and is usually measured in </a:t>
            </a:r>
            <a:r>
              <a:rPr lang="en-US" i="1" dirty="0"/>
              <a:t>bits per pixel (</a:t>
            </a:r>
            <a:r>
              <a:rPr lang="en-US" i="1" dirty="0" err="1"/>
              <a:t>bpp</a:t>
            </a:r>
            <a:r>
              <a:rPr lang="en-US" i="1" dirty="0"/>
              <a:t>). </a:t>
            </a:r>
          </a:p>
          <a:p>
            <a:endParaRPr lang="en-US" i="1" dirty="0"/>
          </a:p>
          <a:p>
            <a:r>
              <a:rPr lang="en-US" dirty="0"/>
              <a:t>The formula used to calculate total bits per image is: </a:t>
            </a:r>
            <a:r>
              <a:rPr lang="en-US" i="1" dirty="0"/>
              <a:t>Total bits per image = Bitmap dimensions x Color depth</a:t>
            </a:r>
          </a:p>
        </p:txBody>
      </p:sp>
      <p:sp>
        <p:nvSpPr>
          <p:cNvPr id="8" name="TextBox 7">
            <a:extLst>
              <a:ext uri="{FF2B5EF4-FFF2-40B4-BE49-F238E27FC236}">
                <a16:creationId xmlns:a16="http://schemas.microsoft.com/office/drawing/2014/main" id="{42E5D100-086B-C41D-4EAC-038B1EB67A08}"/>
              </a:ext>
              <a:ext uri="{C183D7F6-B498-43B3-948B-1728B52AA6E4}">
                <adec:decorative xmlns:adec="http://schemas.microsoft.com/office/drawing/2017/decorative" val="0"/>
              </a:ext>
            </a:extLst>
          </p:cNvPr>
          <p:cNvSpPr txBox="1"/>
          <p:nvPr/>
        </p:nvSpPr>
        <p:spPr>
          <a:xfrm>
            <a:off x="201407" y="3712419"/>
            <a:ext cx="5768340" cy="2862322"/>
          </a:xfrm>
          <a:prstGeom prst="rect">
            <a:avLst/>
          </a:prstGeom>
          <a:noFill/>
        </p:spPr>
        <p:txBody>
          <a:bodyPr wrap="square" rtlCol="0">
            <a:spAutoFit/>
          </a:bodyPr>
          <a:lstStyle/>
          <a:p>
            <a:r>
              <a:rPr lang="en-US" dirty="0"/>
              <a:t>Today, each pixel in a raster graphic display usually has three components—one phosphor for each of the three primary colors: red, green, and blue. The brightness of each pixel component is adjustable, and additive mixing of red, green, and blue enables other colors to be displayed. </a:t>
            </a:r>
          </a:p>
          <a:p>
            <a:endParaRPr lang="en-US" dirty="0"/>
          </a:p>
          <a:p>
            <a:r>
              <a:rPr lang="en-US" dirty="0"/>
              <a:t>In a 24-bit (true color) pixel, each component can represent 256 (2</a:t>
            </a:r>
            <a:r>
              <a:rPr lang="en-US" baseline="30000" dirty="0"/>
              <a:t>8</a:t>
            </a:r>
            <a:r>
              <a:rPr lang="en-US" dirty="0"/>
              <a:t>) different brightness levels (shades) of color. </a:t>
            </a:r>
          </a:p>
        </p:txBody>
      </p:sp>
      <p:pic>
        <p:nvPicPr>
          <p:cNvPr id="9" name="Picture 8" descr="Figure 3-7 illustrates that pixels in true color displays have three phosphors: red, green, and blue. It also shows that the phosphor for each color can have 256 brightness levels from 0 (off) to 255 (fully illuminated).">
            <a:extLst>
              <a:ext uri="{FF2B5EF4-FFF2-40B4-BE49-F238E27FC236}">
                <a16:creationId xmlns:a16="http://schemas.microsoft.com/office/drawing/2014/main" id="{CAED90EB-347C-620F-7847-FC67BFFEA839}"/>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8715724" y="575687"/>
            <a:ext cx="2195422" cy="2535985"/>
          </a:xfrm>
          <a:prstGeom prst="rect">
            <a:avLst/>
          </a:prstGeom>
        </p:spPr>
      </p:pic>
      <p:sp>
        <p:nvSpPr>
          <p:cNvPr id="10" name="TextBox 9">
            <a:extLst>
              <a:ext uri="{FF2B5EF4-FFF2-40B4-BE49-F238E27FC236}">
                <a16:creationId xmlns:a16="http://schemas.microsoft.com/office/drawing/2014/main" id="{C42EEF6F-8088-3163-6D13-82CF4C7F24E2}"/>
              </a:ext>
            </a:extLst>
          </p:cNvPr>
          <p:cNvSpPr txBox="1"/>
          <p:nvPr/>
        </p:nvSpPr>
        <p:spPr>
          <a:xfrm>
            <a:off x="6293644" y="3344208"/>
            <a:ext cx="5839031" cy="646331"/>
          </a:xfrm>
          <a:prstGeom prst="rect">
            <a:avLst/>
          </a:prstGeom>
          <a:noFill/>
        </p:spPr>
        <p:txBody>
          <a:bodyPr wrap="square" rtlCol="0">
            <a:spAutoFit/>
          </a:bodyPr>
          <a:lstStyle/>
          <a:p>
            <a:r>
              <a:rPr lang="en-US" dirty="0"/>
              <a:t>Characteristics and examples of lossless and lossy image compression are provided in Table 3-4.</a:t>
            </a:r>
          </a:p>
        </p:txBody>
      </p:sp>
      <p:pic>
        <p:nvPicPr>
          <p:cNvPr id="11" name="Picture 10" descr="Table 3-4 includes rows for lossless and lossy compression. Each row includes a column that describes that type of image compression and a column that identifies examples of file formats for that type of compression.">
            <a:extLst>
              <a:ext uri="{FF2B5EF4-FFF2-40B4-BE49-F238E27FC236}">
                <a16:creationId xmlns:a16="http://schemas.microsoft.com/office/drawing/2014/main" id="{1CD33FE6-DBE8-587D-2A1C-6F95FD14029B}"/>
              </a:ext>
            </a:extLst>
          </p:cNvPr>
          <p:cNvPicPr>
            <a:picLocks noChangeAspect="1"/>
          </p:cNvPicPr>
          <p:nvPr/>
        </p:nvPicPr>
        <p:blipFill>
          <a:blip r:embed="rId3"/>
          <a:stretch>
            <a:fillRect/>
          </a:stretch>
        </p:blipFill>
        <p:spPr>
          <a:xfrm>
            <a:off x="6229421" y="4223075"/>
            <a:ext cx="5768339" cy="2099006"/>
          </a:xfrm>
          <a:prstGeom prst="rect">
            <a:avLst/>
          </a:prstGeom>
        </p:spPr>
      </p:pic>
    </p:spTree>
    <p:extLst>
      <p:ext uri="{BB962C8B-B14F-4D97-AF65-F5344CB8AC3E}">
        <p14:creationId xmlns:p14="http://schemas.microsoft.com/office/powerpoint/2010/main" val="10309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D1208D0-768E-768F-674A-9AF307707B0E}"/>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7</a:t>
            </a:fld>
            <a:endParaRPr lang="en-US"/>
          </a:p>
        </p:txBody>
      </p:sp>
      <p:sp>
        <p:nvSpPr>
          <p:cNvPr id="2" name="Title 1">
            <a:extLst>
              <a:ext uri="{FF2B5EF4-FFF2-40B4-BE49-F238E27FC236}">
                <a16:creationId xmlns:a16="http://schemas.microsoft.com/office/drawing/2014/main" id="{979390EE-366F-E72F-4231-A4BBD0312CE5}"/>
              </a:ext>
            </a:extLst>
          </p:cNvPr>
          <p:cNvSpPr>
            <a:spLocks noGrp="1"/>
          </p:cNvSpPr>
          <p:nvPr>
            <p:ph type="title"/>
          </p:nvPr>
        </p:nvSpPr>
        <p:spPr/>
        <p:txBody>
          <a:bodyPr/>
          <a:lstStyle/>
          <a:p>
            <a:r>
              <a:rPr lang="en-US" dirty="0"/>
              <a:t>Digitizing Video</a:t>
            </a:r>
          </a:p>
        </p:txBody>
      </p:sp>
      <p:sp>
        <p:nvSpPr>
          <p:cNvPr id="4" name="TextBox 3">
            <a:extLst>
              <a:ext uri="{FF2B5EF4-FFF2-40B4-BE49-F238E27FC236}">
                <a16:creationId xmlns:a16="http://schemas.microsoft.com/office/drawing/2014/main" id="{08A1B4C6-E20C-5657-2F6A-4139C393B3A0}"/>
              </a:ext>
            </a:extLst>
          </p:cNvPr>
          <p:cNvSpPr txBox="1"/>
          <p:nvPr/>
        </p:nvSpPr>
        <p:spPr>
          <a:xfrm>
            <a:off x="229805" y="1502688"/>
            <a:ext cx="6911438" cy="4801314"/>
          </a:xfrm>
          <a:prstGeom prst="rect">
            <a:avLst/>
          </a:prstGeom>
          <a:noFill/>
        </p:spPr>
        <p:txBody>
          <a:bodyPr wrap="square" rtlCol="0">
            <a:spAutoFit/>
          </a:bodyPr>
          <a:lstStyle/>
          <a:p>
            <a:r>
              <a:rPr lang="en-US" dirty="0"/>
              <a:t>Digitizing video involves capturing, storing, and using video in digital formats. Digital video cameras capture moving images and convert them to binary code. </a:t>
            </a:r>
          </a:p>
          <a:p>
            <a:endParaRPr lang="en-US" dirty="0"/>
          </a:p>
          <a:p>
            <a:r>
              <a:rPr lang="en-US" dirty="0"/>
              <a:t>Digital video sometimes consists of sequences of digital photographs (images) captured at a rate of 30 pictures (frames) per second or higher; however, capture rates as low as 24 or as high as 60 </a:t>
            </a:r>
            <a:r>
              <a:rPr lang="en-US" i="1" dirty="0"/>
              <a:t>frames per second (fps) </a:t>
            </a:r>
            <a:r>
              <a:rPr lang="en-US" dirty="0"/>
              <a:t>may be used.</a:t>
            </a:r>
          </a:p>
          <a:p>
            <a:endParaRPr lang="en-US" dirty="0"/>
          </a:p>
          <a:p>
            <a:r>
              <a:rPr lang="en-US" dirty="0"/>
              <a:t>The bit generation rate is calculated by the following formula:</a:t>
            </a:r>
          </a:p>
          <a:p>
            <a:endParaRPr lang="en-US" dirty="0"/>
          </a:p>
          <a:p>
            <a:r>
              <a:rPr lang="en-US" i="1" dirty="0"/>
              <a:t>Video bit rate = Image dimensions x Color depth x Images per second.</a:t>
            </a:r>
          </a:p>
          <a:p>
            <a:endParaRPr lang="en-US" i="1" dirty="0"/>
          </a:p>
          <a:p>
            <a:r>
              <a:rPr lang="en-US" dirty="0"/>
              <a:t>For example, a 4K true color (24-bit) digital video camera with a 60-fps capture rate generates more than 159 billion bits each second. This is included in Table 3-5. </a:t>
            </a:r>
          </a:p>
        </p:txBody>
      </p:sp>
      <p:pic>
        <p:nvPicPr>
          <p:cNvPr id="6" name="Picture 5" descr="This is a reproduction of Table 3-5 that includes rows for HD, Full HD, and 4K video. Each row includes a column for Image Dimensions, Pixels per Image, Color Depth, Bits per Image, Images per Second, and Bits per Second.">
            <a:extLst>
              <a:ext uri="{FF2B5EF4-FFF2-40B4-BE49-F238E27FC236}">
                <a16:creationId xmlns:a16="http://schemas.microsoft.com/office/drawing/2014/main" id="{3A773501-CCA4-8685-C791-C68DC9490B8C}"/>
              </a:ext>
            </a:extLst>
          </p:cNvPr>
          <p:cNvPicPr>
            <a:picLocks noChangeAspect="1"/>
          </p:cNvPicPr>
          <p:nvPr/>
        </p:nvPicPr>
        <p:blipFill>
          <a:blip r:embed="rId2"/>
          <a:stretch>
            <a:fillRect/>
          </a:stretch>
        </p:blipFill>
        <p:spPr>
          <a:xfrm>
            <a:off x="7070179" y="1561604"/>
            <a:ext cx="5121821" cy="2076959"/>
          </a:xfrm>
          <a:prstGeom prst="rect">
            <a:avLst/>
          </a:prstGeom>
        </p:spPr>
      </p:pic>
      <p:sp>
        <p:nvSpPr>
          <p:cNvPr id="7" name="TextBox 6">
            <a:extLst>
              <a:ext uri="{FF2B5EF4-FFF2-40B4-BE49-F238E27FC236}">
                <a16:creationId xmlns:a16="http://schemas.microsoft.com/office/drawing/2014/main" id="{55D0A10A-9E8C-3873-3174-5605539F03B8}"/>
              </a:ext>
            </a:extLst>
          </p:cNvPr>
          <p:cNvSpPr txBox="1"/>
          <p:nvPr/>
        </p:nvSpPr>
        <p:spPr>
          <a:xfrm>
            <a:off x="7092753" y="3762360"/>
            <a:ext cx="4869442" cy="2862322"/>
          </a:xfrm>
          <a:prstGeom prst="rect">
            <a:avLst/>
          </a:prstGeom>
          <a:noFill/>
        </p:spPr>
        <p:txBody>
          <a:bodyPr wrap="square" rtlCol="0">
            <a:spAutoFit/>
          </a:bodyPr>
          <a:lstStyle/>
          <a:p>
            <a:r>
              <a:rPr lang="en-US" dirty="0"/>
              <a:t>Lossy video compression algorithms analyze the video stream and discard information that the human eye is unable to perceive. Reasonable quality is possible when video compression ratios are between 20:1 and 100:1 Lossy versions of JPEG and Motion Picture Experts Group (MPEG) formats exist for video compression; H.263, H.264, and H.265 are video compression standards for videoconferencing applications.</a:t>
            </a:r>
          </a:p>
        </p:txBody>
      </p:sp>
    </p:spTree>
    <p:extLst>
      <p:ext uri="{BB962C8B-B14F-4D97-AF65-F5344CB8AC3E}">
        <p14:creationId xmlns:p14="http://schemas.microsoft.com/office/powerpoint/2010/main" val="4285087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7F02CB5-CD35-CCCA-A05B-D05AB7735ED4}"/>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8</a:t>
            </a:fld>
            <a:endParaRPr lang="en-US"/>
          </a:p>
        </p:txBody>
      </p:sp>
      <p:sp>
        <p:nvSpPr>
          <p:cNvPr id="2" name="Title 1">
            <a:extLst>
              <a:ext uri="{FF2B5EF4-FFF2-40B4-BE49-F238E27FC236}">
                <a16:creationId xmlns:a16="http://schemas.microsoft.com/office/drawing/2014/main" id="{354E0B91-B9B1-C261-5A02-359CE3CF0E28}"/>
              </a:ext>
            </a:extLst>
          </p:cNvPr>
          <p:cNvSpPr>
            <a:spLocks noGrp="1"/>
          </p:cNvSpPr>
          <p:nvPr>
            <p:ph type="title"/>
          </p:nvPr>
        </p:nvSpPr>
        <p:spPr/>
        <p:txBody>
          <a:bodyPr/>
          <a:lstStyle/>
          <a:p>
            <a:r>
              <a:rPr lang="en-US" dirty="0"/>
              <a:t>Digitizing Text</a:t>
            </a:r>
          </a:p>
        </p:txBody>
      </p:sp>
      <p:sp>
        <p:nvSpPr>
          <p:cNvPr id="4" name="TextBox 3">
            <a:extLst>
              <a:ext uri="{FF2B5EF4-FFF2-40B4-BE49-F238E27FC236}">
                <a16:creationId xmlns:a16="http://schemas.microsoft.com/office/drawing/2014/main" id="{BEBFDC8A-B456-2A03-C652-1BC248B49CDC}"/>
              </a:ext>
            </a:extLst>
          </p:cNvPr>
          <p:cNvSpPr txBox="1"/>
          <p:nvPr/>
        </p:nvSpPr>
        <p:spPr>
          <a:xfrm>
            <a:off x="332509" y="1460665"/>
            <a:ext cx="5694218" cy="3970318"/>
          </a:xfrm>
          <a:prstGeom prst="rect">
            <a:avLst/>
          </a:prstGeom>
          <a:noFill/>
        </p:spPr>
        <p:txBody>
          <a:bodyPr wrap="square" rtlCol="0">
            <a:spAutoFit/>
          </a:bodyPr>
          <a:lstStyle/>
          <a:p>
            <a:r>
              <a:rPr lang="en-US" i="1" dirty="0"/>
              <a:t>“Alphanumeric”</a:t>
            </a:r>
            <a:r>
              <a:rPr lang="en-US" dirty="0"/>
              <a:t> describes data that consists of both letters and numbers. </a:t>
            </a:r>
          </a:p>
          <a:p>
            <a:endParaRPr lang="en-US" dirty="0"/>
          </a:p>
          <a:p>
            <a:r>
              <a:rPr lang="en-US" dirty="0"/>
              <a:t>In computers, alphanumeric data (such as lowercase a–z and uppercase A–Z letters and the digits 0–9); punctuation marks (e.g. !, ?, ;, :, “, ‘, ., and comma [,]); special characters (e.g., &gt;, &lt;, =, +, -, *, %, &amp;, $, #, @, [, }, and /); and other keys on a QWERTY keyboard (e.g., Space, Enter, and Tab) are each assigned a specific binary value using a </a:t>
            </a:r>
            <a:r>
              <a:rPr lang="en-US" i="1" dirty="0"/>
              <a:t>character code </a:t>
            </a:r>
            <a:r>
              <a:rPr lang="en-US" dirty="0"/>
              <a:t>or </a:t>
            </a:r>
            <a:r>
              <a:rPr lang="en-US" i="1" dirty="0"/>
              <a:t>character set</a:t>
            </a:r>
            <a:r>
              <a:rPr lang="en-US" dirty="0"/>
              <a:t>. Examples of character codes are included in Table 3-6.</a:t>
            </a:r>
          </a:p>
          <a:p>
            <a:endParaRPr lang="en-US" dirty="0"/>
          </a:p>
          <a:p>
            <a:r>
              <a:rPr lang="en-US" dirty="0"/>
              <a:t>When converted to binary, each character or symbol is represented as a fixed-length string of bits.</a:t>
            </a:r>
          </a:p>
        </p:txBody>
      </p:sp>
      <p:pic>
        <p:nvPicPr>
          <p:cNvPr id="6" name="Picture 5" descr="This is a reproduction of Table 3-6 that includes rows for International Reference Alphabet (IRA), American Standard Code for Information Interchange (ASCI), Unicode Transformation Format *-bit (UTF-8), Extended Binary Coded Decimal Interchange Code (EBCDIC), and Unicode. Each row includes a column for Bits per Character and a column for Total Number of Characters.">
            <a:extLst>
              <a:ext uri="{FF2B5EF4-FFF2-40B4-BE49-F238E27FC236}">
                <a16:creationId xmlns:a16="http://schemas.microsoft.com/office/drawing/2014/main" id="{A5EC1E7C-26EF-A2FF-31A6-AFBFF603B2D4}"/>
              </a:ext>
            </a:extLst>
          </p:cNvPr>
          <p:cNvPicPr>
            <a:picLocks noChangeAspect="1"/>
          </p:cNvPicPr>
          <p:nvPr/>
        </p:nvPicPr>
        <p:blipFill>
          <a:blip r:embed="rId2"/>
          <a:stretch>
            <a:fillRect/>
          </a:stretch>
        </p:blipFill>
        <p:spPr>
          <a:xfrm>
            <a:off x="5976457" y="1690687"/>
            <a:ext cx="6122236" cy="1800657"/>
          </a:xfrm>
          <a:prstGeom prst="rect">
            <a:avLst/>
          </a:prstGeom>
        </p:spPr>
      </p:pic>
      <p:sp>
        <p:nvSpPr>
          <p:cNvPr id="7" name="TextBox 6">
            <a:extLst>
              <a:ext uri="{FF2B5EF4-FFF2-40B4-BE49-F238E27FC236}">
                <a16:creationId xmlns:a16="http://schemas.microsoft.com/office/drawing/2014/main" id="{F60BE80E-B5AD-D22C-FCEE-2E08FFDD5FF0}"/>
              </a:ext>
            </a:extLst>
          </p:cNvPr>
          <p:cNvSpPr txBox="1"/>
          <p:nvPr/>
        </p:nvSpPr>
        <p:spPr>
          <a:xfrm>
            <a:off x="5961413" y="3582154"/>
            <a:ext cx="5898078" cy="2862322"/>
          </a:xfrm>
          <a:prstGeom prst="rect">
            <a:avLst/>
          </a:prstGeom>
          <a:noFill/>
        </p:spPr>
        <p:txBody>
          <a:bodyPr wrap="square" rtlCol="0">
            <a:spAutoFit/>
          </a:bodyPr>
          <a:lstStyle/>
          <a:p>
            <a:r>
              <a:rPr lang="en-US" dirty="0"/>
              <a:t>Lossless compression is commonly used for text data. </a:t>
            </a:r>
          </a:p>
          <a:p>
            <a:endParaRPr lang="en-US" dirty="0"/>
          </a:p>
          <a:p>
            <a:r>
              <a:rPr lang="en-US" dirty="0"/>
              <a:t>Lempel-Ziv data compression schemes are used for both stored and transmitted alphanumeric data. Some “zip” (compress) individual files or sets of files (folders) prior to uploading, sending, or storing. Others enable alphanumeric data streams to be compressed and decompressed by modems or other devices without creating .zip files; compression ratios between 3.5:1 and 4.5:1 are common. </a:t>
            </a:r>
          </a:p>
        </p:txBody>
      </p:sp>
    </p:spTree>
    <p:extLst>
      <p:ext uri="{BB962C8B-B14F-4D97-AF65-F5344CB8AC3E}">
        <p14:creationId xmlns:p14="http://schemas.microsoft.com/office/powerpoint/2010/main" val="32104924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9E4B042-D6B4-3BD6-0C8B-5243E239F9A4}"/>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9</a:t>
            </a:fld>
            <a:endParaRPr lang="en-US"/>
          </a:p>
        </p:txBody>
      </p:sp>
      <p:sp>
        <p:nvSpPr>
          <p:cNvPr id="2" name="Title 1">
            <a:extLst>
              <a:ext uri="{FF2B5EF4-FFF2-40B4-BE49-F238E27FC236}">
                <a16:creationId xmlns:a16="http://schemas.microsoft.com/office/drawing/2014/main" id="{55ED1B1D-47D3-D97D-CC1D-694CB43DEF85}"/>
              </a:ext>
            </a:extLst>
          </p:cNvPr>
          <p:cNvSpPr>
            <a:spLocks noGrp="1"/>
          </p:cNvSpPr>
          <p:nvPr>
            <p:ph type="title"/>
          </p:nvPr>
        </p:nvSpPr>
        <p:spPr/>
        <p:txBody>
          <a:bodyPr/>
          <a:lstStyle/>
          <a:p>
            <a:r>
              <a:rPr lang="en-US" dirty="0"/>
              <a:t>Logical Data Collections</a:t>
            </a:r>
          </a:p>
        </p:txBody>
      </p:sp>
      <p:sp>
        <p:nvSpPr>
          <p:cNvPr id="4" name="TextBox 3">
            <a:extLst>
              <a:ext uri="{FF2B5EF4-FFF2-40B4-BE49-F238E27FC236}">
                <a16:creationId xmlns:a16="http://schemas.microsoft.com/office/drawing/2014/main" id="{3E73120C-2C29-BCD4-114A-81F123C9E5E0}"/>
              </a:ext>
            </a:extLst>
          </p:cNvPr>
          <p:cNvSpPr txBox="1"/>
          <p:nvPr/>
        </p:nvSpPr>
        <p:spPr>
          <a:xfrm>
            <a:off x="195944" y="1419102"/>
            <a:ext cx="11683340" cy="5078313"/>
          </a:xfrm>
          <a:prstGeom prst="rect">
            <a:avLst/>
          </a:prstGeom>
          <a:noFill/>
        </p:spPr>
        <p:txBody>
          <a:bodyPr wrap="square" rtlCol="0">
            <a:spAutoFit/>
          </a:bodyPr>
          <a:lstStyle/>
          <a:p>
            <a:r>
              <a:rPr lang="en-US" dirty="0"/>
              <a:t>Databases are primarily logical arrangements of data that are stored on various physical storage media. Generally, any collection of data is considered a database, regardless of how or where it is stored. </a:t>
            </a:r>
          </a:p>
          <a:p>
            <a:endParaRPr lang="en-US" dirty="0"/>
          </a:p>
          <a:p>
            <a:r>
              <a:rPr lang="en-US" dirty="0"/>
              <a:t>Some databases, including NoSQL, in-memory, and blockchains, are often coupled with specific physical storage configurations, such as Hadoop clusters, SAP HANA®, or a distributed network of computers. </a:t>
            </a:r>
            <a:r>
              <a:rPr lang="en-US" i="1" dirty="0"/>
              <a:t>Data warehouses (DWs) </a:t>
            </a:r>
            <a:r>
              <a:rPr lang="en-US" dirty="0"/>
              <a:t>and </a:t>
            </a:r>
            <a:r>
              <a:rPr lang="en-US" i="1" dirty="0"/>
              <a:t>data lakes </a:t>
            </a:r>
            <a:r>
              <a:rPr lang="en-US" dirty="0"/>
              <a:t>have physical-sounding names but are fundamentally logical collections and arrangements of data.</a:t>
            </a:r>
          </a:p>
          <a:p>
            <a:endParaRPr lang="en-US" dirty="0"/>
          </a:p>
          <a:p>
            <a:r>
              <a:rPr lang="en-US" i="1" dirty="0"/>
              <a:t>Relational databases </a:t>
            </a:r>
            <a:r>
              <a:rPr lang="en-US" dirty="0"/>
              <a:t>remain popular because they enable large amounts of structured data to be organized in tables that can be manipulated and queried by query languages and analyzed by business analytics and business intelligence (BI) tools. They are sometimes called SQL databases to distinguish them from NoSQL databases.</a:t>
            </a:r>
          </a:p>
          <a:p>
            <a:endParaRPr lang="en-US" dirty="0"/>
          </a:p>
          <a:p>
            <a:r>
              <a:rPr lang="en-US" i="1" dirty="0"/>
              <a:t>Not Only SQL (NoSQL) </a:t>
            </a:r>
            <a:r>
              <a:rPr lang="en-US" dirty="0"/>
              <a:t>databases are preferable to relational databases for unstructured and semi-structured data. They support a variety of nontabular data types and organizational schemes, including graph-based, document-oriented, column-oriented, and key–value pairs.</a:t>
            </a:r>
          </a:p>
          <a:p>
            <a:endParaRPr lang="en-US" dirty="0"/>
          </a:p>
          <a:p>
            <a:r>
              <a:rPr lang="en-US" dirty="0"/>
              <a:t>An </a:t>
            </a:r>
            <a:r>
              <a:rPr lang="en-US" i="1" dirty="0"/>
              <a:t>in-memory database (IMDB)</a:t>
            </a:r>
            <a:r>
              <a:rPr lang="en-US" dirty="0"/>
              <a:t> can store large data sets in main memory. IMDBs are well suited to applications that require rapid response times and real-time data management, such as securities trading, banking, e-commerce, geospatial processing, processing sensor data streams, and machine learning. </a:t>
            </a:r>
          </a:p>
        </p:txBody>
      </p:sp>
    </p:spTree>
    <p:extLst>
      <p:ext uri="{BB962C8B-B14F-4D97-AF65-F5344CB8AC3E}">
        <p14:creationId xmlns:p14="http://schemas.microsoft.com/office/powerpoint/2010/main" val="2909641914"/>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4495</TotalTime>
  <Words>2260</Words>
  <Application>Microsoft Office PowerPoint</Application>
  <PresentationFormat>Widescreen</PresentationFormat>
  <Paragraphs>142</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Aptos</vt:lpstr>
      <vt:lpstr>Aptos Display</vt:lpstr>
      <vt:lpstr>Arial</vt:lpstr>
      <vt:lpstr>1_Office Theme</vt:lpstr>
      <vt:lpstr>Key Concepts in Chapter 3</vt:lpstr>
      <vt:lpstr>Data Digitization</vt:lpstr>
      <vt:lpstr>Digitizing Audio Data</vt:lpstr>
      <vt:lpstr>Bit Depth, Fidelity, Resolution, Compression</vt:lpstr>
      <vt:lpstr>Digitizing Images</vt:lpstr>
      <vt:lpstr>Color Depth and Bits per Image</vt:lpstr>
      <vt:lpstr>Digitizing Video</vt:lpstr>
      <vt:lpstr>Digitizing Text</vt:lpstr>
      <vt:lpstr>Logical Data Collections</vt:lpstr>
      <vt:lpstr>Centralized, Distributed, Replicated, and Partitioned Databases</vt:lpstr>
      <vt:lpstr>Blockchain Databases</vt:lpstr>
      <vt:lpstr>Enterprise Data Storage</vt:lpstr>
      <vt:lpstr>Data Security</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 Enterprise Network Data</dc:title>
  <dc:creator>Tom Case</dc:creator>
  <cp:lastModifiedBy>Tom Case</cp:lastModifiedBy>
  <cp:revision>5</cp:revision>
  <dcterms:created xsi:type="dcterms:W3CDTF">2024-04-23T14:16:25Z</dcterms:created>
  <dcterms:modified xsi:type="dcterms:W3CDTF">2024-06-24T14:34:49Z</dcterms:modified>
</cp:coreProperties>
</file>