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1" r:id="rId5"/>
    <p:sldId id="263" r:id="rId6"/>
    <p:sldId id="264" r:id="rId7"/>
    <p:sldId id="275" r:id="rId8"/>
    <p:sldId id="272" r:id="rId9"/>
    <p:sldId id="276" r:id="rId10"/>
    <p:sldId id="277" r:id="rId11"/>
    <p:sldId id="28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4660"/>
  </p:normalViewPr>
  <p:slideViewPr>
    <p:cSldViewPr snapToGrid="0">
      <p:cViewPr varScale="1">
        <p:scale>
          <a:sx n="88" d="100"/>
          <a:sy n="88" d="100"/>
        </p:scale>
        <p:origin x="92" y="4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CE3959-E2D0-477B-90A4-0477ACD415F5}" type="datetimeFigureOut">
              <a:rPr lang="en-US" smtClean="0"/>
              <a:t>6/24/2024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F57A05-F1DF-4E0C-B868-B188558EB1D0}" type="slidenum">
              <a:rPr lang="en-US" smtClean="0"/>
              <a:t>‹#›</a:t>
            </a:fld>
            <a:endParaRPr lang="en-US"/>
          </a:p>
        </p:txBody>
      </p:sp>
    </p:spTree>
    <p:extLst>
      <p:ext uri="{BB962C8B-B14F-4D97-AF65-F5344CB8AC3E}">
        <p14:creationId xmlns:p14="http://schemas.microsoft.com/office/powerpoint/2010/main" val="1280035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F57A05-F1DF-4E0C-B868-B188558EB1D0}" type="slidenum">
              <a:rPr lang="en-US" smtClean="0"/>
              <a:t>9</a:t>
            </a:fld>
            <a:endParaRPr lang="en-US"/>
          </a:p>
        </p:txBody>
      </p:sp>
    </p:spTree>
    <p:extLst>
      <p:ext uri="{BB962C8B-B14F-4D97-AF65-F5344CB8AC3E}">
        <p14:creationId xmlns:p14="http://schemas.microsoft.com/office/powerpoint/2010/main" val="2769931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4B124-5A8D-AA0C-4221-521C79DED2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7921319-5B62-9B8B-52D8-00A08F740D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06BCE6C-F10D-2EA3-C158-6659C503DDC0}"/>
              </a:ext>
            </a:extLst>
          </p:cNvPr>
          <p:cNvSpPr>
            <a:spLocks noGrp="1"/>
          </p:cNvSpPr>
          <p:nvPr>
            <p:ph type="dt" sz="half" idx="10"/>
          </p:nvPr>
        </p:nvSpPr>
        <p:spPr/>
        <p:txBody>
          <a:bodyPr/>
          <a:lstStyle/>
          <a:p>
            <a:fld id="{1481F787-70A5-4407-AFCD-6A184463456E}" type="datetime1">
              <a:rPr lang="en-US" smtClean="0"/>
              <a:t>6/24/2024</a:t>
            </a:fld>
            <a:endParaRPr lang="en-US"/>
          </a:p>
        </p:txBody>
      </p:sp>
      <p:sp>
        <p:nvSpPr>
          <p:cNvPr id="5" name="Footer Placeholder 4">
            <a:extLst>
              <a:ext uri="{FF2B5EF4-FFF2-40B4-BE49-F238E27FC236}">
                <a16:creationId xmlns:a16="http://schemas.microsoft.com/office/drawing/2014/main" id="{76D717A1-4212-B180-09E6-039D8377E0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23A26B-D5EC-DD05-C1DB-9CB726C55AE9}"/>
              </a:ext>
            </a:extLst>
          </p:cNvPr>
          <p:cNvSpPr>
            <a:spLocks noGrp="1"/>
          </p:cNvSpPr>
          <p:nvPr>
            <p:ph type="sldNum" sz="quarter" idx="12"/>
          </p:nvPr>
        </p:nvSpPr>
        <p:spPr/>
        <p:txBody>
          <a:bodyPr/>
          <a:lstStyle/>
          <a:p>
            <a:fld id="{54183325-546E-40C0-8158-A2D7D7EAEC36}" type="slidenum">
              <a:rPr lang="en-US" smtClean="0"/>
              <a:t>‹#›</a:t>
            </a:fld>
            <a:endParaRPr lang="en-US" dirty="0"/>
          </a:p>
        </p:txBody>
      </p:sp>
    </p:spTree>
    <p:extLst>
      <p:ext uri="{BB962C8B-B14F-4D97-AF65-F5344CB8AC3E}">
        <p14:creationId xmlns:p14="http://schemas.microsoft.com/office/powerpoint/2010/main" val="1093605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65A84-A1ED-EB5D-5E39-AE5486FA643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D1AAA30-B9C4-DB10-005F-9B323C1C39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C4AB4A-87B0-1439-55DB-62D8E2830D88}"/>
              </a:ext>
            </a:extLst>
          </p:cNvPr>
          <p:cNvSpPr>
            <a:spLocks noGrp="1"/>
          </p:cNvSpPr>
          <p:nvPr>
            <p:ph type="dt" sz="half" idx="10"/>
          </p:nvPr>
        </p:nvSpPr>
        <p:spPr/>
        <p:txBody>
          <a:bodyPr/>
          <a:lstStyle/>
          <a:p>
            <a:fld id="{593CFAA6-B9FA-42D7-99EC-861E413E2E74}" type="datetime1">
              <a:rPr lang="en-US" smtClean="0"/>
              <a:t>6/24/2024</a:t>
            </a:fld>
            <a:endParaRPr lang="en-US"/>
          </a:p>
        </p:txBody>
      </p:sp>
      <p:sp>
        <p:nvSpPr>
          <p:cNvPr id="5" name="Footer Placeholder 4">
            <a:extLst>
              <a:ext uri="{FF2B5EF4-FFF2-40B4-BE49-F238E27FC236}">
                <a16:creationId xmlns:a16="http://schemas.microsoft.com/office/drawing/2014/main" id="{6846B701-A652-3240-6F27-3C89B92ED0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AFFC9D-B84B-43F9-C917-CE39F2E6FA66}"/>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3451976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F9DD0E-BD04-4A48-2987-C965084B6D6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B1652C-508B-743A-FEF6-665373F4B9E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8AF4CA-8325-8F75-3063-EAB19A3F6CE2}"/>
              </a:ext>
            </a:extLst>
          </p:cNvPr>
          <p:cNvSpPr>
            <a:spLocks noGrp="1"/>
          </p:cNvSpPr>
          <p:nvPr>
            <p:ph type="dt" sz="half" idx="10"/>
          </p:nvPr>
        </p:nvSpPr>
        <p:spPr/>
        <p:txBody>
          <a:bodyPr/>
          <a:lstStyle/>
          <a:p>
            <a:fld id="{2D17315F-8FA1-4A29-9B6B-66AD7B2BA5D5}" type="datetime1">
              <a:rPr lang="en-US" smtClean="0"/>
              <a:t>6/24/2024</a:t>
            </a:fld>
            <a:endParaRPr lang="en-US"/>
          </a:p>
        </p:txBody>
      </p:sp>
      <p:sp>
        <p:nvSpPr>
          <p:cNvPr id="5" name="Footer Placeholder 4">
            <a:extLst>
              <a:ext uri="{FF2B5EF4-FFF2-40B4-BE49-F238E27FC236}">
                <a16:creationId xmlns:a16="http://schemas.microsoft.com/office/drawing/2014/main" id="{29464CDC-246F-C4F4-942A-55126822DE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D230DE-5BFE-5858-38F3-09AADF815815}"/>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419854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F30B3-D6D4-9966-AB91-971A236D1E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7A90F09-A6C0-7B3D-95AD-7869976F6E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E21EA4-7DAE-7854-553C-3AB5BD0FEEA4}"/>
              </a:ext>
            </a:extLst>
          </p:cNvPr>
          <p:cNvSpPr>
            <a:spLocks noGrp="1"/>
          </p:cNvSpPr>
          <p:nvPr>
            <p:ph type="dt" sz="half" idx="10"/>
          </p:nvPr>
        </p:nvSpPr>
        <p:spPr/>
        <p:txBody>
          <a:bodyPr/>
          <a:lstStyle/>
          <a:p>
            <a:fld id="{DF2A4C6A-E6CE-4B4F-84E4-33CDE84C63FA}" type="datetime1">
              <a:rPr lang="en-US" smtClean="0"/>
              <a:t>6/24/2024</a:t>
            </a:fld>
            <a:endParaRPr lang="en-US"/>
          </a:p>
        </p:txBody>
      </p:sp>
      <p:sp>
        <p:nvSpPr>
          <p:cNvPr id="5" name="Footer Placeholder 4">
            <a:extLst>
              <a:ext uri="{FF2B5EF4-FFF2-40B4-BE49-F238E27FC236}">
                <a16:creationId xmlns:a16="http://schemas.microsoft.com/office/drawing/2014/main" id="{5EB1C12D-7568-0C30-0A7D-04C76D64BC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459CF8-E634-A562-2D57-34C84FED665E}"/>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1394669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56C21-846B-7499-ACC2-7815FE9B14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713074C-2650-250C-2B83-FD7F176E73A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BB4D61-AECB-352D-31E4-41EBD9CD8D09}"/>
              </a:ext>
            </a:extLst>
          </p:cNvPr>
          <p:cNvSpPr>
            <a:spLocks noGrp="1"/>
          </p:cNvSpPr>
          <p:nvPr>
            <p:ph type="dt" sz="half" idx="10"/>
          </p:nvPr>
        </p:nvSpPr>
        <p:spPr/>
        <p:txBody>
          <a:bodyPr/>
          <a:lstStyle/>
          <a:p>
            <a:fld id="{036C2168-760D-4DB6-8C03-F8CFFCEBDB32}" type="datetime1">
              <a:rPr lang="en-US" smtClean="0"/>
              <a:t>6/24/2024</a:t>
            </a:fld>
            <a:endParaRPr lang="en-US"/>
          </a:p>
        </p:txBody>
      </p:sp>
      <p:sp>
        <p:nvSpPr>
          <p:cNvPr id="5" name="Footer Placeholder 4">
            <a:extLst>
              <a:ext uri="{FF2B5EF4-FFF2-40B4-BE49-F238E27FC236}">
                <a16:creationId xmlns:a16="http://schemas.microsoft.com/office/drawing/2014/main" id="{77EE338B-1B66-C7B4-BB9F-0C951C3EB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614BD1-10D5-2DBA-AD9B-D2A136D9CCFA}"/>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325779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44A54-B4AF-680C-1A93-88BB1DA169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A6DFDC-595F-B0C8-4F20-4E26F44F841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D0A6AD6-755C-19AF-AF30-7CDDFEC854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46794F-3AB2-2B52-A92C-94C20D31883D}"/>
              </a:ext>
            </a:extLst>
          </p:cNvPr>
          <p:cNvSpPr>
            <a:spLocks noGrp="1"/>
          </p:cNvSpPr>
          <p:nvPr>
            <p:ph type="dt" sz="half" idx="10"/>
          </p:nvPr>
        </p:nvSpPr>
        <p:spPr/>
        <p:txBody>
          <a:bodyPr/>
          <a:lstStyle/>
          <a:p>
            <a:fld id="{E26D4778-2989-4BF6-8C94-7C4BEB97A0A7}" type="datetime1">
              <a:rPr lang="en-US" smtClean="0"/>
              <a:t>6/24/2024</a:t>
            </a:fld>
            <a:endParaRPr lang="en-US"/>
          </a:p>
        </p:txBody>
      </p:sp>
      <p:sp>
        <p:nvSpPr>
          <p:cNvPr id="6" name="Footer Placeholder 5">
            <a:extLst>
              <a:ext uri="{FF2B5EF4-FFF2-40B4-BE49-F238E27FC236}">
                <a16:creationId xmlns:a16="http://schemas.microsoft.com/office/drawing/2014/main" id="{A675DBA0-A6E8-EB73-817A-54AB16AC06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2C5ECA-26C1-CB34-6A00-A12A107708F0}"/>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1922284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758B5-93E9-F387-60B8-7DC9C24D4E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966681C-9330-D885-85FF-8C83E52C8F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56CA9B-F860-51F2-0A42-EB584173E0A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D94F28-B38E-04E4-9A0C-E01D075293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933BBC-52E0-8063-DDFD-052875EB782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F0CCB4-A839-8AE9-5676-747461DABA62}"/>
              </a:ext>
            </a:extLst>
          </p:cNvPr>
          <p:cNvSpPr>
            <a:spLocks noGrp="1"/>
          </p:cNvSpPr>
          <p:nvPr>
            <p:ph type="dt" sz="half" idx="10"/>
          </p:nvPr>
        </p:nvSpPr>
        <p:spPr/>
        <p:txBody>
          <a:bodyPr/>
          <a:lstStyle/>
          <a:p>
            <a:fld id="{6C871B9D-A89F-43E3-8AD2-5E9CA61467A7}" type="datetime1">
              <a:rPr lang="en-US" smtClean="0"/>
              <a:t>6/24/2024</a:t>
            </a:fld>
            <a:endParaRPr lang="en-US"/>
          </a:p>
        </p:txBody>
      </p:sp>
      <p:sp>
        <p:nvSpPr>
          <p:cNvPr id="8" name="Footer Placeholder 7">
            <a:extLst>
              <a:ext uri="{FF2B5EF4-FFF2-40B4-BE49-F238E27FC236}">
                <a16:creationId xmlns:a16="http://schemas.microsoft.com/office/drawing/2014/main" id="{C3DB6740-EAB3-DEFE-ACB0-202D2A5D34E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265E61-1462-4F09-979F-CA8919FA469F}"/>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58682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0FF4A-0313-6F5A-EE2B-37FBED2BEA7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FE0E084-02A4-D8A4-4556-32EA340890AA}"/>
              </a:ext>
            </a:extLst>
          </p:cNvPr>
          <p:cNvSpPr>
            <a:spLocks noGrp="1"/>
          </p:cNvSpPr>
          <p:nvPr>
            <p:ph type="dt" sz="half" idx="10"/>
          </p:nvPr>
        </p:nvSpPr>
        <p:spPr/>
        <p:txBody>
          <a:bodyPr/>
          <a:lstStyle/>
          <a:p>
            <a:fld id="{72D87805-909D-4E40-8ABC-853E384F4700}" type="datetime1">
              <a:rPr lang="en-US" smtClean="0"/>
              <a:t>6/24/2024</a:t>
            </a:fld>
            <a:endParaRPr lang="en-US"/>
          </a:p>
        </p:txBody>
      </p:sp>
      <p:sp>
        <p:nvSpPr>
          <p:cNvPr id="4" name="Footer Placeholder 3">
            <a:extLst>
              <a:ext uri="{FF2B5EF4-FFF2-40B4-BE49-F238E27FC236}">
                <a16:creationId xmlns:a16="http://schemas.microsoft.com/office/drawing/2014/main" id="{7A4D17A0-FD6A-6196-9CDF-306309BA87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DFE39CF-C93F-A89E-8932-C24F7CCACCE7}"/>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2652323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07F5AB-8F40-38F6-57C6-4FFB117FC471}"/>
              </a:ext>
            </a:extLst>
          </p:cNvPr>
          <p:cNvSpPr>
            <a:spLocks noGrp="1"/>
          </p:cNvSpPr>
          <p:nvPr>
            <p:ph type="dt" sz="half" idx="10"/>
          </p:nvPr>
        </p:nvSpPr>
        <p:spPr/>
        <p:txBody>
          <a:bodyPr/>
          <a:lstStyle/>
          <a:p>
            <a:fld id="{90FE2757-BFDD-4D99-8F7D-C136C3051E9B}" type="datetime1">
              <a:rPr lang="en-US" smtClean="0"/>
              <a:t>6/24/2024</a:t>
            </a:fld>
            <a:endParaRPr lang="en-US"/>
          </a:p>
        </p:txBody>
      </p:sp>
      <p:sp>
        <p:nvSpPr>
          <p:cNvPr id="3" name="Footer Placeholder 2">
            <a:extLst>
              <a:ext uri="{FF2B5EF4-FFF2-40B4-BE49-F238E27FC236}">
                <a16:creationId xmlns:a16="http://schemas.microsoft.com/office/drawing/2014/main" id="{BC75AAB3-BF34-3556-976A-DC7118A392E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9AD6E8-B78B-CBBE-3707-7D79546B42AC}"/>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2527382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8172-4355-3802-3CB0-9682B23221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178127-C8E0-85A2-C254-3DC309BFA5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9F1AC47-4891-C787-6DC1-73F7D95AB1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436D1C-05C6-F3DF-074A-0879434C4DA5}"/>
              </a:ext>
            </a:extLst>
          </p:cNvPr>
          <p:cNvSpPr>
            <a:spLocks noGrp="1"/>
          </p:cNvSpPr>
          <p:nvPr>
            <p:ph type="dt" sz="half" idx="10"/>
          </p:nvPr>
        </p:nvSpPr>
        <p:spPr/>
        <p:txBody>
          <a:bodyPr/>
          <a:lstStyle/>
          <a:p>
            <a:fld id="{9298F5E5-1909-4D9E-86A2-6B6A2460D661}" type="datetime1">
              <a:rPr lang="en-US" smtClean="0"/>
              <a:t>6/24/2024</a:t>
            </a:fld>
            <a:endParaRPr lang="en-US"/>
          </a:p>
        </p:txBody>
      </p:sp>
      <p:sp>
        <p:nvSpPr>
          <p:cNvPr id="6" name="Footer Placeholder 5">
            <a:extLst>
              <a:ext uri="{FF2B5EF4-FFF2-40B4-BE49-F238E27FC236}">
                <a16:creationId xmlns:a16="http://schemas.microsoft.com/office/drawing/2014/main" id="{8EFBBBFE-BE9D-E840-3DA8-4D83BAA3B7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403D67-BAA2-12F8-F969-DD4B9BBEA54A}"/>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2212149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962EA-804E-6A11-9869-09F17DFF65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790D56E-AA51-4978-24F5-DFB445B695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252B7AC-C1B9-4714-EF56-B5CEA47F0A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AAC8E1-D0FB-EF59-7B44-9C5E018AEC57}"/>
              </a:ext>
            </a:extLst>
          </p:cNvPr>
          <p:cNvSpPr>
            <a:spLocks noGrp="1"/>
          </p:cNvSpPr>
          <p:nvPr>
            <p:ph type="dt" sz="half" idx="10"/>
          </p:nvPr>
        </p:nvSpPr>
        <p:spPr/>
        <p:txBody>
          <a:bodyPr/>
          <a:lstStyle/>
          <a:p>
            <a:fld id="{DED31C20-5188-449E-882E-05D4BF54A2A3}" type="datetime1">
              <a:rPr lang="en-US" smtClean="0"/>
              <a:t>6/24/2024</a:t>
            </a:fld>
            <a:endParaRPr lang="en-US"/>
          </a:p>
        </p:txBody>
      </p:sp>
      <p:sp>
        <p:nvSpPr>
          <p:cNvPr id="6" name="Footer Placeholder 5">
            <a:extLst>
              <a:ext uri="{FF2B5EF4-FFF2-40B4-BE49-F238E27FC236}">
                <a16:creationId xmlns:a16="http://schemas.microsoft.com/office/drawing/2014/main" id="{CBC23A5C-394F-803E-489D-B01AC19A44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A30A23-DD0B-DC1A-6F89-41CA9BCAD61A}"/>
              </a:ext>
            </a:extLst>
          </p:cNvPr>
          <p:cNvSpPr>
            <a:spLocks noGrp="1"/>
          </p:cNvSpPr>
          <p:nvPr>
            <p:ph type="sldNum" sz="quarter" idx="12"/>
          </p:nvPr>
        </p:nvSpPr>
        <p:spPr/>
        <p:txBody>
          <a:bodyPr/>
          <a:lstStyle/>
          <a:p>
            <a:fld id="{54183325-546E-40C0-8158-A2D7D7EAEC36}" type="slidenum">
              <a:rPr lang="en-US" smtClean="0"/>
              <a:t>‹#›</a:t>
            </a:fld>
            <a:endParaRPr lang="en-US"/>
          </a:p>
        </p:txBody>
      </p:sp>
    </p:spTree>
    <p:extLst>
      <p:ext uri="{BB962C8B-B14F-4D97-AF65-F5344CB8AC3E}">
        <p14:creationId xmlns:p14="http://schemas.microsoft.com/office/powerpoint/2010/main" val="2930473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D39CBF-E604-15D9-43B9-E59892A6A1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68E83FA-7086-C079-7F76-BD100E47A8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E0187E-C184-434D-F181-1409CC19D9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0A027AA-F18B-42A3-ACF0-34386BE064AF}" type="datetime1">
              <a:rPr lang="en-US" smtClean="0"/>
              <a:t>6/24/2024</a:t>
            </a:fld>
            <a:endParaRPr lang="en-US"/>
          </a:p>
        </p:txBody>
      </p:sp>
      <p:sp>
        <p:nvSpPr>
          <p:cNvPr id="5" name="Footer Placeholder 4">
            <a:extLst>
              <a:ext uri="{FF2B5EF4-FFF2-40B4-BE49-F238E27FC236}">
                <a16:creationId xmlns:a16="http://schemas.microsoft.com/office/drawing/2014/main" id="{77A8BE80-CBEA-9CCF-269D-71B1AB6502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71C87D4-3849-B58A-9420-A759FB7FE2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4183325-546E-40C0-8158-A2D7D7EAEC36}" type="slidenum">
              <a:rPr lang="en-US" smtClean="0"/>
              <a:t>‹#›</a:t>
            </a:fld>
            <a:endParaRPr lang="en-US"/>
          </a:p>
        </p:txBody>
      </p:sp>
    </p:spTree>
    <p:extLst>
      <p:ext uri="{BB962C8B-B14F-4D97-AF65-F5344CB8AC3E}">
        <p14:creationId xmlns:p14="http://schemas.microsoft.com/office/powerpoint/2010/main" val="17980443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Important Concepts in Chapter 1</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fld id="{54183325-546E-40C0-8158-A2D7D7EAEC36}" type="slidenum">
              <a:rPr lang="en-US" smtClean="0"/>
              <a:t>1</a:t>
            </a:fld>
            <a:endParaRPr lang="en-US" dirty="0"/>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C83C22-A406-3DFB-87EE-464F7002DCAD}"/>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10</a:t>
            </a:fld>
            <a:endParaRPr lang="en-US"/>
          </a:p>
        </p:txBody>
      </p:sp>
      <p:sp>
        <p:nvSpPr>
          <p:cNvPr id="4" name="Title 3">
            <a:extLst>
              <a:ext uri="{FF2B5EF4-FFF2-40B4-BE49-F238E27FC236}">
                <a16:creationId xmlns:a16="http://schemas.microsoft.com/office/drawing/2014/main" id="{1BD630F4-091E-604D-25DA-ADEDDA427171}"/>
              </a:ext>
            </a:extLst>
          </p:cNvPr>
          <p:cNvSpPr>
            <a:spLocks noGrp="1"/>
          </p:cNvSpPr>
          <p:nvPr>
            <p:ph type="title"/>
          </p:nvPr>
        </p:nvSpPr>
        <p:spPr>
          <a:xfrm>
            <a:off x="488396" y="19145"/>
            <a:ext cx="10515600" cy="1325563"/>
          </a:xfrm>
        </p:spPr>
        <p:txBody>
          <a:bodyPr>
            <a:normAutofit/>
          </a:bodyPr>
          <a:lstStyle/>
          <a:p>
            <a:r>
              <a:rPr lang="en-US" sz="3200" dirty="0"/>
              <a:t>Technologies Shaping the Evolution of Enterprise Networks</a:t>
            </a:r>
          </a:p>
        </p:txBody>
      </p:sp>
      <p:sp>
        <p:nvSpPr>
          <p:cNvPr id="6" name="TextBox 5">
            <a:extLst>
              <a:ext uri="{FF2B5EF4-FFF2-40B4-BE49-F238E27FC236}">
                <a16:creationId xmlns:a16="http://schemas.microsoft.com/office/drawing/2014/main" id="{4B6A27F6-F6B0-9ABD-2001-FAB3FFE0EC94}"/>
              </a:ext>
            </a:extLst>
          </p:cNvPr>
          <p:cNvSpPr txBox="1"/>
          <p:nvPr/>
        </p:nvSpPr>
        <p:spPr>
          <a:xfrm>
            <a:off x="233204" y="1091922"/>
            <a:ext cx="6161972" cy="5632311"/>
          </a:xfrm>
          <a:prstGeom prst="rect">
            <a:avLst/>
          </a:prstGeom>
          <a:noFill/>
        </p:spPr>
        <p:txBody>
          <a:bodyPr wrap="square" rtlCol="0">
            <a:spAutoFit/>
          </a:bodyPr>
          <a:lstStyle/>
          <a:p>
            <a:r>
              <a:rPr lang="en-US" dirty="0"/>
              <a:t>Cloud computing and Big Data are reshaping enterprise networks, but several other technologies are also having an impact including the Internet of Things (IoT), 5G, artificial intelligence (AI), software-defined networking (SDN), secure access service edge (SASE), and blockchain.</a:t>
            </a:r>
          </a:p>
          <a:p>
            <a:endParaRPr lang="en-US" b="1" i="1" dirty="0"/>
          </a:p>
          <a:p>
            <a:r>
              <a:rPr lang="en-US" b="1" i="1" dirty="0"/>
              <a:t>Internet of Things (IoT) </a:t>
            </a:r>
            <a:r>
              <a:rPr lang="en-US" dirty="0"/>
              <a:t>networks are transforming business activities and processes in business facilities. </a:t>
            </a:r>
          </a:p>
          <a:p>
            <a:endParaRPr lang="en-US" dirty="0"/>
          </a:p>
          <a:p>
            <a:r>
              <a:rPr lang="en-US" dirty="0"/>
              <a:t>Private </a:t>
            </a:r>
            <a:r>
              <a:rPr lang="en-US" b="1" i="1" dirty="0"/>
              <a:t>5G</a:t>
            </a:r>
            <a:r>
              <a:rPr lang="en-US" dirty="0"/>
              <a:t> microcells and radio access networks (RANs) are increasingly being used in manufacturing facilities and warehouses to support machine-to-machine (M2M) communications and other Industrial IoT (</a:t>
            </a:r>
            <a:r>
              <a:rPr lang="en-US" dirty="0" err="1"/>
              <a:t>IIoT</a:t>
            </a:r>
            <a:r>
              <a:rPr lang="en-US" dirty="0"/>
              <a:t>) applications.</a:t>
            </a:r>
          </a:p>
          <a:p>
            <a:endParaRPr lang="en-US" dirty="0"/>
          </a:p>
          <a:p>
            <a:r>
              <a:rPr lang="en-US" b="1" i="1" dirty="0"/>
              <a:t>Artificial intelligence (AI) </a:t>
            </a:r>
            <a:r>
              <a:rPr lang="en-US" dirty="0"/>
              <a:t>and machine learning (ML) algorithms are increasingly being used to automate and continuously improve business processes. They are also being used for network monitoring and management, optimizing network performance, and strengthening network security.</a:t>
            </a:r>
          </a:p>
        </p:txBody>
      </p:sp>
      <p:sp>
        <p:nvSpPr>
          <p:cNvPr id="2" name="TextBox 1">
            <a:extLst>
              <a:ext uri="{FF2B5EF4-FFF2-40B4-BE49-F238E27FC236}">
                <a16:creationId xmlns:a16="http://schemas.microsoft.com/office/drawing/2014/main" id="{854E8003-EFCD-11CB-FA82-53744C8D06E0}"/>
              </a:ext>
            </a:extLst>
          </p:cNvPr>
          <p:cNvSpPr txBox="1"/>
          <p:nvPr/>
        </p:nvSpPr>
        <p:spPr>
          <a:xfrm>
            <a:off x="6650368" y="1013689"/>
            <a:ext cx="5150914" cy="2308324"/>
          </a:xfrm>
          <a:prstGeom prst="rect">
            <a:avLst/>
          </a:prstGeom>
          <a:noFill/>
        </p:spPr>
        <p:txBody>
          <a:bodyPr wrap="square" rtlCol="0">
            <a:spAutoFit/>
          </a:bodyPr>
          <a:lstStyle/>
          <a:p>
            <a:r>
              <a:rPr lang="en-US" b="1" dirty="0"/>
              <a:t>SDN </a:t>
            </a:r>
            <a:r>
              <a:rPr lang="en-US" dirty="0"/>
              <a:t>is a networking approach that uses software-based controllers that communicate with underlying hardware infrastructure (routers and switches) to direct data traffic on a network. It improves the agility and scalability of enterprise networks and enables them to quickly adjust to new applications, services, business requirements, or changing circumstances</a:t>
            </a:r>
          </a:p>
        </p:txBody>
      </p:sp>
      <p:sp>
        <p:nvSpPr>
          <p:cNvPr id="5" name="TextBox 4">
            <a:extLst>
              <a:ext uri="{FF2B5EF4-FFF2-40B4-BE49-F238E27FC236}">
                <a16:creationId xmlns:a16="http://schemas.microsoft.com/office/drawing/2014/main" id="{4AF29578-FA55-11FD-46CF-3F9EFDE74D80}"/>
              </a:ext>
            </a:extLst>
          </p:cNvPr>
          <p:cNvSpPr txBox="1"/>
          <p:nvPr/>
        </p:nvSpPr>
        <p:spPr>
          <a:xfrm>
            <a:off x="6650368" y="3388139"/>
            <a:ext cx="5058861"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Secure access service edge (SASE) </a:t>
            </a:r>
            <a:r>
              <a:rPr kumimoji="0" lang="en-US" sz="1800" i="0" u="none" strike="noStrike" kern="1200" cap="none" spc="0" normalizeH="0" baseline="0" noProof="0" dirty="0">
                <a:ln>
                  <a:noFill/>
                </a:ln>
                <a:solidFill>
                  <a:prstClr val="black"/>
                </a:solidFill>
                <a:effectLst/>
                <a:uLnTx/>
                <a:uFillTx/>
                <a:latin typeface="Aptos" panose="02110004020202020204"/>
                <a:ea typeface="+mn-ea"/>
                <a:cs typeface="+mn-cs"/>
              </a:rPr>
              <a:t>is often used in</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i="0" u="none" strike="noStrike" kern="1200" cap="none" spc="0" normalizeH="0" baseline="0" noProof="0" dirty="0">
                <a:ln>
                  <a:noFill/>
                </a:ln>
                <a:solidFill>
                  <a:prstClr val="black"/>
                </a:solidFill>
                <a:effectLst/>
                <a:uLnTx/>
                <a:uFillTx/>
                <a:latin typeface="Aptos" panose="02110004020202020204"/>
                <a:ea typeface="+mn-ea"/>
                <a:cs typeface="+mn-cs"/>
              </a:rPr>
              <a:t>software defined WANs (SD-WANs) to secure communications between employees and applications, regardless of their locations.</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 </a:t>
            </a: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8" name="TextBox 7">
            <a:extLst>
              <a:ext uri="{FF2B5EF4-FFF2-40B4-BE49-F238E27FC236}">
                <a16:creationId xmlns:a16="http://schemas.microsoft.com/office/drawing/2014/main" id="{E5B80387-8928-DA77-35EA-8DC571DCCB49}"/>
              </a:ext>
            </a:extLst>
          </p:cNvPr>
          <p:cNvSpPr txBox="1"/>
          <p:nvPr/>
        </p:nvSpPr>
        <p:spPr>
          <a:xfrm>
            <a:off x="6650368" y="4690150"/>
            <a:ext cx="5150914"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blockchain</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a type of database that is shared by a network of computers; it stores data in blocks that are linked together via cryptography. Blockchain applications are being used to track materials/goods movements in supply chains; they are also becoming more common in security trading and financial services. </a:t>
            </a:r>
          </a:p>
        </p:txBody>
      </p:sp>
    </p:spTree>
    <p:extLst>
      <p:ext uri="{BB962C8B-B14F-4D97-AF65-F5344CB8AC3E}">
        <p14:creationId xmlns:p14="http://schemas.microsoft.com/office/powerpoint/2010/main" val="1400143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AE09950-03A8-C78F-D085-C6ED82E6BBCE}"/>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11</a:t>
            </a:fld>
            <a:endParaRPr lang="en-US"/>
          </a:p>
        </p:txBody>
      </p:sp>
      <p:sp>
        <p:nvSpPr>
          <p:cNvPr id="2" name="Title 1">
            <a:extLst>
              <a:ext uri="{FF2B5EF4-FFF2-40B4-BE49-F238E27FC236}">
                <a16:creationId xmlns:a16="http://schemas.microsoft.com/office/drawing/2014/main" id="{1F3A5E6C-920B-DBE4-2574-1E10259E8759}"/>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09F4359-66FB-8152-1823-94BF66D0ED27}"/>
              </a:ext>
            </a:extLst>
          </p:cNvPr>
          <p:cNvSpPr>
            <a:spLocks noGrp="1"/>
          </p:cNvSpPr>
          <p:nvPr>
            <p:ph idx="1"/>
          </p:nvPr>
        </p:nvSpPr>
        <p:spPr/>
        <p:txBody>
          <a:bodyPr>
            <a:normAutofit fontScale="77500" lnSpcReduction="20000"/>
          </a:bodyPr>
          <a:lstStyle/>
          <a:p>
            <a:r>
              <a:rPr lang="en-US" dirty="0"/>
              <a:t>Enterprise networks support business applications and link users to applications regardless of their locations.</a:t>
            </a:r>
          </a:p>
          <a:p>
            <a:r>
              <a:rPr lang="en-US" dirty="0"/>
              <a:t>They encompass numerous components including LANs, BNs, WANs, and cloud infrastructure and continuously evolve.</a:t>
            </a:r>
          </a:p>
          <a:p>
            <a:r>
              <a:rPr lang="en-US" dirty="0"/>
              <a:t>Layered models facilitate understanding of enterprise network communications and technology deployments.</a:t>
            </a:r>
          </a:p>
          <a:p>
            <a:r>
              <a:rPr lang="en-US" dirty="0"/>
              <a:t>EA helps ensure that enterprise networks, applications, and data are aligned to support the business.</a:t>
            </a:r>
          </a:p>
          <a:p>
            <a:r>
              <a:rPr lang="en-US" dirty="0"/>
              <a:t>ESs and mission-critical application performance and security are priorities on enterprise networks.</a:t>
            </a:r>
          </a:p>
          <a:p>
            <a:r>
              <a:rPr lang="en-US" dirty="0"/>
              <a:t>E-commerce, e-business, and digital business applications are supported by enterprise networks.</a:t>
            </a:r>
          </a:p>
          <a:p>
            <a:r>
              <a:rPr lang="en-US" dirty="0"/>
              <a:t>Blockchain, SASE, SDN, 5G, AI, the IoT, and other technologies that are shaping the evolution of enterprise networks. </a:t>
            </a:r>
          </a:p>
        </p:txBody>
      </p:sp>
    </p:spTree>
    <p:extLst>
      <p:ext uri="{BB962C8B-B14F-4D97-AF65-F5344CB8AC3E}">
        <p14:creationId xmlns:p14="http://schemas.microsoft.com/office/powerpoint/2010/main" val="675435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F34BB-6093-A149-4448-9A1277E977BD}"/>
              </a:ext>
            </a:extLst>
          </p:cNvPr>
          <p:cNvSpPr>
            <a:spLocks noGrp="1"/>
          </p:cNvSpPr>
          <p:nvPr>
            <p:ph type="title"/>
          </p:nvPr>
        </p:nvSpPr>
        <p:spPr/>
        <p:txBody>
          <a:bodyPr/>
          <a:lstStyle/>
          <a:p>
            <a:r>
              <a:rPr lang="en-US" dirty="0"/>
              <a:t>Enterprise Networks</a:t>
            </a:r>
          </a:p>
        </p:txBody>
      </p:sp>
      <p:sp>
        <p:nvSpPr>
          <p:cNvPr id="3" name="Content Placeholder 2">
            <a:extLst>
              <a:ext uri="{FF2B5EF4-FFF2-40B4-BE49-F238E27FC236}">
                <a16:creationId xmlns:a16="http://schemas.microsoft.com/office/drawing/2014/main" id="{8B06E880-DDB3-2D77-BBC8-EB6DCDC1C1EC}"/>
              </a:ext>
            </a:extLst>
          </p:cNvPr>
          <p:cNvSpPr>
            <a:spLocks noGrp="1"/>
          </p:cNvSpPr>
          <p:nvPr>
            <p:ph idx="1"/>
          </p:nvPr>
        </p:nvSpPr>
        <p:spPr>
          <a:xfrm>
            <a:off x="451574" y="1524916"/>
            <a:ext cx="7939771" cy="4351338"/>
          </a:xfrm>
        </p:spPr>
        <p:txBody>
          <a:bodyPr>
            <a:normAutofit fontScale="85000" lnSpcReduction="20000"/>
          </a:bodyPr>
          <a:lstStyle/>
          <a:p>
            <a:r>
              <a:rPr lang="en-US" sz="2800" dirty="0">
                <a:effectLst/>
                <a:latin typeface="Calibri" panose="020F0502020204030204" pitchFamily="34" charset="0"/>
                <a:ea typeface="Calibri" panose="020F0502020204030204" pitchFamily="34" charset="0"/>
                <a:cs typeface="Times New Roman" panose="02020603050405020304" pitchFamily="18" charset="0"/>
              </a:rPr>
              <a:t>An</a:t>
            </a:r>
            <a:r>
              <a:rPr lang="en-US" sz="2800" b="1" dirty="0">
                <a:effectLst/>
                <a:latin typeface="Calibri" panose="020F0502020204030204" pitchFamily="34" charset="0"/>
                <a:ea typeface="Calibri" panose="020F0502020204030204" pitchFamily="34" charset="0"/>
                <a:cs typeface="Times New Roman" panose="02020603050405020304" pitchFamily="18" charset="0"/>
              </a:rPr>
              <a:t> enterprise network</a:t>
            </a:r>
            <a:r>
              <a:rPr lang="en-US" sz="2800" dirty="0">
                <a:effectLst/>
                <a:latin typeface="Calibri" panose="020F0502020204030204" pitchFamily="34" charset="0"/>
                <a:ea typeface="Calibri" panose="020F0502020204030204" pitchFamily="34" charset="0"/>
                <a:cs typeface="Times New Roman" panose="02020603050405020304" pitchFamily="18" charset="0"/>
              </a:rPr>
              <a:t> is a network of networks; it is an interwoven collection of LANs, backbone networks, WANs, and other networks used by a business to support its business activities.</a:t>
            </a:r>
          </a:p>
          <a:p>
            <a:pPr lvl="1"/>
            <a:r>
              <a:rPr lang="en-US" dirty="0">
                <a:effectLst/>
                <a:latin typeface="Calibri" panose="020F0502020204030204" pitchFamily="34" charset="0"/>
                <a:ea typeface="Calibri" panose="020F0502020204030204" pitchFamily="34" charset="0"/>
                <a:cs typeface="Times New Roman" panose="02020603050405020304" pitchFamily="18" charset="0"/>
              </a:rPr>
              <a:t>It is sometimes called a </a:t>
            </a:r>
            <a:r>
              <a:rPr lang="en-US" i="1" dirty="0">
                <a:effectLst/>
                <a:latin typeface="Calibri" panose="020F0502020204030204" pitchFamily="34" charset="0"/>
                <a:ea typeface="Calibri" panose="020F0502020204030204" pitchFamily="34" charset="0"/>
                <a:cs typeface="Times New Roman" panose="02020603050405020304" pitchFamily="18" charset="0"/>
              </a:rPr>
              <a:t>corporate</a:t>
            </a:r>
            <a:r>
              <a:rPr lang="en-US" dirty="0">
                <a:effectLst/>
                <a:latin typeface="Calibri" panose="020F0502020204030204" pitchFamily="34" charset="0"/>
                <a:ea typeface="Calibri" panose="020F0502020204030204" pitchFamily="34" charset="0"/>
                <a:cs typeface="Times New Roman" panose="02020603050405020304" pitchFamily="18" charset="0"/>
              </a:rPr>
              <a:t> </a:t>
            </a:r>
            <a:r>
              <a:rPr lang="en-US" i="1" dirty="0">
                <a:effectLst/>
                <a:latin typeface="Calibri" panose="020F0502020204030204" pitchFamily="34" charset="0"/>
                <a:ea typeface="Calibri" panose="020F0502020204030204" pitchFamily="34" charset="0"/>
                <a:cs typeface="Times New Roman" panose="02020603050405020304" pitchFamily="18" charset="0"/>
              </a:rPr>
              <a:t>network</a:t>
            </a:r>
            <a:r>
              <a:rPr lang="en-US" i="1" dirty="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or </a:t>
            </a:r>
            <a:r>
              <a:rPr lang="en-US" i="1" dirty="0">
                <a:latin typeface="Calibri" panose="020F0502020204030204" pitchFamily="34" charset="0"/>
                <a:ea typeface="Calibri" panose="020F0502020204030204" pitchFamily="34" charset="0"/>
                <a:cs typeface="Times New Roman" panose="02020603050405020304" pitchFamily="18" charset="0"/>
              </a:rPr>
              <a:t>business WAN </a:t>
            </a:r>
            <a:r>
              <a:rPr lang="en-US" dirty="0">
                <a:latin typeface="Calibri" panose="020F0502020204030204" pitchFamily="34" charset="0"/>
                <a:ea typeface="Calibri" panose="020F0502020204030204" pitchFamily="34" charset="0"/>
                <a:cs typeface="Times New Roman" panose="02020603050405020304" pitchFamily="18" charset="0"/>
              </a:rPr>
              <a:t>that connects networks in business facilities at two or more locations.</a:t>
            </a:r>
          </a:p>
          <a:p>
            <a:pPr lvl="1"/>
            <a:r>
              <a:rPr lang="en-US" dirty="0">
                <a:latin typeface="Calibri" panose="020F0502020204030204" pitchFamily="34" charset="0"/>
                <a:ea typeface="Calibri" panose="020F0502020204030204" pitchFamily="34" charset="0"/>
                <a:cs typeface="Times New Roman" panose="02020603050405020304" pitchFamily="18" charset="0"/>
              </a:rPr>
              <a:t>Today’s enterprise networks typically include cloud services and Wi-Fi networks in employee homes that are used for remote work; they also include links to suppliers, customers, and other business partners.</a:t>
            </a:r>
          </a:p>
          <a:p>
            <a:r>
              <a:rPr lang="en-US" dirty="0">
                <a:latin typeface="Calibri" panose="020F0502020204030204" pitchFamily="34" charset="0"/>
                <a:ea typeface="Calibri" panose="020F0502020204030204" pitchFamily="34" charset="0"/>
                <a:cs typeface="Times New Roman" panose="02020603050405020304" pitchFamily="18" charset="0"/>
              </a:rPr>
              <a:t>Enterprise networks are business and application centric</a:t>
            </a:r>
          </a:p>
          <a:p>
            <a:pPr lvl="1"/>
            <a:r>
              <a:rPr lang="en-US" dirty="0">
                <a:effectLst/>
                <a:latin typeface="Calibri" panose="020F0502020204030204" pitchFamily="34" charset="0"/>
                <a:ea typeface="Calibri" panose="020F0502020204030204" pitchFamily="34" charset="0"/>
                <a:cs typeface="Times New Roman" panose="02020603050405020304" pitchFamily="18" charset="0"/>
              </a:rPr>
              <a:t>An enterprise network is a business's communications backbone,</a:t>
            </a:r>
            <a:r>
              <a:rPr lang="en-US" dirty="0">
                <a:latin typeface="Calibri" panose="020F0502020204030204" pitchFamily="34" charset="0"/>
                <a:ea typeface="Calibri" panose="020F0502020204030204" pitchFamily="34" charset="0"/>
                <a:cs typeface="Times New Roman" panose="02020603050405020304" pitchFamily="18" charset="0"/>
              </a:rPr>
              <a:t> and it supports business applications.</a:t>
            </a:r>
          </a:p>
          <a:p>
            <a:pPr lvl="1"/>
            <a:r>
              <a:rPr lang="en-US" dirty="0">
                <a:effectLst/>
                <a:latin typeface="Calibri" panose="020F0502020204030204" pitchFamily="34" charset="0"/>
                <a:ea typeface="Calibri" panose="020F0502020204030204" pitchFamily="34" charset="0"/>
                <a:cs typeface="Times New Roman" panose="02020603050405020304" pitchFamily="18" charset="0"/>
              </a:rPr>
              <a:t>The performance and security of mission-critical applications are prioritized in enterprise networks.</a:t>
            </a:r>
          </a:p>
          <a:p>
            <a:pPr lvl="1"/>
            <a:endParaRPr lang="en-US" dirty="0"/>
          </a:p>
        </p:txBody>
      </p:sp>
      <p:sp>
        <p:nvSpPr>
          <p:cNvPr id="4" name="Slide Number Placeholder 3">
            <a:extLst>
              <a:ext uri="{FF2B5EF4-FFF2-40B4-BE49-F238E27FC236}">
                <a16:creationId xmlns:a16="http://schemas.microsoft.com/office/drawing/2014/main" id="{BF1410C9-7FED-187F-FB38-2DD5A12A100E}"/>
              </a:ext>
            </a:extLst>
          </p:cNvPr>
          <p:cNvSpPr>
            <a:spLocks noGrp="1"/>
          </p:cNvSpPr>
          <p:nvPr>
            <p:ph type="sldNum" sz="quarter" idx="12"/>
          </p:nvPr>
        </p:nvSpPr>
        <p:spPr/>
        <p:txBody>
          <a:bodyPr/>
          <a:lstStyle/>
          <a:p>
            <a:fld id="{54183325-546E-40C0-8158-A2D7D7EAEC36}" type="slidenum">
              <a:rPr lang="en-US" smtClean="0"/>
              <a:t>2</a:t>
            </a:fld>
            <a:endParaRPr lang="en-US"/>
          </a:p>
        </p:txBody>
      </p:sp>
      <p:pic>
        <p:nvPicPr>
          <p:cNvPr id="5" name="Picture 4" descr="Figure 1-17 is a high-level depiction of a business WAN that interconnects company headquarters, a standalone data center, a branch office, a factory, an employee home, and a business partner location.">
            <a:extLst>
              <a:ext uri="{FF2B5EF4-FFF2-40B4-BE49-F238E27FC236}">
                <a16:creationId xmlns:a16="http://schemas.microsoft.com/office/drawing/2014/main" id="{275379B2-AA41-CC17-7202-CD047E18A05D}"/>
              </a:ext>
            </a:extLst>
          </p:cNvPr>
          <p:cNvPicPr>
            <a:picLocks noChangeAspect="1"/>
          </p:cNvPicPr>
          <p:nvPr/>
        </p:nvPicPr>
        <p:blipFill>
          <a:blip r:embed="rId2"/>
          <a:stretch>
            <a:fillRect/>
          </a:stretch>
        </p:blipFill>
        <p:spPr>
          <a:xfrm>
            <a:off x="8929508" y="3243326"/>
            <a:ext cx="2645893" cy="2877561"/>
          </a:xfrm>
          <a:prstGeom prst="rect">
            <a:avLst/>
          </a:prstGeom>
        </p:spPr>
      </p:pic>
      <p:pic>
        <p:nvPicPr>
          <p:cNvPr id="7" name="Picture 6" descr="Figure 1-5 is a high-level depiction of an enterprise network architecture for a private corporate data network that connects to a cloud service and remote employee via the Internet, and to networks at headquarters, a branch office, and data center.">
            <a:extLst>
              <a:ext uri="{FF2B5EF4-FFF2-40B4-BE49-F238E27FC236}">
                <a16:creationId xmlns:a16="http://schemas.microsoft.com/office/drawing/2014/main" id="{2AD37960-53EE-C1FF-C2E3-CBDEE5F293F5}"/>
              </a:ext>
            </a:extLst>
          </p:cNvPr>
          <p:cNvPicPr>
            <a:picLocks noChangeAspect="1"/>
          </p:cNvPicPr>
          <p:nvPr/>
        </p:nvPicPr>
        <p:blipFill>
          <a:blip r:embed="rId3"/>
          <a:stretch>
            <a:fillRect/>
          </a:stretch>
        </p:blipFill>
        <p:spPr>
          <a:xfrm>
            <a:off x="8553263" y="1044820"/>
            <a:ext cx="3638737" cy="2133710"/>
          </a:xfrm>
          <a:prstGeom prst="rect">
            <a:avLst/>
          </a:prstGeom>
        </p:spPr>
      </p:pic>
    </p:spTree>
    <p:extLst>
      <p:ext uri="{BB962C8B-B14F-4D97-AF65-F5344CB8AC3E}">
        <p14:creationId xmlns:p14="http://schemas.microsoft.com/office/powerpoint/2010/main" val="183174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6F8FE38-5936-2B2F-5837-98AF03F0EE5D}"/>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3</a:t>
            </a:fld>
            <a:endParaRPr lang="en-US"/>
          </a:p>
        </p:txBody>
      </p:sp>
      <p:sp>
        <p:nvSpPr>
          <p:cNvPr id="2" name="Title 1">
            <a:extLst>
              <a:ext uri="{FF2B5EF4-FFF2-40B4-BE49-F238E27FC236}">
                <a16:creationId xmlns:a16="http://schemas.microsoft.com/office/drawing/2014/main" id="{B9DAE210-FDC6-33BB-CB62-03AD11335CC7}"/>
              </a:ext>
            </a:extLst>
          </p:cNvPr>
          <p:cNvSpPr>
            <a:spLocks noGrp="1"/>
          </p:cNvSpPr>
          <p:nvPr>
            <p:ph type="title"/>
          </p:nvPr>
        </p:nvSpPr>
        <p:spPr/>
        <p:txBody>
          <a:bodyPr>
            <a:normAutofit/>
          </a:bodyPr>
          <a:lstStyle/>
          <a:p>
            <a:r>
              <a:rPr lang="en-US" sz="4000" dirty="0"/>
              <a:t>Enterprise Networks Have Many Components and Continuously Evolve</a:t>
            </a:r>
          </a:p>
        </p:txBody>
      </p:sp>
      <p:sp>
        <p:nvSpPr>
          <p:cNvPr id="4" name="TextBox 3">
            <a:extLst>
              <a:ext uri="{FF2B5EF4-FFF2-40B4-BE49-F238E27FC236}">
                <a16:creationId xmlns:a16="http://schemas.microsoft.com/office/drawing/2014/main" id="{A9C01F96-27FE-8CF1-B73F-BDF0FD875403}"/>
              </a:ext>
            </a:extLst>
          </p:cNvPr>
          <p:cNvSpPr txBox="1"/>
          <p:nvPr/>
        </p:nvSpPr>
        <p:spPr>
          <a:xfrm>
            <a:off x="276173" y="1690688"/>
            <a:ext cx="4170165" cy="4524637"/>
          </a:xfrm>
          <a:prstGeom prst="rect">
            <a:avLst/>
          </a:prstGeom>
          <a:noFill/>
        </p:spPr>
        <p:txBody>
          <a:bodyPr wrap="square" rtlCol="0">
            <a:spAutoFit/>
          </a:bodyPr>
          <a:lstStyle/>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Endpoints (servers, mobile devices, desktop computers, printers, IoT devices, etc.)</a:t>
            </a: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Network devices (routers, switches, access points, etc.)</a:t>
            </a: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Local area networks</a:t>
            </a: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Backbone networks</a:t>
            </a: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Wide area networks</a:t>
            </a:r>
          </a:p>
          <a:p>
            <a:pPr marL="342900" marR="0" lvl="0" indent="-342900" algn="just">
              <a:lnSpc>
                <a:spcPct val="107000"/>
              </a:lnSpc>
              <a:spcBef>
                <a:spcPts val="0"/>
              </a:spcBef>
              <a:spcAft>
                <a:spcPts val="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IoT networks</a:t>
            </a: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Private 5G </a:t>
            </a:r>
            <a:r>
              <a:rPr lang="en-US" dirty="0">
                <a:latin typeface="Calibri" panose="020F0502020204030204" pitchFamily="34" charset="0"/>
                <a:ea typeface="Calibri" panose="020F0502020204030204" pitchFamily="34" charset="0"/>
                <a:cs typeface="Times New Roman" panose="02020603050405020304" pitchFamily="18" charset="0"/>
              </a:rPr>
              <a:t>networks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Data centers</a:t>
            </a: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Cloud infrastructure and services</a:t>
            </a: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Security technologies (firewalls, etc.)</a:t>
            </a:r>
          </a:p>
          <a:p>
            <a:pPr marL="342900" marR="0" lvl="0" indent="-342900" algn="just">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Business applications</a:t>
            </a:r>
          </a:p>
          <a:p>
            <a:pPr marL="342900" marR="0" lvl="0" indent="-342900" algn="just">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Communication protocols.</a:t>
            </a:r>
          </a:p>
        </p:txBody>
      </p:sp>
      <p:pic>
        <p:nvPicPr>
          <p:cNvPr id="6" name="Picture 5" descr="Figure 1-2 illustrates desktops, laptops, servers, tablets, medical devices, printers, IoT devices, ATM machines, smartwatches, and smartphones as examples of endpoints.">
            <a:extLst>
              <a:ext uri="{FF2B5EF4-FFF2-40B4-BE49-F238E27FC236}">
                <a16:creationId xmlns:a16="http://schemas.microsoft.com/office/drawing/2014/main" id="{7BB3D9D1-0683-3844-2E14-C084A1537283}"/>
              </a:ext>
            </a:extLst>
          </p:cNvPr>
          <p:cNvPicPr>
            <a:picLocks noChangeAspect="1"/>
          </p:cNvPicPr>
          <p:nvPr/>
        </p:nvPicPr>
        <p:blipFill>
          <a:blip r:embed="rId2"/>
          <a:stretch>
            <a:fillRect/>
          </a:stretch>
        </p:blipFill>
        <p:spPr>
          <a:xfrm>
            <a:off x="5262386" y="1412124"/>
            <a:ext cx="2571882" cy="2673487"/>
          </a:xfrm>
          <a:prstGeom prst="rect">
            <a:avLst/>
          </a:prstGeom>
        </p:spPr>
      </p:pic>
      <p:pic>
        <p:nvPicPr>
          <p:cNvPr id="8" name="Picture 7" descr="Figure 1-3 includes a router that provides access to the Internet, a switch that connects to the router and a Wi-Fi access point that connects to the switch. The router, switch, and access point are examples of networking equipment.&#10;">
            <a:extLst>
              <a:ext uri="{FF2B5EF4-FFF2-40B4-BE49-F238E27FC236}">
                <a16:creationId xmlns:a16="http://schemas.microsoft.com/office/drawing/2014/main" id="{830564EB-B795-EE9C-B08E-88BBF571B2BD}"/>
              </a:ext>
            </a:extLst>
          </p:cNvPr>
          <p:cNvPicPr>
            <a:picLocks noChangeAspect="1"/>
          </p:cNvPicPr>
          <p:nvPr/>
        </p:nvPicPr>
        <p:blipFill>
          <a:blip r:embed="rId3"/>
          <a:stretch>
            <a:fillRect/>
          </a:stretch>
        </p:blipFill>
        <p:spPr>
          <a:xfrm>
            <a:off x="8046005" y="1505637"/>
            <a:ext cx="3378374" cy="1181161"/>
          </a:xfrm>
          <a:prstGeom prst="rect">
            <a:avLst/>
          </a:prstGeom>
        </p:spPr>
      </p:pic>
      <p:pic>
        <p:nvPicPr>
          <p:cNvPr id="10" name="Picture 9" descr="Figure 1-14 illustrates a small wired LAN in which a file server, printer, laptop, desktop computer, and router connect to a switch.&#10;&#10;Figure 1-15 illustrates a small Wi-Fi LAN in which a smartphone, server, desktop, and two laptops wirelessly communicate with an access point which is connected by a cable to a switch.">
            <a:extLst>
              <a:ext uri="{FF2B5EF4-FFF2-40B4-BE49-F238E27FC236}">
                <a16:creationId xmlns:a16="http://schemas.microsoft.com/office/drawing/2014/main" id="{83185543-513F-2C57-A606-B0F2DCDAC716}"/>
              </a:ext>
            </a:extLst>
          </p:cNvPr>
          <p:cNvPicPr>
            <a:picLocks noChangeAspect="1"/>
          </p:cNvPicPr>
          <p:nvPr/>
        </p:nvPicPr>
        <p:blipFill>
          <a:blip r:embed="rId4"/>
          <a:stretch>
            <a:fillRect/>
          </a:stretch>
        </p:blipFill>
        <p:spPr>
          <a:xfrm>
            <a:off x="9548216" y="2939874"/>
            <a:ext cx="2559182" cy="3416476"/>
          </a:xfrm>
          <a:prstGeom prst="rect">
            <a:avLst/>
          </a:prstGeom>
        </p:spPr>
      </p:pic>
      <p:pic>
        <p:nvPicPr>
          <p:cNvPr id="5" name="Picture 4" descr="Figure 1-13 is an example of an enterprise network architecture diagram that includes three labeled modules: enterprise campus, enterprise edge, and enterprise branch. Submodules for each module are identified; so are examples of interconnections between the enterprise edge and enterprise branch.">
            <a:extLst>
              <a:ext uri="{FF2B5EF4-FFF2-40B4-BE49-F238E27FC236}">
                <a16:creationId xmlns:a16="http://schemas.microsoft.com/office/drawing/2014/main" id="{AAE81AF8-9EEE-FA93-6748-9CF4C4BE7692}"/>
              </a:ext>
            </a:extLst>
          </p:cNvPr>
          <p:cNvPicPr>
            <a:picLocks noChangeAspect="1"/>
          </p:cNvPicPr>
          <p:nvPr/>
        </p:nvPicPr>
        <p:blipFill>
          <a:blip r:embed="rId5"/>
          <a:stretch>
            <a:fillRect/>
          </a:stretch>
        </p:blipFill>
        <p:spPr>
          <a:xfrm>
            <a:off x="4564762" y="4109132"/>
            <a:ext cx="4865030" cy="2383743"/>
          </a:xfrm>
          <a:prstGeom prst="rect">
            <a:avLst/>
          </a:prstGeom>
        </p:spPr>
      </p:pic>
    </p:spTree>
    <p:extLst>
      <p:ext uri="{BB962C8B-B14F-4D97-AF65-F5344CB8AC3E}">
        <p14:creationId xmlns:p14="http://schemas.microsoft.com/office/powerpoint/2010/main" val="4284121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FDF2A02-9191-4725-F2A4-3003E8A5D515}"/>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4</a:t>
            </a:fld>
            <a:endParaRPr lang="en-US"/>
          </a:p>
        </p:txBody>
      </p:sp>
      <p:sp>
        <p:nvSpPr>
          <p:cNvPr id="2" name="Title 1">
            <a:extLst>
              <a:ext uri="{FF2B5EF4-FFF2-40B4-BE49-F238E27FC236}">
                <a16:creationId xmlns:a16="http://schemas.microsoft.com/office/drawing/2014/main" id="{608475E4-616C-E692-F67A-36071F38D271}"/>
              </a:ext>
            </a:extLst>
          </p:cNvPr>
          <p:cNvSpPr>
            <a:spLocks noGrp="1"/>
          </p:cNvSpPr>
          <p:nvPr>
            <p:ph type="title"/>
          </p:nvPr>
        </p:nvSpPr>
        <p:spPr/>
        <p:txBody>
          <a:bodyPr>
            <a:normAutofit/>
          </a:bodyPr>
          <a:lstStyle/>
          <a:p>
            <a:r>
              <a:rPr lang="en-US" sz="3600" dirty="0"/>
              <a:t>Layered Models Make Enterprise Networks Easier to Understand</a:t>
            </a:r>
          </a:p>
        </p:txBody>
      </p:sp>
      <p:sp>
        <p:nvSpPr>
          <p:cNvPr id="4" name="TextBox 3">
            <a:extLst>
              <a:ext uri="{FF2B5EF4-FFF2-40B4-BE49-F238E27FC236}">
                <a16:creationId xmlns:a16="http://schemas.microsoft.com/office/drawing/2014/main" id="{386FAA68-B849-CFC5-221D-1D802B21FF47}"/>
              </a:ext>
            </a:extLst>
          </p:cNvPr>
          <p:cNvSpPr txBox="1"/>
          <p:nvPr/>
        </p:nvSpPr>
        <p:spPr>
          <a:xfrm>
            <a:off x="392762" y="1690688"/>
            <a:ext cx="4559727" cy="2585323"/>
          </a:xfrm>
          <a:prstGeom prst="rect">
            <a:avLst/>
          </a:prstGeom>
          <a:noFill/>
        </p:spPr>
        <p:txBody>
          <a:bodyPr wrap="square" rtlCol="0">
            <a:spAutoFit/>
          </a:bodyPr>
          <a:lstStyle/>
          <a:p>
            <a:r>
              <a:rPr lang="en-US" dirty="0"/>
              <a:t>Layered models make it easier to understand how communication takes place between endpoints in an enterprise network, how its networking equipment is deployed, and how it is secured.</a:t>
            </a:r>
          </a:p>
          <a:p>
            <a:endParaRPr lang="en-US" dirty="0"/>
          </a:p>
          <a:p>
            <a:r>
              <a:rPr lang="en-US" dirty="0"/>
              <a:t>These are used throughout the book to help you understand how the different components of enterprise networks interact.</a:t>
            </a:r>
          </a:p>
        </p:txBody>
      </p:sp>
      <p:pic>
        <p:nvPicPr>
          <p:cNvPr id="6" name="Picture 5" descr="Figure 1-6 is a side-by-side depiction of the seven-layer OSI model and the five-layer TCP/IP protocol suite.">
            <a:extLst>
              <a:ext uri="{FF2B5EF4-FFF2-40B4-BE49-F238E27FC236}">
                <a16:creationId xmlns:a16="http://schemas.microsoft.com/office/drawing/2014/main" id="{9C807BFA-E7AE-18DE-E6DD-53D01642F0AB}"/>
              </a:ext>
            </a:extLst>
          </p:cNvPr>
          <p:cNvPicPr>
            <a:picLocks noChangeAspect="1"/>
          </p:cNvPicPr>
          <p:nvPr/>
        </p:nvPicPr>
        <p:blipFill>
          <a:blip r:embed="rId2"/>
          <a:stretch>
            <a:fillRect/>
          </a:stretch>
        </p:blipFill>
        <p:spPr>
          <a:xfrm>
            <a:off x="4889775" y="1864407"/>
            <a:ext cx="2724290" cy="2159111"/>
          </a:xfrm>
          <a:prstGeom prst="rect">
            <a:avLst/>
          </a:prstGeom>
        </p:spPr>
      </p:pic>
      <p:sp>
        <p:nvSpPr>
          <p:cNvPr id="7" name="TextBox 6">
            <a:extLst>
              <a:ext uri="{FF2B5EF4-FFF2-40B4-BE49-F238E27FC236}">
                <a16:creationId xmlns:a16="http://schemas.microsoft.com/office/drawing/2014/main" id="{48B9F433-C00B-2465-EE1D-D818F2788E5E}"/>
              </a:ext>
              <a:ext uri="{C183D7F6-B498-43B3-948B-1728B52AA6E4}">
                <adec:decorative xmlns:adec="http://schemas.microsoft.com/office/drawing/2017/decorative" val="0"/>
              </a:ext>
            </a:extLst>
          </p:cNvPr>
          <p:cNvSpPr txBox="1"/>
          <p:nvPr/>
        </p:nvSpPr>
        <p:spPr>
          <a:xfrm>
            <a:off x="392761" y="4413151"/>
            <a:ext cx="4308113" cy="2031325"/>
          </a:xfrm>
          <a:prstGeom prst="rect">
            <a:avLst/>
          </a:prstGeom>
          <a:noFill/>
        </p:spPr>
        <p:txBody>
          <a:bodyPr wrap="square">
            <a:spAutoFit/>
          </a:bodyPr>
          <a:lstStyle/>
          <a:p>
            <a:r>
              <a:rPr lang="en-US" dirty="0"/>
              <a:t>In the OSI and TCP/IP models, protocols enable communication between the corresponding layers of senders and receivers. they define the communication rules used at each layer and enable senders to inform receivers how they should handle received data at that layer.</a:t>
            </a:r>
          </a:p>
        </p:txBody>
      </p:sp>
      <p:pic>
        <p:nvPicPr>
          <p:cNvPr id="8" name="Picture 7" descr="Figure 1-7 illustrates protocols at each layer of the TCP/IP model between corresponding layers in sender and receiver devices.">
            <a:extLst>
              <a:ext uri="{FF2B5EF4-FFF2-40B4-BE49-F238E27FC236}">
                <a16:creationId xmlns:a16="http://schemas.microsoft.com/office/drawing/2014/main" id="{55A01FE6-3033-2E7B-67A6-9F1DD8980201}"/>
              </a:ext>
            </a:extLst>
          </p:cNvPr>
          <p:cNvPicPr>
            <a:picLocks noChangeAspect="1"/>
          </p:cNvPicPr>
          <p:nvPr/>
        </p:nvPicPr>
        <p:blipFill>
          <a:blip r:embed="rId3"/>
          <a:stretch>
            <a:fillRect/>
          </a:stretch>
        </p:blipFill>
        <p:spPr>
          <a:xfrm>
            <a:off x="8148577" y="1864407"/>
            <a:ext cx="2324219" cy="2311519"/>
          </a:xfrm>
          <a:prstGeom prst="rect">
            <a:avLst/>
          </a:prstGeom>
        </p:spPr>
      </p:pic>
      <p:pic>
        <p:nvPicPr>
          <p:cNvPr id="10" name="Picture 9" descr="Figure 1-8 illustrates the three-layer hierarchical model. It shows user devices connecting to access layer switches, access layer switches connecting to distribution layer routers and distribution layer routers connecting to two interconnected core layer switches.">
            <a:extLst>
              <a:ext uri="{FF2B5EF4-FFF2-40B4-BE49-F238E27FC236}">
                <a16:creationId xmlns:a16="http://schemas.microsoft.com/office/drawing/2014/main" id="{8B473E6F-15D4-D730-313F-717950F46B0A}"/>
              </a:ext>
            </a:extLst>
          </p:cNvPr>
          <p:cNvPicPr>
            <a:picLocks noChangeAspect="1"/>
          </p:cNvPicPr>
          <p:nvPr/>
        </p:nvPicPr>
        <p:blipFill>
          <a:blip r:embed="rId4"/>
          <a:stretch>
            <a:fillRect/>
          </a:stretch>
        </p:blipFill>
        <p:spPr>
          <a:xfrm>
            <a:off x="4850304" y="4225797"/>
            <a:ext cx="2654436" cy="2495678"/>
          </a:xfrm>
          <a:prstGeom prst="rect">
            <a:avLst/>
          </a:prstGeom>
        </p:spPr>
      </p:pic>
      <p:pic>
        <p:nvPicPr>
          <p:cNvPr id="12" name="Picture 11" descr="Figure 1-9 illustrates defense in depth. The outermost layer is labeled perimeter. The network, endpoint, and application layers lie between the perimeter layer and the innermost data layer.">
            <a:extLst>
              <a:ext uri="{FF2B5EF4-FFF2-40B4-BE49-F238E27FC236}">
                <a16:creationId xmlns:a16="http://schemas.microsoft.com/office/drawing/2014/main" id="{C5536B45-3C6C-FE55-DD0E-7DC5E02D49BD}"/>
              </a:ext>
            </a:extLst>
          </p:cNvPr>
          <p:cNvPicPr>
            <a:picLocks noChangeAspect="1"/>
          </p:cNvPicPr>
          <p:nvPr/>
        </p:nvPicPr>
        <p:blipFill>
          <a:blip r:embed="rId5"/>
          <a:stretch>
            <a:fillRect/>
          </a:stretch>
        </p:blipFill>
        <p:spPr>
          <a:xfrm>
            <a:off x="8278758" y="4365504"/>
            <a:ext cx="2063856" cy="2216264"/>
          </a:xfrm>
          <a:prstGeom prst="rect">
            <a:avLst/>
          </a:prstGeom>
        </p:spPr>
      </p:pic>
    </p:spTree>
    <p:extLst>
      <p:ext uri="{BB962C8B-B14F-4D97-AF65-F5344CB8AC3E}">
        <p14:creationId xmlns:p14="http://schemas.microsoft.com/office/powerpoint/2010/main" val="2437433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6D51236-9A2A-D421-F4AA-1DE6C79C8054}"/>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5</a:t>
            </a:fld>
            <a:endParaRPr lang="en-US"/>
          </a:p>
        </p:txBody>
      </p:sp>
      <p:sp>
        <p:nvSpPr>
          <p:cNvPr id="2" name="Title 1">
            <a:extLst>
              <a:ext uri="{FF2B5EF4-FFF2-40B4-BE49-F238E27FC236}">
                <a16:creationId xmlns:a16="http://schemas.microsoft.com/office/drawing/2014/main" id="{C7046EBA-179A-5162-3B73-A4C342A93E61}"/>
              </a:ext>
            </a:extLst>
          </p:cNvPr>
          <p:cNvSpPr>
            <a:spLocks noGrp="1"/>
          </p:cNvSpPr>
          <p:nvPr>
            <p:ph type="title"/>
          </p:nvPr>
        </p:nvSpPr>
        <p:spPr/>
        <p:txBody>
          <a:bodyPr>
            <a:normAutofit/>
          </a:bodyPr>
          <a:lstStyle/>
          <a:p>
            <a:r>
              <a:rPr lang="en-US" sz="4000" dirty="0"/>
              <a:t>Layered Network Design and Equipment Deployment</a:t>
            </a:r>
          </a:p>
        </p:txBody>
      </p:sp>
      <p:sp>
        <p:nvSpPr>
          <p:cNvPr id="4" name="TextBox 3">
            <a:extLst>
              <a:ext uri="{FF2B5EF4-FFF2-40B4-BE49-F238E27FC236}">
                <a16:creationId xmlns:a16="http://schemas.microsoft.com/office/drawing/2014/main" id="{3C34C226-018C-7F0E-D31E-5961D9FEEE52}"/>
              </a:ext>
            </a:extLst>
          </p:cNvPr>
          <p:cNvSpPr txBox="1"/>
          <p:nvPr/>
        </p:nvSpPr>
        <p:spPr>
          <a:xfrm>
            <a:off x="832886" y="1690688"/>
            <a:ext cx="5992957" cy="4524315"/>
          </a:xfrm>
          <a:prstGeom prst="rect">
            <a:avLst/>
          </a:prstGeom>
          <a:noFill/>
        </p:spPr>
        <p:txBody>
          <a:bodyPr wrap="square" rtlCol="0">
            <a:spAutoFit/>
          </a:bodyPr>
          <a:lstStyle/>
          <a:p>
            <a:r>
              <a:rPr lang="en-US" dirty="0"/>
              <a:t>The three-layer hierarchical model is considered a network design and equipment deployment best practice.</a:t>
            </a:r>
          </a:p>
          <a:p>
            <a:endParaRPr lang="en-US" dirty="0"/>
          </a:p>
          <a:p>
            <a:r>
              <a:rPr lang="en-US" dirty="0"/>
              <a:t>This provides a separation of duties among the layers and a modular blueprint for network expansion and scalability to accommodate more users, devices, or networks and a vehicle for visualizing how network performance and resilience can be achieved.</a:t>
            </a:r>
          </a:p>
          <a:p>
            <a:endParaRPr lang="en-US" dirty="0"/>
          </a:p>
          <a:p>
            <a:r>
              <a:rPr lang="en-US" dirty="0"/>
              <a:t>In this model, user devices, servers, printers, and other endpoints connect to Access layer technologies such as Ethernet switches and Wi-Fi access points (Figure 1-8).</a:t>
            </a:r>
          </a:p>
          <a:p>
            <a:endParaRPr lang="en-US" dirty="0"/>
          </a:p>
          <a:p>
            <a:r>
              <a:rPr lang="en-US" dirty="0"/>
              <a:t>Rather than connecting directly to one another, Access layer networks interconnect at the Distribution layer via routers or Layer 3 switches.</a:t>
            </a:r>
          </a:p>
        </p:txBody>
      </p:sp>
      <p:pic>
        <p:nvPicPr>
          <p:cNvPr id="5" name="Picture 4" descr="Figure 1-8 illustrates the three-layer hierarchical model. It shows user devices connecting to access layer switches, access layer switches connecting to distribution layer routers and distribution layer routers connecting to two interconnected core layer switches.">
            <a:extLst>
              <a:ext uri="{FF2B5EF4-FFF2-40B4-BE49-F238E27FC236}">
                <a16:creationId xmlns:a16="http://schemas.microsoft.com/office/drawing/2014/main" id="{CAE3FA87-DE75-38BC-D77B-351E89D29964}"/>
              </a:ext>
            </a:extLst>
          </p:cNvPr>
          <p:cNvPicPr>
            <a:picLocks noChangeAspect="1"/>
          </p:cNvPicPr>
          <p:nvPr/>
        </p:nvPicPr>
        <p:blipFill>
          <a:blip r:embed="rId2"/>
          <a:stretch>
            <a:fillRect/>
          </a:stretch>
        </p:blipFill>
        <p:spPr>
          <a:xfrm>
            <a:off x="7745655" y="1728609"/>
            <a:ext cx="3608145" cy="3400781"/>
          </a:xfrm>
          <a:prstGeom prst="rect">
            <a:avLst/>
          </a:prstGeom>
        </p:spPr>
      </p:pic>
      <p:sp>
        <p:nvSpPr>
          <p:cNvPr id="7" name="TextBox 6">
            <a:extLst>
              <a:ext uri="{FF2B5EF4-FFF2-40B4-BE49-F238E27FC236}">
                <a16:creationId xmlns:a16="http://schemas.microsoft.com/office/drawing/2014/main" id="{15FC98A4-7E78-0148-5055-DFA99D7D47C3}"/>
              </a:ext>
            </a:extLst>
          </p:cNvPr>
          <p:cNvSpPr txBox="1"/>
          <p:nvPr/>
        </p:nvSpPr>
        <p:spPr>
          <a:xfrm>
            <a:off x="7382707" y="5345251"/>
            <a:ext cx="4657916" cy="1200329"/>
          </a:xfrm>
          <a:prstGeom prst="rect">
            <a:avLst/>
          </a:prstGeom>
          <a:noFill/>
        </p:spPr>
        <p:txBody>
          <a:bodyPr wrap="square" rtlCol="0">
            <a:spAutoFit/>
          </a:bodyPr>
          <a:lstStyle/>
          <a:p>
            <a:r>
              <a:rPr lang="en-US"/>
              <a:t>Distribution layer networking equipment interconnects via Core layer technologies, which are usually very high-performance routers and switches. </a:t>
            </a:r>
            <a:endParaRPr lang="en-US" dirty="0"/>
          </a:p>
        </p:txBody>
      </p:sp>
    </p:spTree>
    <p:extLst>
      <p:ext uri="{BB962C8B-B14F-4D97-AF65-F5344CB8AC3E}">
        <p14:creationId xmlns:p14="http://schemas.microsoft.com/office/powerpoint/2010/main" val="1508867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7D8F157-FC7A-58B2-9023-D02127BB89AD}"/>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6</a:t>
            </a:fld>
            <a:endParaRPr lang="en-US"/>
          </a:p>
        </p:txBody>
      </p:sp>
      <p:sp>
        <p:nvSpPr>
          <p:cNvPr id="2" name="Title 1">
            <a:extLst>
              <a:ext uri="{FF2B5EF4-FFF2-40B4-BE49-F238E27FC236}">
                <a16:creationId xmlns:a16="http://schemas.microsoft.com/office/drawing/2014/main" id="{B69429BA-27CA-EB0B-51D6-CC6CD691C14D}"/>
              </a:ext>
            </a:extLst>
          </p:cNvPr>
          <p:cNvSpPr>
            <a:spLocks noGrp="1"/>
          </p:cNvSpPr>
          <p:nvPr>
            <p:ph type="title"/>
          </p:nvPr>
        </p:nvSpPr>
        <p:spPr/>
        <p:txBody>
          <a:bodyPr/>
          <a:lstStyle/>
          <a:p>
            <a:r>
              <a:rPr lang="en-US" dirty="0"/>
              <a:t>Layered Security Defenses</a:t>
            </a:r>
          </a:p>
        </p:txBody>
      </p:sp>
      <p:sp>
        <p:nvSpPr>
          <p:cNvPr id="4" name="TextBox 3">
            <a:extLst>
              <a:ext uri="{FF2B5EF4-FFF2-40B4-BE49-F238E27FC236}">
                <a16:creationId xmlns:a16="http://schemas.microsoft.com/office/drawing/2014/main" id="{27F7E83A-C929-C9AE-45AB-4B6D44BEABB7}"/>
              </a:ext>
            </a:extLst>
          </p:cNvPr>
          <p:cNvSpPr txBox="1"/>
          <p:nvPr/>
        </p:nvSpPr>
        <p:spPr>
          <a:xfrm>
            <a:off x="1027216" y="1638795"/>
            <a:ext cx="4714503" cy="1754326"/>
          </a:xfrm>
          <a:prstGeom prst="rect">
            <a:avLst/>
          </a:prstGeom>
          <a:noFill/>
        </p:spPr>
        <p:txBody>
          <a:bodyPr wrap="square" rtlCol="0">
            <a:spAutoFit/>
          </a:bodyPr>
          <a:lstStyle/>
          <a:p>
            <a:r>
              <a:rPr lang="en-US" dirty="0"/>
              <a:t>Layered security models such as defense in depth (</a:t>
            </a:r>
            <a:r>
              <a:rPr lang="en-US" dirty="0" err="1"/>
              <a:t>DiD</a:t>
            </a:r>
            <a:r>
              <a:rPr lang="en-US" dirty="0"/>
              <a:t>) -- Figure 1-9 -- are also useful. </a:t>
            </a:r>
          </a:p>
          <a:p>
            <a:endParaRPr lang="en-US" dirty="0"/>
          </a:p>
          <a:p>
            <a:r>
              <a:rPr lang="en-US" dirty="0"/>
              <a:t>Systematic layering of network defenses can improve the overall security of a network. </a:t>
            </a:r>
          </a:p>
          <a:p>
            <a:endParaRPr lang="en-US" dirty="0"/>
          </a:p>
        </p:txBody>
      </p:sp>
      <p:sp>
        <p:nvSpPr>
          <p:cNvPr id="5" name="TextBox 4">
            <a:extLst>
              <a:ext uri="{FF2B5EF4-FFF2-40B4-BE49-F238E27FC236}">
                <a16:creationId xmlns:a16="http://schemas.microsoft.com/office/drawing/2014/main" id="{927CE7B4-FAFC-C756-CB1D-63511E8457CF}"/>
              </a:ext>
            </a:extLst>
          </p:cNvPr>
          <p:cNvSpPr txBox="1"/>
          <p:nvPr/>
        </p:nvSpPr>
        <p:spPr>
          <a:xfrm>
            <a:off x="971984" y="3284855"/>
            <a:ext cx="4601688" cy="1477328"/>
          </a:xfrm>
          <a:prstGeom prst="rect">
            <a:avLst/>
          </a:prstGeom>
          <a:noFill/>
        </p:spPr>
        <p:txBody>
          <a:bodyPr wrap="square" rtlCol="0">
            <a:spAutoFit/>
          </a:bodyPr>
          <a:lstStyle/>
          <a:p>
            <a:r>
              <a:rPr lang="en-US" dirty="0"/>
              <a:t>This model is a convenient vehicle for understanding how security mechanisms at each </a:t>
            </a:r>
            <a:r>
              <a:rPr lang="en-US" dirty="0" err="1"/>
              <a:t>DiD</a:t>
            </a:r>
            <a:r>
              <a:rPr lang="en-US" dirty="0"/>
              <a:t> layer individually and collectively contribute to overall enterprise network security.</a:t>
            </a:r>
          </a:p>
        </p:txBody>
      </p:sp>
      <p:pic>
        <p:nvPicPr>
          <p:cNvPr id="6" name="Picture 5" descr="Figure 1-9 illustrates defense in depth. The outermost layer is labeled perimeter. The network, endpoint, and application layers lie between the perimeter layer and the innermost data layer.">
            <a:extLst>
              <a:ext uri="{FF2B5EF4-FFF2-40B4-BE49-F238E27FC236}">
                <a16:creationId xmlns:a16="http://schemas.microsoft.com/office/drawing/2014/main" id="{1297A361-0698-4871-119F-86D80DA6061A}"/>
              </a:ext>
            </a:extLst>
          </p:cNvPr>
          <p:cNvPicPr>
            <a:picLocks noChangeAspect="1"/>
          </p:cNvPicPr>
          <p:nvPr/>
        </p:nvPicPr>
        <p:blipFill>
          <a:blip r:embed="rId2"/>
          <a:stretch>
            <a:fillRect/>
          </a:stretch>
        </p:blipFill>
        <p:spPr>
          <a:xfrm>
            <a:off x="6837922" y="1648702"/>
            <a:ext cx="3646008" cy="3914888"/>
          </a:xfrm>
          <a:prstGeom prst="rect">
            <a:avLst/>
          </a:prstGeom>
        </p:spPr>
      </p:pic>
    </p:spTree>
    <p:extLst>
      <p:ext uri="{BB962C8B-B14F-4D97-AF65-F5344CB8AC3E}">
        <p14:creationId xmlns:p14="http://schemas.microsoft.com/office/powerpoint/2010/main" val="3034250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E097080-9022-63E2-5333-51499DB867E7}"/>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7</a:t>
            </a:fld>
            <a:endParaRPr lang="en-US"/>
          </a:p>
        </p:txBody>
      </p:sp>
      <p:sp>
        <p:nvSpPr>
          <p:cNvPr id="2" name="Title 1">
            <a:extLst>
              <a:ext uri="{FF2B5EF4-FFF2-40B4-BE49-F238E27FC236}">
                <a16:creationId xmlns:a16="http://schemas.microsoft.com/office/drawing/2014/main" id="{BF4ACBC2-8D32-8D2F-47A2-1791AA26BB7D}"/>
              </a:ext>
            </a:extLst>
          </p:cNvPr>
          <p:cNvSpPr>
            <a:spLocks noGrp="1"/>
          </p:cNvSpPr>
          <p:nvPr>
            <p:ph type="title"/>
          </p:nvPr>
        </p:nvSpPr>
        <p:spPr/>
        <p:txBody>
          <a:bodyPr/>
          <a:lstStyle/>
          <a:p>
            <a:r>
              <a:rPr lang="en-US" dirty="0"/>
              <a:t>Leveraging Enterprise Networks</a:t>
            </a:r>
          </a:p>
        </p:txBody>
      </p:sp>
      <p:sp>
        <p:nvSpPr>
          <p:cNvPr id="4" name="TextBox 3">
            <a:extLst>
              <a:ext uri="{FF2B5EF4-FFF2-40B4-BE49-F238E27FC236}">
                <a16:creationId xmlns:a16="http://schemas.microsoft.com/office/drawing/2014/main" id="{5594D1BE-F988-BEEA-5D2B-78C05A6BD107}"/>
              </a:ext>
            </a:extLst>
          </p:cNvPr>
          <p:cNvSpPr txBox="1"/>
          <p:nvPr/>
        </p:nvSpPr>
        <p:spPr>
          <a:xfrm>
            <a:off x="1010799" y="1690688"/>
            <a:ext cx="4157885" cy="4524315"/>
          </a:xfrm>
          <a:prstGeom prst="rect">
            <a:avLst/>
          </a:prstGeom>
          <a:noFill/>
        </p:spPr>
        <p:txBody>
          <a:bodyPr wrap="square" rtlCol="0">
            <a:spAutoFit/>
          </a:bodyPr>
          <a:lstStyle/>
          <a:p>
            <a:r>
              <a:rPr lang="en-US" dirty="0"/>
              <a:t>Enterprise networks exist to serve business needs. </a:t>
            </a:r>
          </a:p>
          <a:p>
            <a:endParaRPr lang="en-US" dirty="0"/>
          </a:p>
          <a:p>
            <a:r>
              <a:rPr lang="en-US" dirty="0"/>
              <a:t>Business-to-consumer (B2C) and business-to-business (B2B) ecommerce are commonly supported by enterprise networks.</a:t>
            </a:r>
          </a:p>
          <a:p>
            <a:endParaRPr lang="en-US" dirty="0"/>
          </a:p>
          <a:p>
            <a:r>
              <a:rPr lang="en-US" dirty="0"/>
              <a:t>E-business is also supported, this includes e-commerce but extends beyond it to a wide range of activities such as search engine optimization (SEO), digital marketing, internal and external collaboration systems, e-signature systems, and electronic workflow systems.</a:t>
            </a:r>
          </a:p>
        </p:txBody>
      </p:sp>
      <p:pic>
        <p:nvPicPr>
          <p:cNvPr id="6" name="Picture 5" descr="Figure 1-19 illustrates an example of a B2C transaction in which a customer places and order for an item in a shopping cart, pays with a credit card, receives an order confirmation via email, and receives the item from a warehouse from a shipping carrier.">
            <a:extLst>
              <a:ext uri="{FF2B5EF4-FFF2-40B4-BE49-F238E27FC236}">
                <a16:creationId xmlns:a16="http://schemas.microsoft.com/office/drawing/2014/main" id="{D5182EA9-B2B7-F58D-F89B-6E4E6B56C6F8}"/>
              </a:ext>
            </a:extLst>
          </p:cNvPr>
          <p:cNvPicPr>
            <a:picLocks noChangeAspect="1"/>
          </p:cNvPicPr>
          <p:nvPr/>
        </p:nvPicPr>
        <p:blipFill>
          <a:blip r:embed="rId2"/>
          <a:stretch>
            <a:fillRect/>
          </a:stretch>
        </p:blipFill>
        <p:spPr>
          <a:xfrm>
            <a:off x="5141128" y="1761318"/>
            <a:ext cx="3469472" cy="2119157"/>
          </a:xfrm>
          <a:prstGeom prst="rect">
            <a:avLst/>
          </a:prstGeom>
        </p:spPr>
      </p:pic>
      <p:pic>
        <p:nvPicPr>
          <p:cNvPr id="8" name="Picture 7" descr="Figure 1-20 illustrates B2B ecommerce. Here the seller hosts product details online which are accessed by a buyer before placing an order. The seller receives the order and ships the products to the buyer.">
            <a:extLst>
              <a:ext uri="{FF2B5EF4-FFF2-40B4-BE49-F238E27FC236}">
                <a16:creationId xmlns:a16="http://schemas.microsoft.com/office/drawing/2014/main" id="{B646128E-DD0E-F0ED-63EE-26BCD72DD44C}"/>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694549" y="2034913"/>
            <a:ext cx="3363440" cy="1571965"/>
          </a:xfrm>
          <a:prstGeom prst="rect">
            <a:avLst/>
          </a:prstGeom>
        </p:spPr>
      </p:pic>
      <p:sp>
        <p:nvSpPr>
          <p:cNvPr id="9" name="TextBox 8">
            <a:extLst>
              <a:ext uri="{FF2B5EF4-FFF2-40B4-BE49-F238E27FC236}">
                <a16:creationId xmlns:a16="http://schemas.microsoft.com/office/drawing/2014/main" id="{1C07BD17-A93D-C2AC-1C36-5D0B82E49395}"/>
              </a:ext>
            </a:extLst>
          </p:cNvPr>
          <p:cNvSpPr txBox="1"/>
          <p:nvPr/>
        </p:nvSpPr>
        <p:spPr>
          <a:xfrm>
            <a:off x="5230678" y="4586074"/>
            <a:ext cx="5858359" cy="1200329"/>
          </a:xfrm>
          <a:prstGeom prst="rect">
            <a:avLst/>
          </a:prstGeom>
          <a:noFill/>
        </p:spPr>
        <p:txBody>
          <a:bodyPr wrap="square" rtlCol="0">
            <a:spAutoFit/>
          </a:bodyPr>
          <a:lstStyle/>
          <a:p>
            <a:r>
              <a:rPr lang="en-US" dirty="0"/>
              <a:t>Digital business is considered a step beyond e-business that enables new business models and generates new revenue streams using new combinations of people, things, and business. </a:t>
            </a:r>
          </a:p>
        </p:txBody>
      </p:sp>
    </p:spTree>
    <p:extLst>
      <p:ext uri="{BB962C8B-B14F-4D97-AF65-F5344CB8AC3E}">
        <p14:creationId xmlns:p14="http://schemas.microsoft.com/office/powerpoint/2010/main" val="3086577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774BAA6-F00C-B423-C400-6B30BDB621FC}"/>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8</a:t>
            </a:fld>
            <a:endParaRPr lang="en-US"/>
          </a:p>
        </p:txBody>
      </p:sp>
      <p:sp>
        <p:nvSpPr>
          <p:cNvPr id="2" name="Title 1">
            <a:extLst>
              <a:ext uri="{FF2B5EF4-FFF2-40B4-BE49-F238E27FC236}">
                <a16:creationId xmlns:a16="http://schemas.microsoft.com/office/drawing/2014/main" id="{C524DADF-D3B8-F55C-8400-92DC0E17F12F}"/>
              </a:ext>
            </a:extLst>
          </p:cNvPr>
          <p:cNvSpPr>
            <a:spLocks noGrp="1"/>
          </p:cNvSpPr>
          <p:nvPr>
            <p:ph type="title"/>
          </p:nvPr>
        </p:nvSpPr>
        <p:spPr>
          <a:xfrm>
            <a:off x="778317" y="136525"/>
            <a:ext cx="10515600" cy="1325563"/>
          </a:xfrm>
        </p:spPr>
        <p:txBody>
          <a:bodyPr>
            <a:normAutofit/>
          </a:bodyPr>
          <a:lstStyle/>
          <a:p>
            <a:r>
              <a:rPr lang="en-US" sz="3600" dirty="0"/>
              <a:t>Enterprise Architecture and Enterprise Systems</a:t>
            </a:r>
          </a:p>
        </p:txBody>
      </p:sp>
      <p:sp>
        <p:nvSpPr>
          <p:cNvPr id="4" name="TextBox 3">
            <a:extLst>
              <a:ext uri="{FF2B5EF4-FFF2-40B4-BE49-F238E27FC236}">
                <a16:creationId xmlns:a16="http://schemas.microsoft.com/office/drawing/2014/main" id="{FADE81D3-36F0-1EE3-4C17-5F83A649DB98}"/>
              </a:ext>
            </a:extLst>
          </p:cNvPr>
          <p:cNvSpPr txBox="1"/>
          <p:nvPr/>
        </p:nvSpPr>
        <p:spPr>
          <a:xfrm>
            <a:off x="536192" y="1026212"/>
            <a:ext cx="5411013" cy="5355312"/>
          </a:xfrm>
          <a:prstGeom prst="rect">
            <a:avLst/>
          </a:prstGeom>
          <a:noFill/>
        </p:spPr>
        <p:txBody>
          <a:bodyPr wrap="square" rtlCol="0">
            <a:spAutoFit/>
          </a:bodyPr>
          <a:lstStyle/>
          <a:p>
            <a:r>
              <a:rPr lang="en-US" dirty="0"/>
              <a:t>Enterprise architecture (EA) helps ensure alignment between business requirements and enterprise networks.</a:t>
            </a:r>
          </a:p>
          <a:p>
            <a:endParaRPr lang="en-US" dirty="0"/>
          </a:p>
          <a:p>
            <a:r>
              <a:rPr lang="en-US" dirty="0"/>
              <a:t>ESs include enterprise resource planning (ERP), customer relationship management (CRM), and supply chain management (SCM) applications are found at the application architecture layer of EA.</a:t>
            </a:r>
          </a:p>
          <a:p>
            <a:endParaRPr lang="en-US" dirty="0"/>
          </a:p>
          <a:p>
            <a:r>
              <a:rPr lang="en-US" dirty="0"/>
              <a:t>These are usually considered to be mission-critical applications in enterprise networks.</a:t>
            </a:r>
          </a:p>
          <a:p>
            <a:endParaRPr lang="en-US" dirty="0"/>
          </a:p>
          <a:p>
            <a:r>
              <a:rPr lang="en-US" dirty="0"/>
              <a:t>The boundary-spanning nature of ESs means that they serve as electronic links that bind organizations to business partners.</a:t>
            </a:r>
          </a:p>
          <a:p>
            <a:endParaRPr lang="en-US" dirty="0"/>
          </a:p>
          <a:p>
            <a:r>
              <a:rPr lang="en-US" dirty="0"/>
              <a:t>They are e-commerce enablers that help businesses procure the materials they need to produce and deliver products to their customers.</a:t>
            </a:r>
          </a:p>
        </p:txBody>
      </p:sp>
      <p:pic>
        <p:nvPicPr>
          <p:cNvPr id="7" name="Picture 6" descr="Figure 1-10a illustrates the four main layers of enterprise architecture (EA) as a pyramid. Business architecture is the layer at the top. This is followed by the data/information architecture layer, the application architecture layer, and the technology architecture layer.">
            <a:extLst>
              <a:ext uri="{FF2B5EF4-FFF2-40B4-BE49-F238E27FC236}">
                <a16:creationId xmlns:a16="http://schemas.microsoft.com/office/drawing/2014/main" id="{0A73FD44-AF63-6A1C-47C7-47E069E78E8C}"/>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316811" y="1122074"/>
            <a:ext cx="3115326" cy="2487384"/>
          </a:xfrm>
          <a:prstGeom prst="rect">
            <a:avLst/>
          </a:prstGeom>
        </p:spPr>
      </p:pic>
      <p:pic>
        <p:nvPicPr>
          <p:cNvPr id="6" name="Picture 5" descr="Figure 1-12 illustrates SCM, ERP, and CRM as ecommerce enablers. SCM links to supplier and CRM links to customer in this figure.">
            <a:extLst>
              <a:ext uri="{FF2B5EF4-FFF2-40B4-BE49-F238E27FC236}">
                <a16:creationId xmlns:a16="http://schemas.microsoft.com/office/drawing/2014/main" id="{A679BBB6-D6EE-9D56-AAFA-03358A3AF0BC}"/>
              </a:ext>
            </a:extLst>
          </p:cNvPr>
          <p:cNvPicPr>
            <a:picLocks noChangeAspect="1"/>
          </p:cNvPicPr>
          <p:nvPr/>
        </p:nvPicPr>
        <p:blipFill>
          <a:blip r:embed="rId3"/>
          <a:stretch>
            <a:fillRect/>
          </a:stretch>
        </p:blipFill>
        <p:spPr>
          <a:xfrm>
            <a:off x="6096000" y="3806659"/>
            <a:ext cx="5411013" cy="1936676"/>
          </a:xfrm>
          <a:prstGeom prst="rect">
            <a:avLst/>
          </a:prstGeom>
        </p:spPr>
      </p:pic>
    </p:spTree>
    <p:extLst>
      <p:ext uri="{BB962C8B-B14F-4D97-AF65-F5344CB8AC3E}">
        <p14:creationId xmlns:p14="http://schemas.microsoft.com/office/powerpoint/2010/main" val="3846296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B38A5FD-F721-0EB2-4DA4-27EC39D60F31}"/>
              </a:ext>
              <a:ext uri="{C183D7F6-B498-43B3-948B-1728B52AA6E4}">
                <adec:decorative xmlns:adec="http://schemas.microsoft.com/office/drawing/2017/decorative" val="0"/>
              </a:ext>
            </a:extLst>
          </p:cNvPr>
          <p:cNvSpPr>
            <a:spLocks noGrp="1"/>
          </p:cNvSpPr>
          <p:nvPr>
            <p:ph type="sldNum" sz="quarter" idx="12"/>
          </p:nvPr>
        </p:nvSpPr>
        <p:spPr/>
        <p:txBody>
          <a:bodyPr/>
          <a:lstStyle/>
          <a:p>
            <a:fld id="{54183325-546E-40C0-8158-A2D7D7EAEC36}" type="slidenum">
              <a:rPr lang="en-US" smtClean="0"/>
              <a:t>9</a:t>
            </a:fld>
            <a:endParaRPr lang="en-US"/>
          </a:p>
        </p:txBody>
      </p:sp>
      <p:sp>
        <p:nvSpPr>
          <p:cNvPr id="2" name="Title 1">
            <a:extLst>
              <a:ext uri="{FF2B5EF4-FFF2-40B4-BE49-F238E27FC236}">
                <a16:creationId xmlns:a16="http://schemas.microsoft.com/office/drawing/2014/main" id="{9E6A76E2-389A-F3A7-6F86-E871523F0071}"/>
              </a:ext>
            </a:extLst>
          </p:cNvPr>
          <p:cNvSpPr>
            <a:spLocks noGrp="1"/>
          </p:cNvSpPr>
          <p:nvPr>
            <p:ph type="title"/>
          </p:nvPr>
        </p:nvSpPr>
        <p:spPr/>
        <p:txBody>
          <a:bodyPr/>
          <a:lstStyle/>
          <a:p>
            <a:r>
              <a:rPr lang="en-US" dirty="0"/>
              <a:t>Network Standards</a:t>
            </a:r>
          </a:p>
        </p:txBody>
      </p:sp>
      <p:sp>
        <p:nvSpPr>
          <p:cNvPr id="4" name="TextBox 3">
            <a:extLst>
              <a:ext uri="{FF2B5EF4-FFF2-40B4-BE49-F238E27FC236}">
                <a16:creationId xmlns:a16="http://schemas.microsoft.com/office/drawing/2014/main" id="{6078CE92-20A6-FF59-422E-E892CD53FB05}"/>
              </a:ext>
            </a:extLst>
          </p:cNvPr>
          <p:cNvSpPr txBox="1"/>
          <p:nvPr/>
        </p:nvSpPr>
        <p:spPr>
          <a:xfrm>
            <a:off x="782664" y="1619573"/>
            <a:ext cx="5215180" cy="4801314"/>
          </a:xfrm>
          <a:prstGeom prst="rect">
            <a:avLst/>
          </a:prstGeom>
          <a:noFill/>
        </p:spPr>
        <p:txBody>
          <a:bodyPr wrap="square" rtlCol="0">
            <a:spAutoFit/>
          </a:bodyPr>
          <a:lstStyle/>
          <a:p>
            <a:r>
              <a:rPr lang="en-US" i="1" dirty="0"/>
              <a:t>Standards</a:t>
            </a:r>
            <a:r>
              <a:rPr lang="en-US" dirty="0"/>
              <a:t> govern data exchanges between enterprise network devices.</a:t>
            </a:r>
          </a:p>
          <a:p>
            <a:endParaRPr lang="en-US" dirty="0"/>
          </a:p>
          <a:p>
            <a:r>
              <a:rPr lang="en-US" dirty="0"/>
              <a:t>They make it possible for network devices to communicate and help ensure that hardware and software in enterprise networks can work together.</a:t>
            </a:r>
          </a:p>
          <a:p>
            <a:endParaRPr lang="en-US" dirty="0"/>
          </a:p>
          <a:p>
            <a:r>
              <a:rPr lang="en-US" dirty="0"/>
              <a:t>Formal (</a:t>
            </a:r>
            <a:r>
              <a:rPr lang="en-US" i="1" dirty="0"/>
              <a:t>de jure</a:t>
            </a:r>
            <a:r>
              <a:rPr lang="en-US" dirty="0"/>
              <a:t>) standards are developed, amended, revised, and/or officially recognized by standard setting organizations (SSOs). </a:t>
            </a:r>
          </a:p>
          <a:p>
            <a:endParaRPr lang="en-US" dirty="0"/>
          </a:p>
          <a:p>
            <a:r>
              <a:rPr lang="en-US" dirty="0"/>
              <a:t>A networking standard often maps to a single layer in the OSI or TCP/IP model. </a:t>
            </a:r>
          </a:p>
          <a:p>
            <a:endParaRPr lang="en-US" dirty="0"/>
          </a:p>
          <a:p>
            <a:r>
              <a:rPr lang="en-US" dirty="0"/>
              <a:t>IEEE Ethernet and Wi-Fi standards, for example, primarily map to the Data Link layer of these models.</a:t>
            </a:r>
          </a:p>
        </p:txBody>
      </p:sp>
      <p:pic>
        <p:nvPicPr>
          <p:cNvPr id="6" name="Picture 5" descr="Table 1-4 includes rows for several network standard organization including ANSI, EIA, TIA, IEEE, ISO, and ISO-T. The meaning of each acronym is spelled out. ">
            <a:extLst>
              <a:ext uri="{FF2B5EF4-FFF2-40B4-BE49-F238E27FC236}">
                <a16:creationId xmlns:a16="http://schemas.microsoft.com/office/drawing/2014/main" id="{F7B629D1-B4FA-B4D5-A1AF-5B64D7956A94}"/>
              </a:ext>
            </a:extLst>
          </p:cNvPr>
          <p:cNvPicPr>
            <a:picLocks noChangeAspect="1"/>
          </p:cNvPicPr>
          <p:nvPr/>
        </p:nvPicPr>
        <p:blipFill>
          <a:blip r:embed="rId3"/>
          <a:stretch>
            <a:fillRect/>
          </a:stretch>
        </p:blipFill>
        <p:spPr>
          <a:xfrm>
            <a:off x="6274519" y="1427298"/>
            <a:ext cx="5567663" cy="2267593"/>
          </a:xfrm>
          <a:prstGeom prst="rect">
            <a:avLst/>
          </a:prstGeom>
        </p:spPr>
      </p:pic>
      <p:sp>
        <p:nvSpPr>
          <p:cNvPr id="7" name="TextBox 6">
            <a:extLst>
              <a:ext uri="{FF2B5EF4-FFF2-40B4-BE49-F238E27FC236}">
                <a16:creationId xmlns:a16="http://schemas.microsoft.com/office/drawing/2014/main" id="{2F20580B-3D6D-6F58-B10E-2B6E4292E7AD}"/>
              </a:ext>
            </a:extLst>
          </p:cNvPr>
          <p:cNvSpPr txBox="1"/>
          <p:nvPr/>
        </p:nvSpPr>
        <p:spPr>
          <a:xfrm>
            <a:off x="6540286" y="4269783"/>
            <a:ext cx="4959456" cy="1754326"/>
          </a:xfrm>
          <a:prstGeom prst="rect">
            <a:avLst/>
          </a:prstGeom>
          <a:noFill/>
        </p:spPr>
        <p:txBody>
          <a:bodyPr wrap="square" rtlCol="0">
            <a:spAutoFit/>
          </a:bodyPr>
          <a:lstStyle/>
          <a:p>
            <a:r>
              <a:rPr lang="en-US" dirty="0"/>
              <a:t>Amendments/revisions to networking standards are often triggered by technology advances. </a:t>
            </a:r>
          </a:p>
          <a:p>
            <a:endParaRPr lang="en-US" dirty="0"/>
          </a:p>
          <a:p>
            <a:r>
              <a:rPr lang="en-US" dirty="0"/>
              <a:t>Next generation standards spawn networking product upgrades that contribute to the ongoing evolution of enterprise networks.</a:t>
            </a:r>
          </a:p>
        </p:txBody>
      </p:sp>
    </p:spTree>
    <p:extLst>
      <p:ext uri="{BB962C8B-B14F-4D97-AF65-F5344CB8AC3E}">
        <p14:creationId xmlns:p14="http://schemas.microsoft.com/office/powerpoint/2010/main" val="36804817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7414</TotalTime>
  <Words>1264</Words>
  <Application>Microsoft Office PowerPoint</Application>
  <PresentationFormat>Widescreen</PresentationFormat>
  <Paragraphs>102</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Aptos</vt:lpstr>
      <vt:lpstr>Aptos Display</vt:lpstr>
      <vt:lpstr>Arial</vt:lpstr>
      <vt:lpstr>Calibri</vt:lpstr>
      <vt:lpstr>Symbol</vt:lpstr>
      <vt:lpstr>Office Theme</vt:lpstr>
      <vt:lpstr>Important Concepts in Chapter 1</vt:lpstr>
      <vt:lpstr>Enterprise Networks</vt:lpstr>
      <vt:lpstr>Enterprise Networks Have Many Components and Continuously Evolve</vt:lpstr>
      <vt:lpstr>Layered Models Make Enterprise Networks Easier to Understand</vt:lpstr>
      <vt:lpstr>Layered Network Design and Equipment Deployment</vt:lpstr>
      <vt:lpstr>Layered Security Defenses</vt:lpstr>
      <vt:lpstr>Leveraging Enterprise Networks</vt:lpstr>
      <vt:lpstr>Enterprise Architecture and Enterprise Systems</vt:lpstr>
      <vt:lpstr>Network Standards</vt:lpstr>
      <vt:lpstr>Technologies Shaping the Evolution of Enterprise Networks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Enterprise Networks: An Introduction</dc:title>
  <dc:creator>Tom Case</dc:creator>
  <cp:lastModifiedBy>Tom Case</cp:lastModifiedBy>
  <cp:revision>7</cp:revision>
  <dcterms:created xsi:type="dcterms:W3CDTF">2024-04-19T14:37:09Z</dcterms:created>
  <dcterms:modified xsi:type="dcterms:W3CDTF">2024-06-24T15:30:56Z</dcterms:modified>
</cp:coreProperties>
</file>