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7" r:id="rId2"/>
    <p:sldId id="258" r:id="rId3"/>
    <p:sldId id="259" r:id="rId4"/>
    <p:sldId id="264" r:id="rId5"/>
    <p:sldId id="265" r:id="rId6"/>
    <p:sldId id="267" r:id="rId7"/>
    <p:sldId id="268" r:id="rId8"/>
    <p:sldId id="271" r:id="rId9"/>
    <p:sldId id="273" r:id="rId10"/>
    <p:sldId id="275" r:id="rId11"/>
    <p:sldId id="278" r:id="rId12"/>
    <p:sldId id="279" r:id="rId13"/>
    <p:sldId id="282"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93" autoAdjust="0"/>
    <p:restoredTop sz="94660"/>
  </p:normalViewPr>
  <p:slideViewPr>
    <p:cSldViewPr snapToGrid="0">
      <p:cViewPr varScale="1">
        <p:scale>
          <a:sx n="89" d="100"/>
          <a:sy n="89" d="100"/>
        </p:scale>
        <p:origin x="52" y="3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1E5B75F-23C3-4513-BBB9-3484A3D7EC96}" type="datetimeFigureOut">
              <a:rPr lang="en-US" smtClean="0"/>
              <a:t>6/24/2024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5E89E64-3BF7-4AFB-9DCC-34005E186107}" type="slidenum">
              <a:rPr lang="en-US" smtClean="0"/>
              <a:t>‹#›</a:t>
            </a:fld>
            <a:endParaRPr lang="en-US"/>
          </a:p>
        </p:txBody>
      </p:sp>
    </p:spTree>
    <p:extLst>
      <p:ext uri="{BB962C8B-B14F-4D97-AF65-F5344CB8AC3E}">
        <p14:creationId xmlns:p14="http://schemas.microsoft.com/office/powerpoint/2010/main" val="5800199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5E89E64-3BF7-4AFB-9DCC-34005E186107}" type="slidenum">
              <a:rPr lang="en-US" smtClean="0"/>
              <a:t>4</a:t>
            </a:fld>
            <a:endParaRPr lang="en-US"/>
          </a:p>
        </p:txBody>
      </p:sp>
    </p:spTree>
    <p:extLst>
      <p:ext uri="{BB962C8B-B14F-4D97-AF65-F5344CB8AC3E}">
        <p14:creationId xmlns:p14="http://schemas.microsoft.com/office/powerpoint/2010/main" val="22163964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5E89E64-3BF7-4AFB-9DCC-34005E186107}" type="slidenum">
              <a:rPr lang="en-US" smtClean="0"/>
              <a:t>7</a:t>
            </a:fld>
            <a:endParaRPr lang="en-US"/>
          </a:p>
        </p:txBody>
      </p:sp>
    </p:spTree>
    <p:extLst>
      <p:ext uri="{BB962C8B-B14F-4D97-AF65-F5344CB8AC3E}">
        <p14:creationId xmlns:p14="http://schemas.microsoft.com/office/powerpoint/2010/main" val="42462611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5E89E64-3BF7-4AFB-9DCC-34005E186107}" type="slidenum">
              <a:rPr lang="en-US" smtClean="0"/>
              <a:t>10</a:t>
            </a:fld>
            <a:endParaRPr lang="en-US"/>
          </a:p>
        </p:txBody>
      </p:sp>
    </p:spTree>
    <p:extLst>
      <p:ext uri="{BB962C8B-B14F-4D97-AF65-F5344CB8AC3E}">
        <p14:creationId xmlns:p14="http://schemas.microsoft.com/office/powerpoint/2010/main" val="4205323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3DAA5A-3613-4208-CB3F-3358BC44AED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7CD8EE8-0D9C-633D-F2E6-194C1C8CD12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5717316-961C-1B25-8F8B-B27A0A140A15}"/>
              </a:ext>
            </a:extLst>
          </p:cNvPr>
          <p:cNvSpPr>
            <a:spLocks noGrp="1"/>
          </p:cNvSpPr>
          <p:nvPr>
            <p:ph type="dt" sz="half" idx="10"/>
          </p:nvPr>
        </p:nvSpPr>
        <p:spPr/>
        <p:txBody>
          <a:bodyPr/>
          <a:lstStyle/>
          <a:p>
            <a:fld id="{A139D941-1298-44D3-95B5-E522DB7FA881}" type="datetime1">
              <a:rPr lang="en-US" smtClean="0"/>
              <a:t>6/24/2024</a:t>
            </a:fld>
            <a:endParaRPr lang="en-US"/>
          </a:p>
        </p:txBody>
      </p:sp>
      <p:sp>
        <p:nvSpPr>
          <p:cNvPr id="5" name="Footer Placeholder 4">
            <a:extLst>
              <a:ext uri="{FF2B5EF4-FFF2-40B4-BE49-F238E27FC236}">
                <a16:creationId xmlns:a16="http://schemas.microsoft.com/office/drawing/2014/main" id="{D23068BB-B825-C80A-61C5-C624200EFF7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DEA4447-069F-BC5F-5B9D-33148FDC680D}"/>
              </a:ext>
            </a:extLst>
          </p:cNvPr>
          <p:cNvSpPr>
            <a:spLocks noGrp="1"/>
          </p:cNvSpPr>
          <p:nvPr>
            <p:ph type="sldNum" sz="quarter" idx="12"/>
          </p:nvPr>
        </p:nvSpPr>
        <p:spPr/>
        <p:txBody>
          <a:bodyPr/>
          <a:lstStyle/>
          <a:p>
            <a:fld id="{B1A9E3C8-77E3-4150-A172-F5CDA881707E}" type="slidenum">
              <a:rPr lang="en-US" smtClean="0"/>
              <a:t>‹#›</a:t>
            </a:fld>
            <a:endParaRPr lang="en-US"/>
          </a:p>
        </p:txBody>
      </p:sp>
    </p:spTree>
    <p:extLst>
      <p:ext uri="{BB962C8B-B14F-4D97-AF65-F5344CB8AC3E}">
        <p14:creationId xmlns:p14="http://schemas.microsoft.com/office/powerpoint/2010/main" val="28401728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512A61-C778-A3F6-70C3-3B830647F05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DD2766F-5996-C9B4-9E4F-6C800D39149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4B6FBDE-7E59-2467-3ABA-7934766C1DD8}"/>
              </a:ext>
            </a:extLst>
          </p:cNvPr>
          <p:cNvSpPr>
            <a:spLocks noGrp="1"/>
          </p:cNvSpPr>
          <p:nvPr>
            <p:ph type="dt" sz="half" idx="10"/>
          </p:nvPr>
        </p:nvSpPr>
        <p:spPr/>
        <p:txBody>
          <a:bodyPr/>
          <a:lstStyle/>
          <a:p>
            <a:fld id="{0BEA1C44-8681-460C-B5FC-7099B150726C}" type="datetime1">
              <a:rPr lang="en-US" smtClean="0"/>
              <a:t>6/24/2024</a:t>
            </a:fld>
            <a:endParaRPr lang="en-US"/>
          </a:p>
        </p:txBody>
      </p:sp>
      <p:sp>
        <p:nvSpPr>
          <p:cNvPr id="5" name="Footer Placeholder 4">
            <a:extLst>
              <a:ext uri="{FF2B5EF4-FFF2-40B4-BE49-F238E27FC236}">
                <a16:creationId xmlns:a16="http://schemas.microsoft.com/office/drawing/2014/main" id="{712DFD2C-5E39-0FEE-6D89-B275D215F78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F45A9DD-2D5E-7A25-68D1-FED31CFB946A}"/>
              </a:ext>
            </a:extLst>
          </p:cNvPr>
          <p:cNvSpPr>
            <a:spLocks noGrp="1"/>
          </p:cNvSpPr>
          <p:nvPr>
            <p:ph type="sldNum" sz="quarter" idx="12"/>
          </p:nvPr>
        </p:nvSpPr>
        <p:spPr/>
        <p:txBody>
          <a:bodyPr/>
          <a:lstStyle/>
          <a:p>
            <a:fld id="{B1A9E3C8-77E3-4150-A172-F5CDA881707E}" type="slidenum">
              <a:rPr lang="en-US" smtClean="0"/>
              <a:t>‹#›</a:t>
            </a:fld>
            <a:endParaRPr lang="en-US"/>
          </a:p>
        </p:txBody>
      </p:sp>
    </p:spTree>
    <p:extLst>
      <p:ext uri="{BB962C8B-B14F-4D97-AF65-F5344CB8AC3E}">
        <p14:creationId xmlns:p14="http://schemas.microsoft.com/office/powerpoint/2010/main" val="25323137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EB6D2A2-38B1-668A-46EE-6FA631E7179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F4E3287-C988-F993-4E4A-120889DC0D7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62C4081-E452-14EF-34A9-8161D5068C4C}"/>
              </a:ext>
            </a:extLst>
          </p:cNvPr>
          <p:cNvSpPr>
            <a:spLocks noGrp="1"/>
          </p:cNvSpPr>
          <p:nvPr>
            <p:ph type="dt" sz="half" idx="10"/>
          </p:nvPr>
        </p:nvSpPr>
        <p:spPr/>
        <p:txBody>
          <a:bodyPr/>
          <a:lstStyle/>
          <a:p>
            <a:fld id="{B52FB751-022F-4956-8379-73AB250DBF8F}" type="datetime1">
              <a:rPr lang="en-US" smtClean="0"/>
              <a:t>6/24/2024</a:t>
            </a:fld>
            <a:endParaRPr lang="en-US"/>
          </a:p>
        </p:txBody>
      </p:sp>
      <p:sp>
        <p:nvSpPr>
          <p:cNvPr id="5" name="Footer Placeholder 4">
            <a:extLst>
              <a:ext uri="{FF2B5EF4-FFF2-40B4-BE49-F238E27FC236}">
                <a16:creationId xmlns:a16="http://schemas.microsoft.com/office/drawing/2014/main" id="{DFEC3902-8085-26C3-61FB-6E3E12FD5CD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594BA6D-DE7D-A5C8-A0FF-30CBAF4B7624}"/>
              </a:ext>
            </a:extLst>
          </p:cNvPr>
          <p:cNvSpPr>
            <a:spLocks noGrp="1"/>
          </p:cNvSpPr>
          <p:nvPr>
            <p:ph type="sldNum" sz="quarter" idx="12"/>
          </p:nvPr>
        </p:nvSpPr>
        <p:spPr/>
        <p:txBody>
          <a:bodyPr/>
          <a:lstStyle/>
          <a:p>
            <a:fld id="{B1A9E3C8-77E3-4150-A172-F5CDA881707E}" type="slidenum">
              <a:rPr lang="en-US" smtClean="0"/>
              <a:t>‹#›</a:t>
            </a:fld>
            <a:endParaRPr lang="en-US"/>
          </a:p>
        </p:txBody>
      </p:sp>
    </p:spTree>
    <p:extLst>
      <p:ext uri="{BB962C8B-B14F-4D97-AF65-F5344CB8AC3E}">
        <p14:creationId xmlns:p14="http://schemas.microsoft.com/office/powerpoint/2010/main" val="30579871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8F7E7A-7A1A-9C22-DBEE-5C82A49DBCD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A72E27C-4DFA-A2F9-97BA-CD44DA9AD54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E3253FC-F5FA-867D-21D9-997AAD5C4A2C}"/>
              </a:ext>
            </a:extLst>
          </p:cNvPr>
          <p:cNvSpPr>
            <a:spLocks noGrp="1"/>
          </p:cNvSpPr>
          <p:nvPr>
            <p:ph type="dt" sz="half" idx="10"/>
          </p:nvPr>
        </p:nvSpPr>
        <p:spPr/>
        <p:txBody>
          <a:bodyPr/>
          <a:lstStyle/>
          <a:p>
            <a:fld id="{3F84843B-B7C5-48E9-BD5B-4E9BCA40299A}" type="datetime1">
              <a:rPr lang="en-US" smtClean="0"/>
              <a:t>6/24/2024</a:t>
            </a:fld>
            <a:endParaRPr lang="en-US"/>
          </a:p>
        </p:txBody>
      </p:sp>
      <p:sp>
        <p:nvSpPr>
          <p:cNvPr id="5" name="Footer Placeholder 4">
            <a:extLst>
              <a:ext uri="{FF2B5EF4-FFF2-40B4-BE49-F238E27FC236}">
                <a16:creationId xmlns:a16="http://schemas.microsoft.com/office/drawing/2014/main" id="{F1168EAB-A090-C7F2-02A0-2FBF052ED2C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1C9DE38-1B47-5632-C746-6E82B73707A8}"/>
              </a:ext>
            </a:extLst>
          </p:cNvPr>
          <p:cNvSpPr>
            <a:spLocks noGrp="1"/>
          </p:cNvSpPr>
          <p:nvPr>
            <p:ph type="sldNum" sz="quarter" idx="12"/>
          </p:nvPr>
        </p:nvSpPr>
        <p:spPr/>
        <p:txBody>
          <a:bodyPr/>
          <a:lstStyle/>
          <a:p>
            <a:r>
              <a:rPr lang="en-US" dirty="0"/>
              <a:t>2-</a:t>
            </a:r>
            <a:fld id="{B1A9E3C8-77E3-4150-A172-F5CDA881707E}" type="slidenum">
              <a:rPr lang="en-US" smtClean="0"/>
              <a:pPr/>
              <a:t>‹#›</a:t>
            </a:fld>
            <a:endParaRPr lang="en-US" dirty="0"/>
          </a:p>
        </p:txBody>
      </p:sp>
    </p:spTree>
    <p:extLst>
      <p:ext uri="{BB962C8B-B14F-4D97-AF65-F5344CB8AC3E}">
        <p14:creationId xmlns:p14="http://schemas.microsoft.com/office/powerpoint/2010/main" val="23992088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1E9936-B40B-610C-7D5C-33C8E8BA22B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921E3CD-B027-097E-BAA2-318D8E307E09}"/>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78A0DB3-79F2-F1B8-8D02-73E8D2DAC015}"/>
              </a:ext>
            </a:extLst>
          </p:cNvPr>
          <p:cNvSpPr>
            <a:spLocks noGrp="1"/>
          </p:cNvSpPr>
          <p:nvPr>
            <p:ph type="dt" sz="half" idx="10"/>
          </p:nvPr>
        </p:nvSpPr>
        <p:spPr/>
        <p:txBody>
          <a:bodyPr/>
          <a:lstStyle/>
          <a:p>
            <a:fld id="{3B88B4A5-50B3-4BE3-BE08-18F50F6258B0}" type="datetime1">
              <a:rPr lang="en-US" smtClean="0"/>
              <a:t>6/24/2024</a:t>
            </a:fld>
            <a:endParaRPr lang="en-US"/>
          </a:p>
        </p:txBody>
      </p:sp>
      <p:sp>
        <p:nvSpPr>
          <p:cNvPr id="5" name="Footer Placeholder 4">
            <a:extLst>
              <a:ext uri="{FF2B5EF4-FFF2-40B4-BE49-F238E27FC236}">
                <a16:creationId xmlns:a16="http://schemas.microsoft.com/office/drawing/2014/main" id="{05493D9A-21A5-B431-D65D-F690C08DAC8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D421068-2091-16F6-37FB-59EA1DB8275A}"/>
              </a:ext>
            </a:extLst>
          </p:cNvPr>
          <p:cNvSpPr>
            <a:spLocks noGrp="1"/>
          </p:cNvSpPr>
          <p:nvPr>
            <p:ph type="sldNum" sz="quarter" idx="12"/>
          </p:nvPr>
        </p:nvSpPr>
        <p:spPr/>
        <p:txBody>
          <a:bodyPr/>
          <a:lstStyle/>
          <a:p>
            <a:fld id="{B1A9E3C8-77E3-4150-A172-F5CDA881707E}" type="slidenum">
              <a:rPr lang="en-US" smtClean="0"/>
              <a:t>‹#›</a:t>
            </a:fld>
            <a:endParaRPr lang="en-US"/>
          </a:p>
        </p:txBody>
      </p:sp>
    </p:spTree>
    <p:extLst>
      <p:ext uri="{BB962C8B-B14F-4D97-AF65-F5344CB8AC3E}">
        <p14:creationId xmlns:p14="http://schemas.microsoft.com/office/powerpoint/2010/main" val="37619864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9DFFDD-AA9D-CCFD-EDA8-8FF981FF5AE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6A0CCF5-215E-6264-76DD-DF4911AF259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8CAAF4E-E418-A74D-AA49-F3980733E5F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79B1E01-4B73-423D-46CB-556377CF72A1}"/>
              </a:ext>
            </a:extLst>
          </p:cNvPr>
          <p:cNvSpPr>
            <a:spLocks noGrp="1"/>
          </p:cNvSpPr>
          <p:nvPr>
            <p:ph type="dt" sz="half" idx="10"/>
          </p:nvPr>
        </p:nvSpPr>
        <p:spPr/>
        <p:txBody>
          <a:bodyPr/>
          <a:lstStyle/>
          <a:p>
            <a:fld id="{C67F0A22-E34F-4EC1-A1BB-10C3BD4F8FD3}" type="datetime1">
              <a:rPr lang="en-US" smtClean="0"/>
              <a:t>6/24/2024</a:t>
            </a:fld>
            <a:endParaRPr lang="en-US"/>
          </a:p>
        </p:txBody>
      </p:sp>
      <p:sp>
        <p:nvSpPr>
          <p:cNvPr id="6" name="Footer Placeholder 5">
            <a:extLst>
              <a:ext uri="{FF2B5EF4-FFF2-40B4-BE49-F238E27FC236}">
                <a16:creationId xmlns:a16="http://schemas.microsoft.com/office/drawing/2014/main" id="{9BBAE8C8-4220-81AA-7F4E-660BB5F29B5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2F65FDB-509B-B504-31B0-D3BD30B9F8A1}"/>
              </a:ext>
            </a:extLst>
          </p:cNvPr>
          <p:cNvSpPr>
            <a:spLocks noGrp="1"/>
          </p:cNvSpPr>
          <p:nvPr>
            <p:ph type="sldNum" sz="quarter" idx="12"/>
          </p:nvPr>
        </p:nvSpPr>
        <p:spPr/>
        <p:txBody>
          <a:bodyPr/>
          <a:lstStyle/>
          <a:p>
            <a:fld id="{B1A9E3C8-77E3-4150-A172-F5CDA881707E}" type="slidenum">
              <a:rPr lang="en-US" smtClean="0"/>
              <a:t>‹#›</a:t>
            </a:fld>
            <a:endParaRPr lang="en-US"/>
          </a:p>
        </p:txBody>
      </p:sp>
    </p:spTree>
    <p:extLst>
      <p:ext uri="{BB962C8B-B14F-4D97-AF65-F5344CB8AC3E}">
        <p14:creationId xmlns:p14="http://schemas.microsoft.com/office/powerpoint/2010/main" val="9647474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ECCE3A-A0A3-FE75-9E08-8CBC6EF01D4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732B3A8-5018-EE71-B1A8-FADB033F239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131B16F-26FF-FF71-9175-39A7B5B1279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929668B-D400-20FD-F870-AC0F9C0B5CD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3EB95D4-CCCC-EA60-1F78-54EED6E3D1A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EA4961E-1A03-189C-20A4-11B751DA25E8}"/>
              </a:ext>
            </a:extLst>
          </p:cNvPr>
          <p:cNvSpPr>
            <a:spLocks noGrp="1"/>
          </p:cNvSpPr>
          <p:nvPr>
            <p:ph type="dt" sz="half" idx="10"/>
          </p:nvPr>
        </p:nvSpPr>
        <p:spPr/>
        <p:txBody>
          <a:bodyPr/>
          <a:lstStyle/>
          <a:p>
            <a:fld id="{C916101C-9672-43E5-B737-DFAD25297A48}" type="datetime1">
              <a:rPr lang="en-US" smtClean="0"/>
              <a:t>6/24/2024</a:t>
            </a:fld>
            <a:endParaRPr lang="en-US"/>
          </a:p>
        </p:txBody>
      </p:sp>
      <p:sp>
        <p:nvSpPr>
          <p:cNvPr id="8" name="Footer Placeholder 7">
            <a:extLst>
              <a:ext uri="{FF2B5EF4-FFF2-40B4-BE49-F238E27FC236}">
                <a16:creationId xmlns:a16="http://schemas.microsoft.com/office/drawing/2014/main" id="{39BB6EE7-C70C-F114-4166-64920C11FC1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8AAFB25-6D4E-E710-F7E6-71518513E1DB}"/>
              </a:ext>
            </a:extLst>
          </p:cNvPr>
          <p:cNvSpPr>
            <a:spLocks noGrp="1"/>
          </p:cNvSpPr>
          <p:nvPr>
            <p:ph type="sldNum" sz="quarter" idx="12"/>
          </p:nvPr>
        </p:nvSpPr>
        <p:spPr/>
        <p:txBody>
          <a:bodyPr/>
          <a:lstStyle/>
          <a:p>
            <a:fld id="{B1A9E3C8-77E3-4150-A172-F5CDA881707E}" type="slidenum">
              <a:rPr lang="en-US" smtClean="0"/>
              <a:t>‹#›</a:t>
            </a:fld>
            <a:endParaRPr lang="en-US"/>
          </a:p>
        </p:txBody>
      </p:sp>
    </p:spTree>
    <p:extLst>
      <p:ext uri="{BB962C8B-B14F-4D97-AF65-F5344CB8AC3E}">
        <p14:creationId xmlns:p14="http://schemas.microsoft.com/office/powerpoint/2010/main" val="12085949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D9ADD9-B894-649B-F4E7-54E086398FB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65ACABF-2460-253E-078A-CF44B5E29C25}"/>
              </a:ext>
            </a:extLst>
          </p:cNvPr>
          <p:cNvSpPr>
            <a:spLocks noGrp="1"/>
          </p:cNvSpPr>
          <p:nvPr>
            <p:ph type="dt" sz="half" idx="10"/>
          </p:nvPr>
        </p:nvSpPr>
        <p:spPr/>
        <p:txBody>
          <a:bodyPr/>
          <a:lstStyle/>
          <a:p>
            <a:fld id="{BC2F7B7D-9A60-46A4-8A47-EB55B80BF1D9}" type="datetime1">
              <a:rPr lang="en-US" smtClean="0"/>
              <a:t>6/24/2024</a:t>
            </a:fld>
            <a:endParaRPr lang="en-US"/>
          </a:p>
        </p:txBody>
      </p:sp>
      <p:sp>
        <p:nvSpPr>
          <p:cNvPr id="4" name="Footer Placeholder 3">
            <a:extLst>
              <a:ext uri="{FF2B5EF4-FFF2-40B4-BE49-F238E27FC236}">
                <a16:creationId xmlns:a16="http://schemas.microsoft.com/office/drawing/2014/main" id="{06ADCEA8-B74B-D783-6204-CF08ADC9DFE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204DB03-4663-AFDD-BD96-5A1CD76FB760}"/>
              </a:ext>
            </a:extLst>
          </p:cNvPr>
          <p:cNvSpPr>
            <a:spLocks noGrp="1"/>
          </p:cNvSpPr>
          <p:nvPr>
            <p:ph type="sldNum" sz="quarter" idx="12"/>
          </p:nvPr>
        </p:nvSpPr>
        <p:spPr/>
        <p:txBody>
          <a:bodyPr/>
          <a:lstStyle/>
          <a:p>
            <a:fld id="{B1A9E3C8-77E3-4150-A172-F5CDA881707E}" type="slidenum">
              <a:rPr lang="en-US" smtClean="0"/>
              <a:t>‹#›</a:t>
            </a:fld>
            <a:endParaRPr lang="en-US"/>
          </a:p>
        </p:txBody>
      </p:sp>
    </p:spTree>
    <p:extLst>
      <p:ext uri="{BB962C8B-B14F-4D97-AF65-F5344CB8AC3E}">
        <p14:creationId xmlns:p14="http://schemas.microsoft.com/office/powerpoint/2010/main" val="30199546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3501C7A-638E-65C1-7945-D366952222A9}"/>
              </a:ext>
            </a:extLst>
          </p:cNvPr>
          <p:cNvSpPr>
            <a:spLocks noGrp="1"/>
          </p:cNvSpPr>
          <p:nvPr>
            <p:ph type="dt" sz="half" idx="10"/>
          </p:nvPr>
        </p:nvSpPr>
        <p:spPr/>
        <p:txBody>
          <a:bodyPr/>
          <a:lstStyle/>
          <a:p>
            <a:fld id="{AAD648FA-E015-42E7-8183-2B4B4B293D36}" type="datetime1">
              <a:rPr lang="en-US" smtClean="0"/>
              <a:t>6/24/2024</a:t>
            </a:fld>
            <a:endParaRPr lang="en-US"/>
          </a:p>
        </p:txBody>
      </p:sp>
      <p:sp>
        <p:nvSpPr>
          <p:cNvPr id="3" name="Footer Placeholder 2">
            <a:extLst>
              <a:ext uri="{FF2B5EF4-FFF2-40B4-BE49-F238E27FC236}">
                <a16:creationId xmlns:a16="http://schemas.microsoft.com/office/drawing/2014/main" id="{FF43484F-7225-4D0B-18B3-E098F404E5F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DE4CB90-A6AA-0A18-4A17-3E30A0CE333D}"/>
              </a:ext>
            </a:extLst>
          </p:cNvPr>
          <p:cNvSpPr>
            <a:spLocks noGrp="1"/>
          </p:cNvSpPr>
          <p:nvPr>
            <p:ph type="sldNum" sz="quarter" idx="12"/>
          </p:nvPr>
        </p:nvSpPr>
        <p:spPr/>
        <p:txBody>
          <a:bodyPr/>
          <a:lstStyle/>
          <a:p>
            <a:fld id="{B1A9E3C8-77E3-4150-A172-F5CDA881707E}" type="slidenum">
              <a:rPr lang="en-US" smtClean="0"/>
              <a:t>‹#›</a:t>
            </a:fld>
            <a:endParaRPr lang="en-US"/>
          </a:p>
        </p:txBody>
      </p:sp>
    </p:spTree>
    <p:extLst>
      <p:ext uri="{BB962C8B-B14F-4D97-AF65-F5344CB8AC3E}">
        <p14:creationId xmlns:p14="http://schemas.microsoft.com/office/powerpoint/2010/main" val="22819993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B4A392-90BB-D5A7-33E1-B43337F12E0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47B1866-BC83-FA39-C9D4-F0E06ED5213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066DE02-FA3F-3A2C-E986-5D854E933ED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6397970-1075-763B-9D7A-8B4EAEA6A0FF}"/>
              </a:ext>
            </a:extLst>
          </p:cNvPr>
          <p:cNvSpPr>
            <a:spLocks noGrp="1"/>
          </p:cNvSpPr>
          <p:nvPr>
            <p:ph type="dt" sz="half" idx="10"/>
          </p:nvPr>
        </p:nvSpPr>
        <p:spPr/>
        <p:txBody>
          <a:bodyPr/>
          <a:lstStyle/>
          <a:p>
            <a:fld id="{495C6FAE-3E8D-4B1F-BE2B-428D35623D1D}" type="datetime1">
              <a:rPr lang="en-US" smtClean="0"/>
              <a:t>6/24/2024</a:t>
            </a:fld>
            <a:endParaRPr lang="en-US"/>
          </a:p>
        </p:txBody>
      </p:sp>
      <p:sp>
        <p:nvSpPr>
          <p:cNvPr id="6" name="Footer Placeholder 5">
            <a:extLst>
              <a:ext uri="{FF2B5EF4-FFF2-40B4-BE49-F238E27FC236}">
                <a16:creationId xmlns:a16="http://schemas.microsoft.com/office/drawing/2014/main" id="{C9F4ACAC-38A8-DC47-B7B1-70175BF00FE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BF3ACDA-0510-E0BF-BC69-0A9167E414AA}"/>
              </a:ext>
            </a:extLst>
          </p:cNvPr>
          <p:cNvSpPr>
            <a:spLocks noGrp="1"/>
          </p:cNvSpPr>
          <p:nvPr>
            <p:ph type="sldNum" sz="quarter" idx="12"/>
          </p:nvPr>
        </p:nvSpPr>
        <p:spPr/>
        <p:txBody>
          <a:bodyPr/>
          <a:lstStyle/>
          <a:p>
            <a:fld id="{B1A9E3C8-77E3-4150-A172-F5CDA881707E}" type="slidenum">
              <a:rPr lang="en-US" smtClean="0"/>
              <a:t>‹#›</a:t>
            </a:fld>
            <a:endParaRPr lang="en-US"/>
          </a:p>
        </p:txBody>
      </p:sp>
    </p:spTree>
    <p:extLst>
      <p:ext uri="{BB962C8B-B14F-4D97-AF65-F5344CB8AC3E}">
        <p14:creationId xmlns:p14="http://schemas.microsoft.com/office/powerpoint/2010/main" val="32752123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0A7C1-39A4-E8DB-5DB7-7BE66FA9082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8824543-3DBE-31E6-388B-1358C1D8A73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09D783B-74F8-EC86-B693-2833A8468B1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2C663A8-DA93-FAE5-2EAD-7C446B601B87}"/>
              </a:ext>
            </a:extLst>
          </p:cNvPr>
          <p:cNvSpPr>
            <a:spLocks noGrp="1"/>
          </p:cNvSpPr>
          <p:nvPr>
            <p:ph type="dt" sz="half" idx="10"/>
          </p:nvPr>
        </p:nvSpPr>
        <p:spPr/>
        <p:txBody>
          <a:bodyPr/>
          <a:lstStyle/>
          <a:p>
            <a:fld id="{83AE77AA-B39D-4311-8AD5-83BB5EA950E9}" type="datetime1">
              <a:rPr lang="en-US" smtClean="0"/>
              <a:t>6/24/2024</a:t>
            </a:fld>
            <a:endParaRPr lang="en-US"/>
          </a:p>
        </p:txBody>
      </p:sp>
      <p:sp>
        <p:nvSpPr>
          <p:cNvPr id="6" name="Footer Placeholder 5">
            <a:extLst>
              <a:ext uri="{FF2B5EF4-FFF2-40B4-BE49-F238E27FC236}">
                <a16:creationId xmlns:a16="http://schemas.microsoft.com/office/drawing/2014/main" id="{F7CA8834-B73B-C480-C9C4-102FA54D9B5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902BD5D-5C3A-EF20-BDD7-9A370BC4B5CC}"/>
              </a:ext>
            </a:extLst>
          </p:cNvPr>
          <p:cNvSpPr>
            <a:spLocks noGrp="1"/>
          </p:cNvSpPr>
          <p:nvPr>
            <p:ph type="sldNum" sz="quarter" idx="12"/>
          </p:nvPr>
        </p:nvSpPr>
        <p:spPr/>
        <p:txBody>
          <a:bodyPr/>
          <a:lstStyle/>
          <a:p>
            <a:fld id="{B1A9E3C8-77E3-4150-A172-F5CDA881707E}" type="slidenum">
              <a:rPr lang="en-US" smtClean="0"/>
              <a:t>‹#›</a:t>
            </a:fld>
            <a:endParaRPr lang="en-US"/>
          </a:p>
        </p:txBody>
      </p:sp>
    </p:spTree>
    <p:extLst>
      <p:ext uri="{BB962C8B-B14F-4D97-AF65-F5344CB8AC3E}">
        <p14:creationId xmlns:p14="http://schemas.microsoft.com/office/powerpoint/2010/main" val="40281693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7C95D57-B202-BFC8-1588-AC040A0E04D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55A546D-B20B-00C2-0848-55CF0CA817C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C56EA18-E0CE-C611-953C-2161DFA77C7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B8BD6F86-F528-4764-9401-2AA320F5E2E8}" type="datetime1">
              <a:rPr lang="en-US" smtClean="0"/>
              <a:t>6/24/2024</a:t>
            </a:fld>
            <a:endParaRPr lang="en-US"/>
          </a:p>
        </p:txBody>
      </p:sp>
      <p:sp>
        <p:nvSpPr>
          <p:cNvPr id="5" name="Footer Placeholder 4">
            <a:extLst>
              <a:ext uri="{FF2B5EF4-FFF2-40B4-BE49-F238E27FC236}">
                <a16:creationId xmlns:a16="http://schemas.microsoft.com/office/drawing/2014/main" id="{9E9AF9A3-B003-875E-D248-5814EB0EDD4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2522533B-15E7-F3B9-DD7F-B20BFBE2695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B1A9E3C8-77E3-4150-A172-F5CDA881707E}" type="slidenum">
              <a:rPr lang="en-US" smtClean="0"/>
              <a:t>‹#›</a:t>
            </a:fld>
            <a:endParaRPr lang="en-US"/>
          </a:p>
        </p:txBody>
      </p:sp>
    </p:spTree>
    <p:extLst>
      <p:ext uri="{BB962C8B-B14F-4D97-AF65-F5344CB8AC3E}">
        <p14:creationId xmlns:p14="http://schemas.microsoft.com/office/powerpoint/2010/main" val="13248679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6.xml"/><Relationship Id="rId5" Type="http://schemas.openxmlformats.org/officeDocument/2006/relationships/image" Target="../media/image10.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6.xml"/><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03A09D-29DA-B2DC-CEAB-5B8829C6E3B9}"/>
              </a:ext>
            </a:extLst>
          </p:cNvPr>
          <p:cNvSpPr>
            <a:spLocks noGrp="1"/>
          </p:cNvSpPr>
          <p:nvPr>
            <p:ph type="ctrTitle"/>
          </p:nvPr>
        </p:nvSpPr>
        <p:spPr/>
        <p:txBody>
          <a:bodyPr>
            <a:normAutofit/>
          </a:bodyPr>
          <a:lstStyle/>
          <a:p>
            <a:r>
              <a:rPr lang="en-US" dirty="0"/>
              <a:t>Key Concepts in Chapter 2:</a:t>
            </a:r>
          </a:p>
        </p:txBody>
      </p:sp>
      <p:sp>
        <p:nvSpPr>
          <p:cNvPr id="3" name="Subtitle 2">
            <a:extLst>
              <a:ext uri="{FF2B5EF4-FFF2-40B4-BE49-F238E27FC236}">
                <a16:creationId xmlns:a16="http://schemas.microsoft.com/office/drawing/2014/main" id="{24B70CAD-364B-C9C3-33A3-D8A2782B7DC2}"/>
              </a:ext>
            </a:extLst>
          </p:cNvPr>
          <p:cNvSpPr>
            <a:spLocks noGrp="1"/>
          </p:cNvSpPr>
          <p:nvPr>
            <p:ph type="subTitle" idx="1"/>
          </p:nvPr>
        </p:nvSpPr>
        <p:spPr/>
        <p:txBody>
          <a:bodyPr/>
          <a:lstStyle/>
          <a:p>
            <a:r>
              <a:rPr lang="en-US" i="1" dirty="0"/>
              <a:t>Enterprise Network Infrastructure and Security </a:t>
            </a:r>
            <a:r>
              <a:rPr lang="en-US" dirty="0"/>
              <a:t>© Prospect Press</a:t>
            </a:r>
            <a:br>
              <a:rPr lang="en-US" dirty="0"/>
            </a:br>
            <a:r>
              <a:rPr lang="en-US" dirty="0"/>
              <a:t>Thomas Case</a:t>
            </a:r>
          </a:p>
        </p:txBody>
      </p:sp>
      <p:sp>
        <p:nvSpPr>
          <p:cNvPr id="7" name="Slide Number Placeholder 6">
            <a:extLst>
              <a:ext uri="{FF2B5EF4-FFF2-40B4-BE49-F238E27FC236}">
                <a16:creationId xmlns:a16="http://schemas.microsoft.com/office/drawing/2014/main" id="{7E31A1D5-E529-F8A7-1A8D-781676DAA9C9}"/>
              </a:ext>
            </a:extLst>
          </p:cNvPr>
          <p:cNvSpPr>
            <a:spLocks noGrp="1"/>
          </p:cNvSpPr>
          <p:nvPr>
            <p:ph type="sldNum" sz="quarter" idx="12"/>
          </p:nvPr>
        </p:nvSpPr>
        <p:spPr/>
        <p:txBody>
          <a:bodyPr/>
          <a:lstStyle/>
          <a:p>
            <a:fld id="{54183325-546E-40C0-8158-A2D7D7EAEC36}" type="slidenum">
              <a:rPr lang="en-US" smtClean="0"/>
              <a:t>1</a:t>
            </a:fld>
            <a:endParaRPr lang="en-US" dirty="0"/>
          </a:p>
        </p:txBody>
      </p:sp>
    </p:spTree>
    <p:extLst>
      <p:ext uri="{BB962C8B-B14F-4D97-AF65-F5344CB8AC3E}">
        <p14:creationId xmlns:p14="http://schemas.microsoft.com/office/powerpoint/2010/main" val="28653346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CA3F2F31-8A18-D77B-C53A-7D31D7DBF3D2}"/>
              </a:ext>
              <a:ext uri="{C183D7F6-B498-43B3-948B-1728B52AA6E4}">
                <adec:decorative xmlns:adec="http://schemas.microsoft.com/office/drawing/2017/decorative" val="0"/>
              </a:ext>
            </a:extLst>
          </p:cNvPr>
          <p:cNvSpPr>
            <a:spLocks noGrp="1"/>
          </p:cNvSpPr>
          <p:nvPr>
            <p:ph type="sldNum" sz="quarter" idx="12"/>
          </p:nvPr>
        </p:nvSpPr>
        <p:spPr/>
        <p:txBody>
          <a:bodyPr/>
          <a:lstStyle/>
          <a:p>
            <a:fld id="{B1A9E3C8-77E3-4150-A172-F5CDA881707E}" type="slidenum">
              <a:rPr lang="en-US" smtClean="0"/>
              <a:t>10</a:t>
            </a:fld>
            <a:endParaRPr lang="en-US"/>
          </a:p>
        </p:txBody>
      </p:sp>
      <p:sp>
        <p:nvSpPr>
          <p:cNvPr id="2" name="Title 1">
            <a:extLst>
              <a:ext uri="{FF2B5EF4-FFF2-40B4-BE49-F238E27FC236}">
                <a16:creationId xmlns:a16="http://schemas.microsoft.com/office/drawing/2014/main" id="{AC947C3E-3E8F-A8F5-90EA-B22EB9BA0E75}"/>
              </a:ext>
            </a:extLst>
          </p:cNvPr>
          <p:cNvSpPr>
            <a:spLocks noGrp="1"/>
          </p:cNvSpPr>
          <p:nvPr>
            <p:ph type="title"/>
          </p:nvPr>
        </p:nvSpPr>
        <p:spPr/>
        <p:txBody>
          <a:bodyPr/>
          <a:lstStyle/>
          <a:p>
            <a:r>
              <a:rPr lang="en-US" dirty="0"/>
              <a:t>Cloud Services: SaaS, PaaS, and IaaS</a:t>
            </a:r>
          </a:p>
        </p:txBody>
      </p:sp>
      <p:sp>
        <p:nvSpPr>
          <p:cNvPr id="4" name="TextBox 3">
            <a:extLst>
              <a:ext uri="{FF2B5EF4-FFF2-40B4-BE49-F238E27FC236}">
                <a16:creationId xmlns:a16="http://schemas.microsoft.com/office/drawing/2014/main" id="{9EF7167B-8968-19D8-66CF-5B3437C8544C}"/>
              </a:ext>
            </a:extLst>
          </p:cNvPr>
          <p:cNvSpPr txBox="1"/>
          <p:nvPr/>
        </p:nvSpPr>
        <p:spPr>
          <a:xfrm>
            <a:off x="261257" y="1347849"/>
            <a:ext cx="5694218" cy="5355312"/>
          </a:xfrm>
          <a:prstGeom prst="rect">
            <a:avLst/>
          </a:prstGeom>
          <a:noFill/>
        </p:spPr>
        <p:txBody>
          <a:bodyPr wrap="square" rtlCol="0">
            <a:spAutoFit/>
          </a:bodyPr>
          <a:lstStyle/>
          <a:p>
            <a:r>
              <a:rPr lang="en-US" dirty="0"/>
              <a:t>Businesses subscribe to various types of public cloud services to access needed computing resources. Three of the most common services are </a:t>
            </a:r>
            <a:r>
              <a:rPr lang="en-US" i="1" dirty="0"/>
              <a:t>software as a service (SaaS)</a:t>
            </a:r>
            <a:r>
              <a:rPr lang="en-US" dirty="0"/>
              <a:t>, </a:t>
            </a:r>
            <a:r>
              <a:rPr lang="en-US" i="1" dirty="0"/>
              <a:t>platform as a service (PaaS)</a:t>
            </a:r>
            <a:r>
              <a:rPr lang="en-US" dirty="0"/>
              <a:t>, and </a:t>
            </a:r>
            <a:r>
              <a:rPr lang="en-US" i="1" dirty="0"/>
              <a:t>infrastructure as a service (IaaS)</a:t>
            </a:r>
            <a:r>
              <a:rPr lang="en-US" dirty="0"/>
              <a:t>.</a:t>
            </a:r>
          </a:p>
          <a:p>
            <a:endParaRPr lang="en-US" dirty="0"/>
          </a:p>
          <a:p>
            <a:r>
              <a:rPr lang="en-US" dirty="0"/>
              <a:t>SaaS enables a business to add applications to its enterprise network without having to add the hardware and system software needed to run them. </a:t>
            </a:r>
          </a:p>
          <a:p>
            <a:endParaRPr lang="en-US" dirty="0"/>
          </a:p>
          <a:p>
            <a:r>
              <a:rPr lang="en-US" dirty="0"/>
              <a:t>PaaS provides software platforms (operating systems, tools, middleware) as well as the hardware and networking infrastructure required to build and support business applications. </a:t>
            </a:r>
          </a:p>
          <a:p>
            <a:endParaRPr lang="en-US" dirty="0"/>
          </a:p>
          <a:p>
            <a:r>
              <a:rPr lang="en-US" dirty="0"/>
              <a:t>IaaS provides the operating system(s) and hardware/networking infrastructure needed to move applications from on-premises data centers to the cloud.</a:t>
            </a:r>
          </a:p>
        </p:txBody>
      </p:sp>
      <p:pic>
        <p:nvPicPr>
          <p:cNvPr id="6" name="Picture 5" descr="Table 2-7 is a reproduction of Table 2-7. Table 2-7 summarizes which computing activities are managed by a business subscriber and which are managed by the cloud service for infrastructure-as-a-service, platform-as-a-service, and software-as-a-service.">
            <a:extLst>
              <a:ext uri="{FF2B5EF4-FFF2-40B4-BE49-F238E27FC236}">
                <a16:creationId xmlns:a16="http://schemas.microsoft.com/office/drawing/2014/main" id="{32B11457-D20C-795F-243A-A1C8D6D151ED}"/>
              </a:ext>
            </a:extLst>
          </p:cNvPr>
          <p:cNvPicPr>
            <a:picLocks noChangeAspect="1"/>
          </p:cNvPicPr>
          <p:nvPr/>
        </p:nvPicPr>
        <p:blipFill>
          <a:blip r:embed="rId3"/>
          <a:stretch>
            <a:fillRect/>
          </a:stretch>
        </p:blipFill>
        <p:spPr>
          <a:xfrm>
            <a:off x="5750407" y="2528888"/>
            <a:ext cx="6356606" cy="2714625"/>
          </a:xfrm>
          <a:prstGeom prst="rect">
            <a:avLst/>
          </a:prstGeom>
        </p:spPr>
      </p:pic>
    </p:spTree>
    <p:extLst>
      <p:ext uri="{BB962C8B-B14F-4D97-AF65-F5344CB8AC3E}">
        <p14:creationId xmlns:p14="http://schemas.microsoft.com/office/powerpoint/2010/main" val="41527302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D284455-5B20-61A1-B4AA-B97ABC8BBBE6}"/>
              </a:ext>
              <a:ext uri="{C183D7F6-B498-43B3-948B-1728B52AA6E4}">
                <adec:decorative xmlns:adec="http://schemas.microsoft.com/office/drawing/2017/decorative" val="0"/>
              </a:ext>
            </a:extLst>
          </p:cNvPr>
          <p:cNvSpPr>
            <a:spLocks noGrp="1"/>
          </p:cNvSpPr>
          <p:nvPr>
            <p:ph type="sldNum" sz="quarter" idx="12"/>
          </p:nvPr>
        </p:nvSpPr>
        <p:spPr/>
        <p:txBody>
          <a:bodyPr/>
          <a:lstStyle/>
          <a:p>
            <a:fld id="{B1A9E3C8-77E3-4150-A172-F5CDA881707E}" type="slidenum">
              <a:rPr lang="en-US" smtClean="0"/>
              <a:t>11</a:t>
            </a:fld>
            <a:endParaRPr lang="en-US"/>
          </a:p>
        </p:txBody>
      </p:sp>
      <p:sp>
        <p:nvSpPr>
          <p:cNvPr id="2" name="Title 1">
            <a:extLst>
              <a:ext uri="{FF2B5EF4-FFF2-40B4-BE49-F238E27FC236}">
                <a16:creationId xmlns:a16="http://schemas.microsoft.com/office/drawing/2014/main" id="{D79834DE-CA69-85F0-854B-823F0E208D26}"/>
              </a:ext>
            </a:extLst>
          </p:cNvPr>
          <p:cNvSpPr>
            <a:spLocks noGrp="1"/>
          </p:cNvSpPr>
          <p:nvPr>
            <p:ph type="title"/>
          </p:nvPr>
        </p:nvSpPr>
        <p:spPr/>
        <p:txBody>
          <a:bodyPr>
            <a:normAutofit/>
          </a:bodyPr>
          <a:lstStyle/>
          <a:p>
            <a:r>
              <a:rPr lang="en-US" sz="4000" dirty="0"/>
              <a:t>E-commerce Payment Gateways and Managers</a:t>
            </a:r>
          </a:p>
        </p:txBody>
      </p:sp>
      <p:sp>
        <p:nvSpPr>
          <p:cNvPr id="4" name="TextBox 3">
            <a:extLst>
              <a:ext uri="{FF2B5EF4-FFF2-40B4-BE49-F238E27FC236}">
                <a16:creationId xmlns:a16="http://schemas.microsoft.com/office/drawing/2014/main" id="{D6E68C98-3D40-36D2-B996-7A9CC92AE433}"/>
              </a:ext>
            </a:extLst>
          </p:cNvPr>
          <p:cNvSpPr txBox="1"/>
          <p:nvPr/>
        </p:nvSpPr>
        <p:spPr>
          <a:xfrm>
            <a:off x="290946" y="1366163"/>
            <a:ext cx="5686392" cy="3416320"/>
          </a:xfrm>
          <a:prstGeom prst="rect">
            <a:avLst/>
          </a:prstGeom>
          <a:noFill/>
        </p:spPr>
        <p:txBody>
          <a:bodyPr wrap="square" rtlCol="0">
            <a:spAutoFit/>
          </a:bodyPr>
          <a:lstStyle/>
          <a:p>
            <a:r>
              <a:rPr lang="en-US" dirty="0"/>
              <a:t>E-commerce applications are common on enterprise networks and payment is an important part of online sales transactions; </a:t>
            </a:r>
            <a:r>
              <a:rPr lang="en-US" i="1" dirty="0"/>
              <a:t>payment gateways </a:t>
            </a:r>
            <a:r>
              <a:rPr lang="en-US" dirty="0"/>
              <a:t>are often involved in credit and debit card payments. </a:t>
            </a:r>
          </a:p>
          <a:p>
            <a:endParaRPr lang="en-US" dirty="0"/>
          </a:p>
          <a:p>
            <a:r>
              <a:rPr lang="en-US" dirty="0"/>
              <a:t>E-commerce servers securely communicate with payment gateways and identify the payment type (credit card, debit card, ACH, etc.) and payment amount. </a:t>
            </a:r>
          </a:p>
          <a:p>
            <a:endParaRPr lang="en-US" dirty="0"/>
          </a:p>
          <a:p>
            <a:r>
              <a:rPr lang="en-US" dirty="0"/>
              <a:t>The payment gateway establishes secure connections with the customer’s bank (or credit card issuer) and the merchant’s bank. </a:t>
            </a:r>
          </a:p>
        </p:txBody>
      </p:sp>
      <p:pic>
        <p:nvPicPr>
          <p:cNvPr id="6" name="Picture 5" descr="Figure 2-24 illustrates the roles of payment gateways and payment managers in ecommerce transactions. Payment gateways have secure connections to merchant ecommerce servers, merchant banks, and customer banks to pass payment details and confirmations. Payment managers are located between ecommerce servers and payment gateways and enable customer payment details to be captured for reuse in future transactions.">
            <a:extLst>
              <a:ext uri="{FF2B5EF4-FFF2-40B4-BE49-F238E27FC236}">
                <a16:creationId xmlns:a16="http://schemas.microsoft.com/office/drawing/2014/main" id="{86581D84-AB43-CB8E-B6D6-8E2C7BD8F369}"/>
              </a:ext>
            </a:extLst>
          </p:cNvPr>
          <p:cNvPicPr>
            <a:picLocks noChangeAspect="1"/>
          </p:cNvPicPr>
          <p:nvPr/>
        </p:nvPicPr>
        <p:blipFill>
          <a:blip r:embed="rId2"/>
          <a:stretch>
            <a:fillRect/>
          </a:stretch>
        </p:blipFill>
        <p:spPr>
          <a:xfrm>
            <a:off x="6214663" y="1464354"/>
            <a:ext cx="5797848" cy="3283119"/>
          </a:xfrm>
          <a:prstGeom prst="rect">
            <a:avLst/>
          </a:prstGeom>
        </p:spPr>
      </p:pic>
      <p:sp>
        <p:nvSpPr>
          <p:cNvPr id="5" name="TextBox 4">
            <a:extLst>
              <a:ext uri="{FF2B5EF4-FFF2-40B4-BE49-F238E27FC236}">
                <a16:creationId xmlns:a16="http://schemas.microsoft.com/office/drawing/2014/main" id="{EE0FB215-FCCD-62B8-06EE-46EF343C9C2C}"/>
              </a:ext>
            </a:extLst>
          </p:cNvPr>
          <p:cNvSpPr txBox="1"/>
          <p:nvPr/>
        </p:nvSpPr>
        <p:spPr>
          <a:xfrm>
            <a:off x="411173" y="5044542"/>
            <a:ext cx="11064854" cy="923330"/>
          </a:xfrm>
          <a:prstGeom prst="rect">
            <a:avLst/>
          </a:prstGeom>
          <a:noFill/>
        </p:spPr>
        <p:txBody>
          <a:bodyPr wrap="square" rtlCol="0">
            <a:spAutoFit/>
          </a:bodyPr>
          <a:lstStyle/>
          <a:p>
            <a:r>
              <a:rPr lang="en-US" dirty="0"/>
              <a:t>Some businesses include payment management servers in their e-commerce infrastructures to capture and store customer payment data (e.g., credit card or bank account details) for use in future transactions. These are found between the e-commerce server and payment gateway (see Figure 2-24b) </a:t>
            </a:r>
          </a:p>
        </p:txBody>
      </p:sp>
    </p:spTree>
    <p:extLst>
      <p:ext uri="{BB962C8B-B14F-4D97-AF65-F5344CB8AC3E}">
        <p14:creationId xmlns:p14="http://schemas.microsoft.com/office/powerpoint/2010/main" val="29851382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7AB06DC-5F8C-A416-9428-FA11FE9501B6}"/>
              </a:ext>
              <a:ext uri="{C183D7F6-B498-43B3-948B-1728B52AA6E4}">
                <adec:decorative xmlns:adec="http://schemas.microsoft.com/office/drawing/2017/decorative" val="0"/>
              </a:ext>
            </a:extLst>
          </p:cNvPr>
          <p:cNvSpPr>
            <a:spLocks noGrp="1"/>
          </p:cNvSpPr>
          <p:nvPr>
            <p:ph type="sldNum" sz="quarter" idx="12"/>
          </p:nvPr>
        </p:nvSpPr>
        <p:spPr/>
        <p:txBody>
          <a:bodyPr/>
          <a:lstStyle/>
          <a:p>
            <a:fld id="{B1A9E3C8-77E3-4150-A172-F5CDA881707E}" type="slidenum">
              <a:rPr lang="en-US" smtClean="0"/>
              <a:t>12</a:t>
            </a:fld>
            <a:endParaRPr lang="en-US"/>
          </a:p>
        </p:txBody>
      </p:sp>
      <p:sp>
        <p:nvSpPr>
          <p:cNvPr id="2" name="Title 1">
            <a:extLst>
              <a:ext uri="{FF2B5EF4-FFF2-40B4-BE49-F238E27FC236}">
                <a16:creationId xmlns:a16="http://schemas.microsoft.com/office/drawing/2014/main" id="{275458D9-5210-E997-4624-8E730158FCC9}"/>
              </a:ext>
            </a:extLst>
          </p:cNvPr>
          <p:cNvSpPr>
            <a:spLocks noGrp="1"/>
          </p:cNvSpPr>
          <p:nvPr>
            <p:ph type="title"/>
          </p:nvPr>
        </p:nvSpPr>
        <p:spPr/>
        <p:txBody>
          <a:bodyPr/>
          <a:lstStyle/>
          <a:p>
            <a:r>
              <a:rPr lang="en-US" dirty="0"/>
              <a:t>Securing Enterprise Network Applications</a:t>
            </a:r>
          </a:p>
        </p:txBody>
      </p:sp>
      <p:sp>
        <p:nvSpPr>
          <p:cNvPr id="4" name="TextBox 3">
            <a:extLst>
              <a:ext uri="{FF2B5EF4-FFF2-40B4-BE49-F238E27FC236}">
                <a16:creationId xmlns:a16="http://schemas.microsoft.com/office/drawing/2014/main" id="{17E69267-F3C2-661D-62F8-8A68900C9FED}"/>
              </a:ext>
            </a:extLst>
          </p:cNvPr>
          <p:cNvSpPr txBox="1"/>
          <p:nvPr/>
        </p:nvSpPr>
        <p:spPr>
          <a:xfrm>
            <a:off x="136566" y="1382548"/>
            <a:ext cx="11988140" cy="2308324"/>
          </a:xfrm>
          <a:prstGeom prst="rect">
            <a:avLst/>
          </a:prstGeom>
          <a:noFill/>
        </p:spPr>
        <p:txBody>
          <a:bodyPr wrap="square" rtlCol="0">
            <a:spAutoFit/>
          </a:bodyPr>
          <a:lstStyle/>
          <a:p>
            <a:r>
              <a:rPr lang="en-US" dirty="0"/>
              <a:t>Data created by e-commerce transactions is a common attack target. It is important to secure </a:t>
            </a:r>
            <a:r>
              <a:rPr lang="en-US" i="1" dirty="0"/>
              <a:t>data at rest </a:t>
            </a:r>
            <a:r>
              <a:rPr lang="en-US" dirty="0"/>
              <a:t>(e.g., data stored in databases) and </a:t>
            </a:r>
            <a:r>
              <a:rPr lang="en-US" i="1" dirty="0"/>
              <a:t>data in motion</a:t>
            </a:r>
            <a:r>
              <a:rPr lang="en-US" dirty="0"/>
              <a:t> (data sent over network circuits) and the applications that capture, create, and process data.</a:t>
            </a:r>
          </a:p>
          <a:p>
            <a:endParaRPr lang="en-US" dirty="0"/>
          </a:p>
          <a:p>
            <a:r>
              <a:rPr lang="en-US" dirty="0"/>
              <a:t>Historically, businesses have deployed elaborate network security defenses to protect insecure applications including </a:t>
            </a:r>
            <a:r>
              <a:rPr lang="en-US" i="1" dirty="0"/>
              <a:t>secure coding practices</a:t>
            </a:r>
            <a:r>
              <a:rPr lang="en-US" dirty="0"/>
              <a:t>, </a:t>
            </a:r>
            <a:r>
              <a:rPr lang="en-US" i="1" dirty="0"/>
              <a:t>patch management</a:t>
            </a:r>
            <a:r>
              <a:rPr lang="en-US" dirty="0"/>
              <a:t>, </a:t>
            </a:r>
            <a:r>
              <a:rPr lang="en-US" i="1" dirty="0"/>
              <a:t>application execution monitoring </a:t>
            </a:r>
            <a:r>
              <a:rPr lang="en-US" dirty="0"/>
              <a:t>and application </a:t>
            </a:r>
            <a:r>
              <a:rPr lang="en-US" i="1" dirty="0"/>
              <a:t>vulnerability management</a:t>
            </a:r>
            <a:r>
              <a:rPr lang="en-US" dirty="0"/>
              <a:t>. Many software vulnerabilities are unintended flaws in applications or operating systems (defects, bugs, flaws, etc.) that can be exploited by attackers.</a:t>
            </a:r>
          </a:p>
        </p:txBody>
      </p:sp>
      <p:sp>
        <p:nvSpPr>
          <p:cNvPr id="5" name="TextBox 4">
            <a:extLst>
              <a:ext uri="{FF2B5EF4-FFF2-40B4-BE49-F238E27FC236}">
                <a16:creationId xmlns:a16="http://schemas.microsoft.com/office/drawing/2014/main" id="{6052CC0F-9148-DA18-AE7D-BAA738AEDD4B}"/>
              </a:ext>
            </a:extLst>
          </p:cNvPr>
          <p:cNvSpPr txBox="1"/>
          <p:nvPr/>
        </p:nvSpPr>
        <p:spPr>
          <a:xfrm>
            <a:off x="220929" y="3860118"/>
            <a:ext cx="5498674" cy="2862322"/>
          </a:xfrm>
          <a:prstGeom prst="rect">
            <a:avLst/>
          </a:prstGeom>
          <a:noFill/>
        </p:spPr>
        <p:txBody>
          <a:bodyPr wrap="square" rtlCol="0">
            <a:spAutoFit/>
          </a:bodyPr>
          <a:lstStyle/>
          <a:p>
            <a:r>
              <a:rPr lang="en-US" dirty="0"/>
              <a:t>As Figure 2-25 illustrates, protecting web applications and other distributed client-server applications includes consideration of the entirety of an application, including its back-end servers. </a:t>
            </a:r>
          </a:p>
          <a:p>
            <a:endParaRPr lang="en-US" dirty="0"/>
          </a:p>
          <a:p>
            <a:r>
              <a:rPr lang="en-US" dirty="0"/>
              <a:t>E-commerce applications such as often include third-party code components (such as payment gateways) that have the potential to expose data to the outside world, so their security is an important part of end-to-end protection of ecommerce application security</a:t>
            </a:r>
          </a:p>
        </p:txBody>
      </p:sp>
      <p:pic>
        <p:nvPicPr>
          <p:cNvPr id="7" name="Picture 6" descr="Figure 2-25 illustrates a wide range of security defenses for web and client-server applications including authentication, encryption, session hijacking prevention, secure configuration, exception handling, validating input, user authorization, logging user activity, and encrypting stored data.">
            <a:extLst>
              <a:ext uri="{FF2B5EF4-FFF2-40B4-BE49-F238E27FC236}">
                <a16:creationId xmlns:a16="http://schemas.microsoft.com/office/drawing/2014/main" id="{0EB58304-129D-F6A6-E92B-792AC38FA68E}"/>
              </a:ext>
            </a:extLst>
          </p:cNvPr>
          <p:cNvPicPr>
            <a:picLocks noChangeAspect="1"/>
          </p:cNvPicPr>
          <p:nvPr/>
        </p:nvPicPr>
        <p:blipFill>
          <a:blip r:embed="rId2"/>
          <a:stretch>
            <a:fillRect/>
          </a:stretch>
        </p:blipFill>
        <p:spPr>
          <a:xfrm>
            <a:off x="5955543" y="3530676"/>
            <a:ext cx="5192926" cy="2962199"/>
          </a:xfrm>
          <a:prstGeom prst="rect">
            <a:avLst/>
          </a:prstGeom>
        </p:spPr>
      </p:pic>
    </p:spTree>
    <p:extLst>
      <p:ext uri="{BB962C8B-B14F-4D97-AF65-F5344CB8AC3E}">
        <p14:creationId xmlns:p14="http://schemas.microsoft.com/office/powerpoint/2010/main" val="4421187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6ACDCF5-4CF1-2FF1-20C9-17BBDE70247B}"/>
              </a:ext>
              <a:ext uri="{C183D7F6-B498-43B3-948B-1728B52AA6E4}">
                <adec:decorative xmlns:adec="http://schemas.microsoft.com/office/drawing/2017/decorative" val="0"/>
              </a:ext>
            </a:extLst>
          </p:cNvPr>
          <p:cNvSpPr>
            <a:spLocks noGrp="1"/>
          </p:cNvSpPr>
          <p:nvPr>
            <p:ph type="sldNum" sz="quarter" idx="12"/>
          </p:nvPr>
        </p:nvSpPr>
        <p:spPr/>
        <p:txBody>
          <a:bodyPr/>
          <a:lstStyle/>
          <a:p>
            <a:fld id="{B1A9E3C8-77E3-4150-A172-F5CDA881707E}" type="slidenum">
              <a:rPr lang="en-US" smtClean="0"/>
              <a:t>13</a:t>
            </a:fld>
            <a:endParaRPr lang="en-US"/>
          </a:p>
        </p:txBody>
      </p:sp>
      <p:sp>
        <p:nvSpPr>
          <p:cNvPr id="4" name="Title 3">
            <a:extLst>
              <a:ext uri="{FF2B5EF4-FFF2-40B4-BE49-F238E27FC236}">
                <a16:creationId xmlns:a16="http://schemas.microsoft.com/office/drawing/2014/main" id="{5CDE13BB-58CF-7FB1-B48E-46D6B196DE80}"/>
              </a:ext>
            </a:extLst>
          </p:cNvPr>
          <p:cNvSpPr>
            <a:spLocks noGrp="1"/>
          </p:cNvSpPr>
          <p:nvPr>
            <p:ph type="title"/>
          </p:nvPr>
        </p:nvSpPr>
        <p:spPr/>
        <p:txBody>
          <a:bodyPr/>
          <a:lstStyle/>
          <a:p>
            <a:r>
              <a:rPr lang="en-US" dirty="0"/>
              <a:t>Summary</a:t>
            </a:r>
          </a:p>
        </p:txBody>
      </p:sp>
      <p:sp>
        <p:nvSpPr>
          <p:cNvPr id="5" name="Content Placeholder 4">
            <a:extLst>
              <a:ext uri="{FF2B5EF4-FFF2-40B4-BE49-F238E27FC236}">
                <a16:creationId xmlns:a16="http://schemas.microsoft.com/office/drawing/2014/main" id="{5275D1A6-39AA-7DFC-03D9-3A1A1DBBB7A6}"/>
              </a:ext>
            </a:extLst>
          </p:cNvPr>
          <p:cNvSpPr>
            <a:spLocks noGrp="1"/>
          </p:cNvSpPr>
          <p:nvPr>
            <p:ph idx="1"/>
          </p:nvPr>
        </p:nvSpPr>
        <p:spPr>
          <a:xfrm>
            <a:off x="607219" y="1407319"/>
            <a:ext cx="10746581" cy="4769644"/>
          </a:xfrm>
        </p:spPr>
        <p:txBody>
          <a:bodyPr>
            <a:normAutofit fontScale="25000" lnSpcReduction="20000"/>
          </a:bodyPr>
          <a:lstStyle/>
          <a:p>
            <a:r>
              <a:rPr lang="en-US" sz="7200" dirty="0"/>
              <a:t>Many types of applications are supported on enterprise networks.</a:t>
            </a:r>
          </a:p>
          <a:p>
            <a:r>
              <a:rPr lang="en-US" sz="7200" dirty="0"/>
              <a:t>The performance and security of ESs and mission-critical applications are prioritized on enterprise networks.</a:t>
            </a:r>
          </a:p>
          <a:p>
            <a:r>
              <a:rPr lang="en-US" sz="7200" dirty="0"/>
              <a:t>ERP, CRM, SRM, and SCM systems include links to business partners that are often supported by EDI.</a:t>
            </a:r>
          </a:p>
          <a:p>
            <a:r>
              <a:rPr lang="en-US" sz="7200" dirty="0"/>
              <a:t>Client-server applications are common enterprise networks with various distributions of client and server processing activities. </a:t>
            </a:r>
          </a:p>
          <a:p>
            <a:r>
              <a:rPr lang="en-US" sz="7200" dirty="0"/>
              <a:t>Client-server applications have multitier software architectures that can be widely distributed to create client-server networks that may include cloud components.</a:t>
            </a:r>
          </a:p>
          <a:p>
            <a:r>
              <a:rPr lang="en-US" sz="7200" dirty="0"/>
              <a:t>Cloud computing abstracts network infrastructure details for application users.</a:t>
            </a:r>
          </a:p>
          <a:p>
            <a:r>
              <a:rPr lang="en-US" sz="7200" dirty="0"/>
              <a:t>Cloud providers leverage server and network virtualizations to provide subscribers with scalable resources.</a:t>
            </a:r>
          </a:p>
          <a:p>
            <a:r>
              <a:rPr lang="en-US" sz="7200" dirty="0"/>
              <a:t>Enterprise networks typically include cloud infrastructure such as private, public, hybrid, and virtual private clouds (VPCs).</a:t>
            </a:r>
          </a:p>
          <a:p>
            <a:r>
              <a:rPr lang="en-US" sz="7200" dirty="0"/>
              <a:t>SaaS, PaaS, and IaaS are commonly used by business.</a:t>
            </a:r>
          </a:p>
          <a:p>
            <a:r>
              <a:rPr lang="en-US" sz="7200" dirty="0"/>
              <a:t>Ecommerce applications are supported on most enterprise networks; these are distributed across network zones and often include payment gateways and/or payment managers.</a:t>
            </a:r>
          </a:p>
          <a:p>
            <a:r>
              <a:rPr lang="en-US" sz="7200" dirty="0"/>
              <a:t>A wide range of security mechanisms are used to protect enterprise network applications and the infrastructure that supports them.</a:t>
            </a:r>
          </a:p>
          <a:p>
            <a:endParaRPr lang="en-US" dirty="0"/>
          </a:p>
          <a:p>
            <a:endParaRPr lang="en-US" dirty="0"/>
          </a:p>
        </p:txBody>
      </p:sp>
    </p:spTree>
    <p:extLst>
      <p:ext uri="{BB962C8B-B14F-4D97-AF65-F5344CB8AC3E}">
        <p14:creationId xmlns:p14="http://schemas.microsoft.com/office/powerpoint/2010/main" val="13208124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B03A43E-8DC0-FE6A-6844-EA03D8EAC55D}"/>
              </a:ext>
              <a:ext uri="{C183D7F6-B498-43B3-948B-1728B52AA6E4}">
                <adec:decorative xmlns:adec="http://schemas.microsoft.com/office/drawing/2017/decorative" val="0"/>
              </a:ext>
            </a:extLst>
          </p:cNvPr>
          <p:cNvSpPr>
            <a:spLocks noGrp="1"/>
          </p:cNvSpPr>
          <p:nvPr>
            <p:ph type="sldNum" sz="quarter" idx="12"/>
          </p:nvPr>
        </p:nvSpPr>
        <p:spPr/>
        <p:txBody>
          <a:bodyPr/>
          <a:lstStyle/>
          <a:p>
            <a:fld id="{B1A9E3C8-77E3-4150-A172-F5CDA881707E}" type="slidenum">
              <a:rPr lang="en-US" smtClean="0"/>
              <a:t>2</a:t>
            </a:fld>
            <a:endParaRPr lang="en-US"/>
          </a:p>
        </p:txBody>
      </p:sp>
      <p:sp>
        <p:nvSpPr>
          <p:cNvPr id="2" name="Title 1">
            <a:extLst>
              <a:ext uri="{FF2B5EF4-FFF2-40B4-BE49-F238E27FC236}">
                <a16:creationId xmlns:a16="http://schemas.microsoft.com/office/drawing/2014/main" id="{68D7E0FA-FE99-C00C-2347-1369D2FD3D86}"/>
              </a:ext>
              <a:ext uri="{C183D7F6-B498-43B3-948B-1728B52AA6E4}">
                <adec:decorative xmlns:adec="http://schemas.microsoft.com/office/drawing/2017/decorative" val="0"/>
              </a:ext>
            </a:extLst>
          </p:cNvPr>
          <p:cNvSpPr>
            <a:spLocks noGrp="1"/>
          </p:cNvSpPr>
          <p:nvPr>
            <p:ph type="title"/>
          </p:nvPr>
        </p:nvSpPr>
        <p:spPr/>
        <p:txBody>
          <a:bodyPr/>
          <a:lstStyle/>
          <a:p>
            <a:r>
              <a:rPr lang="en-US" dirty="0"/>
              <a:t>Enterprise Network Applications</a:t>
            </a:r>
          </a:p>
        </p:txBody>
      </p:sp>
      <p:sp>
        <p:nvSpPr>
          <p:cNvPr id="3" name="Content Placeholder 2">
            <a:extLst>
              <a:ext uri="{FF2B5EF4-FFF2-40B4-BE49-F238E27FC236}">
                <a16:creationId xmlns:a16="http://schemas.microsoft.com/office/drawing/2014/main" id="{DC240944-DF36-EE25-99F8-CDDEA7D73BF4}"/>
              </a:ext>
              <a:ext uri="{C183D7F6-B498-43B3-948B-1728B52AA6E4}">
                <adec:decorative xmlns:adec="http://schemas.microsoft.com/office/drawing/2017/decorative" val="0"/>
              </a:ext>
            </a:extLst>
          </p:cNvPr>
          <p:cNvSpPr>
            <a:spLocks noGrp="1"/>
          </p:cNvSpPr>
          <p:nvPr>
            <p:ph idx="1"/>
          </p:nvPr>
        </p:nvSpPr>
        <p:spPr/>
        <p:txBody>
          <a:bodyPr>
            <a:normAutofit fontScale="70000" lnSpcReduction="20000"/>
          </a:bodyPr>
          <a:lstStyle/>
          <a:p>
            <a:r>
              <a:rPr lang="en-US" dirty="0"/>
              <a:t>An </a:t>
            </a:r>
            <a:r>
              <a:rPr lang="en-US" b="1" dirty="0"/>
              <a:t>application</a:t>
            </a:r>
            <a:r>
              <a:rPr lang="en-US" dirty="0"/>
              <a:t> is a computer software program that performs a specific function for an end user or another application; it may be self-contained with limited capabilities or part of a group of programs with a wide range of features and capabilities.</a:t>
            </a:r>
          </a:p>
          <a:p>
            <a:r>
              <a:rPr lang="en-US" dirty="0"/>
              <a:t>Application software enables business employees to process sales transactions, create documents and spreadsheets, update databases, and analyze data stored in data warehouses. </a:t>
            </a:r>
          </a:p>
          <a:p>
            <a:r>
              <a:rPr lang="en-US" dirty="0"/>
              <a:t>Some of the categories of business software supported on enterprise networks include:</a:t>
            </a:r>
          </a:p>
          <a:p>
            <a:pPr lvl="1"/>
            <a:r>
              <a:rPr lang="en-US" dirty="0"/>
              <a:t>Commercial off the shelf (COTS) software</a:t>
            </a:r>
          </a:p>
          <a:p>
            <a:pPr lvl="1"/>
            <a:r>
              <a:rPr lang="en-US" dirty="0"/>
              <a:t>Custom software</a:t>
            </a:r>
          </a:p>
          <a:p>
            <a:pPr lvl="1"/>
            <a:r>
              <a:rPr lang="en-US" dirty="0"/>
              <a:t>Horizontal market software</a:t>
            </a:r>
          </a:p>
          <a:p>
            <a:pPr lvl="1"/>
            <a:r>
              <a:rPr lang="en-US" dirty="0"/>
              <a:t>Vertical market software</a:t>
            </a:r>
          </a:p>
          <a:p>
            <a:pPr lvl="1"/>
            <a:r>
              <a:rPr lang="en-US" dirty="0"/>
              <a:t>Open-source software</a:t>
            </a:r>
          </a:p>
          <a:p>
            <a:pPr lvl="1"/>
            <a:r>
              <a:rPr lang="en-US" dirty="0"/>
              <a:t>Mobile apps</a:t>
            </a:r>
          </a:p>
          <a:p>
            <a:pPr lvl="1"/>
            <a:r>
              <a:rPr lang="en-US" dirty="0"/>
              <a:t>Virtual desktops</a:t>
            </a:r>
          </a:p>
          <a:p>
            <a:pPr lvl="1"/>
            <a:r>
              <a:rPr lang="en-US" dirty="0"/>
              <a:t>Database management systems (DBMSs)</a:t>
            </a:r>
          </a:p>
          <a:p>
            <a:pPr lvl="1"/>
            <a:r>
              <a:rPr lang="en-US" dirty="0"/>
              <a:t>Enterprise systems (ESs)</a:t>
            </a:r>
          </a:p>
          <a:p>
            <a:pPr lvl="1"/>
            <a:endParaRPr lang="en-US" dirty="0"/>
          </a:p>
        </p:txBody>
      </p:sp>
    </p:spTree>
    <p:extLst>
      <p:ext uri="{BB962C8B-B14F-4D97-AF65-F5344CB8AC3E}">
        <p14:creationId xmlns:p14="http://schemas.microsoft.com/office/powerpoint/2010/main" val="17505953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A5E73D1D-BD65-2C6C-1091-EFF1E2D3E044}"/>
              </a:ext>
              <a:ext uri="{C183D7F6-B498-43B3-948B-1728B52AA6E4}">
                <adec:decorative xmlns:adec="http://schemas.microsoft.com/office/drawing/2017/decorative" val="0"/>
              </a:ext>
            </a:extLst>
          </p:cNvPr>
          <p:cNvSpPr>
            <a:spLocks noGrp="1"/>
          </p:cNvSpPr>
          <p:nvPr>
            <p:ph type="sldNum" sz="quarter" idx="12"/>
          </p:nvPr>
        </p:nvSpPr>
        <p:spPr/>
        <p:txBody>
          <a:bodyPr/>
          <a:lstStyle/>
          <a:p>
            <a:fld id="{B1A9E3C8-77E3-4150-A172-F5CDA881707E}" type="slidenum">
              <a:rPr lang="en-US" smtClean="0"/>
              <a:t>3</a:t>
            </a:fld>
            <a:endParaRPr lang="en-US"/>
          </a:p>
        </p:txBody>
      </p:sp>
      <p:sp>
        <p:nvSpPr>
          <p:cNvPr id="2" name="Title 1">
            <a:extLst>
              <a:ext uri="{FF2B5EF4-FFF2-40B4-BE49-F238E27FC236}">
                <a16:creationId xmlns:a16="http://schemas.microsoft.com/office/drawing/2014/main" id="{8C7111CF-4E38-4F4D-FAC6-B09DB7D4581C}"/>
              </a:ext>
              <a:ext uri="{C183D7F6-B498-43B3-948B-1728B52AA6E4}">
                <adec:decorative xmlns:adec="http://schemas.microsoft.com/office/drawing/2017/decorative" val="0"/>
              </a:ext>
            </a:extLst>
          </p:cNvPr>
          <p:cNvSpPr>
            <a:spLocks noGrp="1"/>
          </p:cNvSpPr>
          <p:nvPr>
            <p:ph type="title"/>
          </p:nvPr>
        </p:nvSpPr>
        <p:spPr/>
        <p:txBody>
          <a:bodyPr/>
          <a:lstStyle/>
          <a:p>
            <a:r>
              <a:rPr lang="en-US" dirty="0"/>
              <a:t>Enterprise Systems</a:t>
            </a:r>
          </a:p>
        </p:txBody>
      </p:sp>
      <p:sp>
        <p:nvSpPr>
          <p:cNvPr id="3" name="TextBox 2">
            <a:extLst>
              <a:ext uri="{FF2B5EF4-FFF2-40B4-BE49-F238E27FC236}">
                <a16:creationId xmlns:a16="http://schemas.microsoft.com/office/drawing/2014/main" id="{3916C93E-AE9D-E0BD-D257-BFA5CD59223E}"/>
              </a:ext>
              <a:ext uri="{C183D7F6-B498-43B3-948B-1728B52AA6E4}">
                <adec:decorative xmlns:adec="http://schemas.microsoft.com/office/drawing/2017/decorative" val="0"/>
              </a:ext>
            </a:extLst>
          </p:cNvPr>
          <p:cNvSpPr txBox="1"/>
          <p:nvPr/>
        </p:nvSpPr>
        <p:spPr>
          <a:xfrm>
            <a:off x="475013" y="1414562"/>
            <a:ext cx="6430489" cy="5355312"/>
          </a:xfrm>
          <a:prstGeom prst="rect">
            <a:avLst/>
          </a:prstGeom>
          <a:noFill/>
        </p:spPr>
        <p:txBody>
          <a:bodyPr wrap="square" rtlCol="0">
            <a:spAutoFit/>
          </a:bodyPr>
          <a:lstStyle/>
          <a:p>
            <a:r>
              <a:rPr lang="en-US" dirty="0"/>
              <a:t>Enterprise systems (ESs) are large-scale application software packages that enable organizations to track and control their business operations. </a:t>
            </a:r>
          </a:p>
          <a:p>
            <a:endParaRPr lang="en-US" dirty="0"/>
          </a:p>
          <a:p>
            <a:r>
              <a:rPr lang="en-US" dirty="0"/>
              <a:t>They support business processes and are often adopted to streamline and integrate business processes to conform to industry best practices. </a:t>
            </a:r>
          </a:p>
          <a:p>
            <a:endParaRPr lang="en-US" dirty="0"/>
          </a:p>
          <a:p>
            <a:r>
              <a:rPr lang="en-US" dirty="0"/>
              <a:t>They have centralized databases that facilitate data and process visibility, information flows, and reporting. </a:t>
            </a:r>
          </a:p>
          <a:p>
            <a:endParaRPr lang="en-US" dirty="0"/>
          </a:p>
          <a:p>
            <a:r>
              <a:rPr lang="en-US" dirty="0"/>
              <a:t>Today, most ESs include advanced data analytics capabilities. </a:t>
            </a:r>
          </a:p>
          <a:p>
            <a:endParaRPr lang="en-US" dirty="0"/>
          </a:p>
          <a:p>
            <a:r>
              <a:rPr lang="en-US" dirty="0"/>
              <a:t>Essentially, ESs serve as central command systems for</a:t>
            </a:r>
          </a:p>
          <a:p>
            <a:r>
              <a:rPr lang="en-US" dirty="0"/>
              <a:t> automating business operations and are usually considered mission-critical.</a:t>
            </a:r>
          </a:p>
          <a:p>
            <a:endParaRPr lang="en-US" dirty="0"/>
          </a:p>
          <a:p>
            <a:r>
              <a:rPr lang="en-US" dirty="0"/>
              <a:t>When successfully implemented, ESs provide a wide range of potential benefits, including those identified in Figure 2-1. </a:t>
            </a:r>
          </a:p>
        </p:txBody>
      </p:sp>
      <p:pic>
        <p:nvPicPr>
          <p:cNvPr id="5" name="Picture 4" descr="Figure 2-1 identifies improved inventory management, asset management, data visibility, decision-making, business agility, customer experience, and supply chain integration as enterprise systems benefits.">
            <a:extLst>
              <a:ext uri="{FF2B5EF4-FFF2-40B4-BE49-F238E27FC236}">
                <a16:creationId xmlns:a16="http://schemas.microsoft.com/office/drawing/2014/main" id="{E4C4CB4C-E66C-0007-9296-196DF30EF640}"/>
              </a:ext>
              <a:ext uri="{C183D7F6-B498-43B3-948B-1728B52AA6E4}">
                <adec:decorative xmlns:adec="http://schemas.microsoft.com/office/drawing/2017/decorative" val="0"/>
              </a:ext>
            </a:extLst>
          </p:cNvPr>
          <p:cNvPicPr>
            <a:picLocks noChangeAspect="1"/>
          </p:cNvPicPr>
          <p:nvPr/>
        </p:nvPicPr>
        <p:blipFill>
          <a:blip r:embed="rId2"/>
          <a:stretch>
            <a:fillRect/>
          </a:stretch>
        </p:blipFill>
        <p:spPr>
          <a:xfrm>
            <a:off x="7087098" y="1314451"/>
            <a:ext cx="4516908" cy="3850480"/>
          </a:xfrm>
          <a:prstGeom prst="rect">
            <a:avLst/>
          </a:prstGeom>
        </p:spPr>
      </p:pic>
      <p:sp>
        <p:nvSpPr>
          <p:cNvPr id="6" name="TextBox 5">
            <a:extLst>
              <a:ext uri="{FF2B5EF4-FFF2-40B4-BE49-F238E27FC236}">
                <a16:creationId xmlns:a16="http://schemas.microsoft.com/office/drawing/2014/main" id="{77124FA4-A0A6-F120-1E0F-AF56ACA81FD5}"/>
              </a:ext>
              <a:ext uri="{C183D7F6-B498-43B3-948B-1728B52AA6E4}">
                <adec:decorative xmlns:adec="http://schemas.microsoft.com/office/drawing/2017/decorative" val="0"/>
              </a:ext>
            </a:extLst>
          </p:cNvPr>
          <p:cNvSpPr txBox="1"/>
          <p:nvPr/>
        </p:nvSpPr>
        <p:spPr>
          <a:xfrm>
            <a:off x="7143007" y="5229782"/>
            <a:ext cx="4684816" cy="1477328"/>
          </a:xfrm>
          <a:prstGeom prst="rect">
            <a:avLst/>
          </a:prstGeom>
          <a:noFill/>
        </p:spPr>
        <p:txBody>
          <a:bodyPr wrap="square" rtlCol="0">
            <a:spAutoFit/>
          </a:bodyPr>
          <a:lstStyle/>
          <a:p>
            <a:r>
              <a:rPr lang="en-US" dirty="0"/>
              <a:t>Enterprise resource planning (ERP), customer relationship management (CRM), supplier relationship management (SRM), and supply chain management (SCM) systems are examples of ESs. </a:t>
            </a:r>
          </a:p>
        </p:txBody>
      </p:sp>
    </p:spTree>
    <p:extLst>
      <p:ext uri="{BB962C8B-B14F-4D97-AF65-F5344CB8AC3E}">
        <p14:creationId xmlns:p14="http://schemas.microsoft.com/office/powerpoint/2010/main" val="9799972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5C26E36D-467D-D062-6C17-0A7C37D075E9}"/>
              </a:ext>
              <a:ext uri="{C183D7F6-B498-43B3-948B-1728B52AA6E4}">
                <adec:decorative xmlns:adec="http://schemas.microsoft.com/office/drawing/2017/decorative" val="0"/>
              </a:ext>
            </a:extLst>
          </p:cNvPr>
          <p:cNvSpPr>
            <a:spLocks noGrp="1"/>
          </p:cNvSpPr>
          <p:nvPr>
            <p:ph type="sldNum" sz="quarter" idx="12"/>
          </p:nvPr>
        </p:nvSpPr>
        <p:spPr/>
        <p:txBody>
          <a:bodyPr/>
          <a:lstStyle/>
          <a:p>
            <a:fld id="{B1A9E3C8-77E3-4150-A172-F5CDA881707E}" type="slidenum">
              <a:rPr lang="en-US" smtClean="0"/>
              <a:t>4</a:t>
            </a:fld>
            <a:endParaRPr lang="en-US"/>
          </a:p>
        </p:txBody>
      </p:sp>
      <p:sp>
        <p:nvSpPr>
          <p:cNvPr id="2" name="Title 1">
            <a:extLst>
              <a:ext uri="{FF2B5EF4-FFF2-40B4-BE49-F238E27FC236}">
                <a16:creationId xmlns:a16="http://schemas.microsoft.com/office/drawing/2014/main" id="{90C7ACAB-21A7-7CFF-9C37-B7B8B4DC7F14}"/>
              </a:ext>
            </a:extLst>
          </p:cNvPr>
          <p:cNvSpPr>
            <a:spLocks noGrp="1"/>
          </p:cNvSpPr>
          <p:nvPr>
            <p:ph type="title"/>
          </p:nvPr>
        </p:nvSpPr>
        <p:spPr/>
        <p:txBody>
          <a:bodyPr/>
          <a:lstStyle/>
          <a:p>
            <a:r>
              <a:rPr lang="en-US" dirty="0"/>
              <a:t>Interorganizational Links</a:t>
            </a:r>
          </a:p>
        </p:txBody>
      </p:sp>
      <p:sp>
        <p:nvSpPr>
          <p:cNvPr id="4" name="TextBox 3">
            <a:extLst>
              <a:ext uri="{FF2B5EF4-FFF2-40B4-BE49-F238E27FC236}">
                <a16:creationId xmlns:a16="http://schemas.microsoft.com/office/drawing/2014/main" id="{CCD740E8-18EB-2469-2566-FB10B58CC608}"/>
              </a:ext>
            </a:extLst>
          </p:cNvPr>
          <p:cNvSpPr txBox="1"/>
          <p:nvPr/>
        </p:nvSpPr>
        <p:spPr>
          <a:xfrm>
            <a:off x="368135" y="1414562"/>
            <a:ext cx="6390002" cy="3693319"/>
          </a:xfrm>
          <a:prstGeom prst="rect">
            <a:avLst/>
          </a:prstGeom>
          <a:noFill/>
        </p:spPr>
        <p:txBody>
          <a:bodyPr wrap="square" rtlCol="0">
            <a:spAutoFit/>
          </a:bodyPr>
          <a:lstStyle/>
          <a:p>
            <a:endParaRPr lang="en-US" dirty="0"/>
          </a:p>
          <a:p>
            <a:r>
              <a:rPr lang="en-US" dirty="0"/>
              <a:t>ERP, CRM, SRM, and  SCM systems are also examples of boundary-spanning </a:t>
            </a:r>
            <a:r>
              <a:rPr lang="en-US" b="1" dirty="0"/>
              <a:t>interorganizational systems (IOSs) </a:t>
            </a:r>
            <a:r>
              <a:rPr lang="en-US" dirty="0"/>
              <a:t>that enable organizations to electronically share data/information and conduct business with business partners.</a:t>
            </a:r>
          </a:p>
          <a:p>
            <a:endParaRPr lang="en-US" dirty="0"/>
          </a:p>
          <a:p>
            <a:r>
              <a:rPr lang="en-US" dirty="0"/>
              <a:t>These have electronic connections to suppliers and/or customers (see Figure 2-6) and often to each other.</a:t>
            </a:r>
          </a:p>
          <a:p>
            <a:endParaRPr lang="en-US" dirty="0"/>
          </a:p>
          <a:p>
            <a:r>
              <a:rPr lang="en-US" dirty="0"/>
              <a:t>Because electronic data interchange (EDI) facilitates the electronic interchange of business documents with standardized formats between trading partners, it is widely used to support ES interorganizational links (Figure 2-7)</a:t>
            </a:r>
          </a:p>
        </p:txBody>
      </p:sp>
      <p:pic>
        <p:nvPicPr>
          <p:cNvPr id="8" name="Picture 7" descr="Figure 2-6 has CRM, ERP, SRM, and SCM in the middle with suppliers on the left, customers on the right, and cloud-based enterprise systems above. It illustrates that ERP, SRM, and SCM have links to suppliers and to each other. It also illustrates that CRM, ERP, and SCM systems have links to customers and each other.">
            <a:extLst>
              <a:ext uri="{FF2B5EF4-FFF2-40B4-BE49-F238E27FC236}">
                <a16:creationId xmlns:a16="http://schemas.microsoft.com/office/drawing/2014/main" id="{F6D0D7BE-C5C7-77FE-DFB7-CCFBD00B6178}"/>
              </a:ext>
            </a:extLst>
          </p:cNvPr>
          <p:cNvPicPr>
            <a:picLocks noChangeAspect="1"/>
          </p:cNvPicPr>
          <p:nvPr/>
        </p:nvPicPr>
        <p:blipFill>
          <a:blip r:embed="rId3"/>
          <a:stretch>
            <a:fillRect/>
          </a:stretch>
        </p:blipFill>
        <p:spPr>
          <a:xfrm>
            <a:off x="6805533" y="1379046"/>
            <a:ext cx="4145985" cy="3032139"/>
          </a:xfrm>
          <a:prstGeom prst="rect">
            <a:avLst/>
          </a:prstGeom>
        </p:spPr>
      </p:pic>
      <p:pic>
        <p:nvPicPr>
          <p:cNvPr id="10" name="Picture 9" descr="Figure 2-7 illustrates EDI links between business partners. It shows that EDI documents are passed from the EDI server of a sending company to the EDI server of a receiving company.">
            <a:extLst>
              <a:ext uri="{FF2B5EF4-FFF2-40B4-BE49-F238E27FC236}">
                <a16:creationId xmlns:a16="http://schemas.microsoft.com/office/drawing/2014/main" id="{E140862F-40BF-4E4C-9368-D307C2B90ED2}"/>
              </a:ext>
            </a:extLst>
          </p:cNvPr>
          <p:cNvPicPr>
            <a:picLocks noChangeAspect="1"/>
          </p:cNvPicPr>
          <p:nvPr/>
        </p:nvPicPr>
        <p:blipFill>
          <a:blip r:embed="rId4"/>
          <a:stretch>
            <a:fillRect/>
          </a:stretch>
        </p:blipFill>
        <p:spPr>
          <a:xfrm>
            <a:off x="6843713" y="4551498"/>
            <a:ext cx="4278957" cy="2029664"/>
          </a:xfrm>
          <a:prstGeom prst="rect">
            <a:avLst/>
          </a:prstGeom>
        </p:spPr>
      </p:pic>
    </p:spTree>
    <p:extLst>
      <p:ext uri="{BB962C8B-B14F-4D97-AF65-F5344CB8AC3E}">
        <p14:creationId xmlns:p14="http://schemas.microsoft.com/office/powerpoint/2010/main" val="35037990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E35E701-426A-9A87-3516-B328DC1AD12E}"/>
              </a:ext>
              <a:ext uri="{C183D7F6-B498-43B3-948B-1728B52AA6E4}">
                <adec:decorative xmlns:adec="http://schemas.microsoft.com/office/drawing/2017/decorative" val="0"/>
              </a:ext>
            </a:extLst>
          </p:cNvPr>
          <p:cNvSpPr>
            <a:spLocks noGrp="1"/>
          </p:cNvSpPr>
          <p:nvPr>
            <p:ph type="sldNum" sz="quarter" idx="12"/>
          </p:nvPr>
        </p:nvSpPr>
        <p:spPr/>
        <p:txBody>
          <a:bodyPr/>
          <a:lstStyle/>
          <a:p>
            <a:fld id="{B1A9E3C8-77E3-4150-A172-F5CDA881707E}" type="slidenum">
              <a:rPr lang="en-US" smtClean="0"/>
              <a:t>5</a:t>
            </a:fld>
            <a:endParaRPr lang="en-US"/>
          </a:p>
        </p:txBody>
      </p:sp>
      <p:sp>
        <p:nvSpPr>
          <p:cNvPr id="2" name="Title 1">
            <a:extLst>
              <a:ext uri="{FF2B5EF4-FFF2-40B4-BE49-F238E27FC236}">
                <a16:creationId xmlns:a16="http://schemas.microsoft.com/office/drawing/2014/main" id="{24E900A3-0358-3348-691C-38A01BBABB54}"/>
              </a:ext>
            </a:extLst>
          </p:cNvPr>
          <p:cNvSpPr>
            <a:spLocks noGrp="1"/>
          </p:cNvSpPr>
          <p:nvPr>
            <p:ph type="title"/>
          </p:nvPr>
        </p:nvSpPr>
        <p:spPr/>
        <p:txBody>
          <a:bodyPr/>
          <a:lstStyle/>
          <a:p>
            <a:r>
              <a:rPr lang="en-US" dirty="0"/>
              <a:t>Client-Server Applications</a:t>
            </a:r>
          </a:p>
        </p:txBody>
      </p:sp>
      <p:sp>
        <p:nvSpPr>
          <p:cNvPr id="4" name="TextBox 3">
            <a:extLst>
              <a:ext uri="{FF2B5EF4-FFF2-40B4-BE49-F238E27FC236}">
                <a16:creationId xmlns:a16="http://schemas.microsoft.com/office/drawing/2014/main" id="{53BD93B7-5D71-9F05-B88D-5327E1DC6B35}"/>
              </a:ext>
            </a:extLst>
          </p:cNvPr>
          <p:cNvSpPr txBox="1"/>
          <p:nvPr/>
        </p:nvSpPr>
        <p:spPr>
          <a:xfrm>
            <a:off x="385948" y="1345863"/>
            <a:ext cx="7243948" cy="2862322"/>
          </a:xfrm>
          <a:prstGeom prst="rect">
            <a:avLst/>
          </a:prstGeom>
          <a:noFill/>
        </p:spPr>
        <p:txBody>
          <a:bodyPr wrap="square" rtlCol="0">
            <a:spAutoFit/>
          </a:bodyPr>
          <a:lstStyle/>
          <a:p>
            <a:r>
              <a:rPr lang="en-US" b="1" dirty="0"/>
              <a:t>Client-server computing </a:t>
            </a:r>
            <a:r>
              <a:rPr lang="en-US" dirty="0"/>
              <a:t>is a type of distributed computing where a client application requests resources or services from another program (a server). </a:t>
            </a:r>
          </a:p>
          <a:p>
            <a:endParaRPr lang="en-US" dirty="0"/>
          </a:p>
          <a:p>
            <a:r>
              <a:rPr lang="en-US" dirty="0"/>
              <a:t>Typically, client applications and server resources/services are on different computers, so client-server computing involves two (or more) computers working together over a network. </a:t>
            </a:r>
          </a:p>
          <a:p>
            <a:endParaRPr lang="en-US" dirty="0"/>
          </a:p>
          <a:p>
            <a:r>
              <a:rPr lang="en-US" b="1" dirty="0"/>
              <a:t>Client software </a:t>
            </a:r>
            <a:r>
              <a:rPr lang="en-US" dirty="0"/>
              <a:t>on client devices is used to connect and interact with a server. It sends requests to the server to perform actions. </a:t>
            </a:r>
          </a:p>
        </p:txBody>
      </p:sp>
      <p:pic>
        <p:nvPicPr>
          <p:cNvPr id="6" name="Picture 5" descr="Figure 2-8 illustrates that in client-server computing, applications running on client devices send requests for services or resources to servers over network circuits. It also illustrates that server responses to client requests are delivered to client devices over network circuits.">
            <a:extLst>
              <a:ext uri="{FF2B5EF4-FFF2-40B4-BE49-F238E27FC236}">
                <a16:creationId xmlns:a16="http://schemas.microsoft.com/office/drawing/2014/main" id="{DAD234A9-00A8-557B-F346-EEC5E8BFFBAF}"/>
              </a:ext>
            </a:extLst>
          </p:cNvPr>
          <p:cNvPicPr>
            <a:picLocks noChangeAspect="1"/>
          </p:cNvPicPr>
          <p:nvPr/>
        </p:nvPicPr>
        <p:blipFill>
          <a:blip r:embed="rId2"/>
          <a:stretch>
            <a:fillRect/>
          </a:stretch>
        </p:blipFill>
        <p:spPr>
          <a:xfrm>
            <a:off x="7793796" y="456416"/>
            <a:ext cx="4012256" cy="3275779"/>
          </a:xfrm>
          <a:prstGeom prst="rect">
            <a:avLst/>
          </a:prstGeom>
        </p:spPr>
      </p:pic>
      <p:sp>
        <p:nvSpPr>
          <p:cNvPr id="5" name="TextBox 4">
            <a:extLst>
              <a:ext uri="{FF2B5EF4-FFF2-40B4-BE49-F238E27FC236}">
                <a16:creationId xmlns:a16="http://schemas.microsoft.com/office/drawing/2014/main" id="{DCDC0F98-1B89-D653-8361-2DE6751A2B25}"/>
              </a:ext>
            </a:extLst>
          </p:cNvPr>
          <p:cNvSpPr txBox="1"/>
          <p:nvPr/>
        </p:nvSpPr>
        <p:spPr>
          <a:xfrm>
            <a:off x="385948" y="4406303"/>
            <a:ext cx="7150181" cy="2308324"/>
          </a:xfrm>
          <a:prstGeom prst="rect">
            <a:avLst/>
          </a:prstGeom>
          <a:noFill/>
        </p:spPr>
        <p:txBody>
          <a:bodyPr wrap="square" rtlCol="0">
            <a:spAutoFit/>
          </a:bodyPr>
          <a:lstStyle/>
          <a:p>
            <a:r>
              <a:rPr lang="en-US" dirty="0"/>
              <a:t>Multitier (n-tier) software architectures are the de facto model for client-server applications; these enable separation of client-side and server-side processing activities. </a:t>
            </a:r>
          </a:p>
          <a:p>
            <a:endParaRPr lang="en-US" dirty="0"/>
          </a:p>
          <a:p>
            <a:r>
              <a:rPr lang="en-US" dirty="0"/>
              <a:t>The three-tier architecture is most common; it separates an application into presentation, application logic, and data tiers (see Figure 2-11 and Table 2-3) that can be distributed across client devices, servers, data storage technologies, and locations. </a:t>
            </a:r>
          </a:p>
        </p:txBody>
      </p:sp>
      <p:pic>
        <p:nvPicPr>
          <p:cNvPr id="7" name="Picture 6" descr="Figure 2-11 illustrates a three-tier software architecture. Clients are located at the presentation tier; servers are found at the application logic tier, and databases are found at the data tier.">
            <a:extLst>
              <a:ext uri="{FF2B5EF4-FFF2-40B4-BE49-F238E27FC236}">
                <a16:creationId xmlns:a16="http://schemas.microsoft.com/office/drawing/2014/main" id="{96231D41-598A-F609-5CFC-984C75BBB9CB}"/>
              </a:ext>
            </a:extLst>
          </p:cNvPr>
          <p:cNvPicPr>
            <a:picLocks noChangeAspect="1"/>
          </p:cNvPicPr>
          <p:nvPr/>
        </p:nvPicPr>
        <p:blipFill>
          <a:blip r:embed="rId3"/>
          <a:stretch>
            <a:fillRect/>
          </a:stretch>
        </p:blipFill>
        <p:spPr>
          <a:xfrm>
            <a:off x="8001448" y="3732195"/>
            <a:ext cx="3596952" cy="2914141"/>
          </a:xfrm>
          <a:prstGeom prst="rect">
            <a:avLst/>
          </a:prstGeom>
        </p:spPr>
      </p:pic>
    </p:spTree>
    <p:extLst>
      <p:ext uri="{BB962C8B-B14F-4D97-AF65-F5344CB8AC3E}">
        <p14:creationId xmlns:p14="http://schemas.microsoft.com/office/powerpoint/2010/main" val="16283355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0CFEB2D6-CA9F-133C-475D-9A087E86B6AB}"/>
              </a:ext>
              <a:ext uri="{C183D7F6-B498-43B3-948B-1728B52AA6E4}">
                <adec:decorative xmlns:adec="http://schemas.microsoft.com/office/drawing/2017/decorative" val="0"/>
              </a:ext>
            </a:extLst>
          </p:cNvPr>
          <p:cNvSpPr>
            <a:spLocks noGrp="1"/>
          </p:cNvSpPr>
          <p:nvPr>
            <p:ph type="sldNum" sz="quarter" idx="12"/>
          </p:nvPr>
        </p:nvSpPr>
        <p:spPr/>
        <p:txBody>
          <a:bodyPr/>
          <a:lstStyle/>
          <a:p>
            <a:fld id="{B1A9E3C8-77E3-4150-A172-F5CDA881707E}" type="slidenum">
              <a:rPr lang="en-US" smtClean="0"/>
              <a:t>6</a:t>
            </a:fld>
            <a:endParaRPr lang="en-US" dirty="0"/>
          </a:p>
        </p:txBody>
      </p:sp>
      <p:sp>
        <p:nvSpPr>
          <p:cNvPr id="2" name="Title 1">
            <a:extLst>
              <a:ext uri="{FF2B5EF4-FFF2-40B4-BE49-F238E27FC236}">
                <a16:creationId xmlns:a16="http://schemas.microsoft.com/office/drawing/2014/main" id="{6B8901B5-86EA-7557-C536-92D0431A283E}"/>
              </a:ext>
            </a:extLst>
          </p:cNvPr>
          <p:cNvSpPr>
            <a:spLocks noGrp="1"/>
          </p:cNvSpPr>
          <p:nvPr>
            <p:ph type="title"/>
          </p:nvPr>
        </p:nvSpPr>
        <p:spPr/>
        <p:txBody>
          <a:bodyPr>
            <a:normAutofit/>
          </a:bodyPr>
          <a:lstStyle/>
          <a:p>
            <a:r>
              <a:rPr lang="en-US" sz="3600" dirty="0"/>
              <a:t>Distributing Processing Work Among Clients and Servers</a:t>
            </a:r>
          </a:p>
        </p:txBody>
      </p:sp>
      <p:sp>
        <p:nvSpPr>
          <p:cNvPr id="4" name="TextBox 3">
            <a:extLst>
              <a:ext uri="{FF2B5EF4-FFF2-40B4-BE49-F238E27FC236}">
                <a16:creationId xmlns:a16="http://schemas.microsoft.com/office/drawing/2014/main" id="{28ECD627-6276-C707-AA34-D650813E0F0B}"/>
              </a:ext>
            </a:extLst>
          </p:cNvPr>
          <p:cNvSpPr txBox="1"/>
          <p:nvPr/>
        </p:nvSpPr>
        <p:spPr>
          <a:xfrm>
            <a:off x="935831" y="1690688"/>
            <a:ext cx="10417969" cy="1200329"/>
          </a:xfrm>
          <a:prstGeom prst="rect">
            <a:avLst/>
          </a:prstGeom>
          <a:noFill/>
        </p:spPr>
        <p:txBody>
          <a:bodyPr wrap="square" rtlCol="0">
            <a:spAutoFit/>
          </a:bodyPr>
          <a:lstStyle/>
          <a:p>
            <a:r>
              <a:rPr lang="en-US" dirty="0"/>
              <a:t>There are various ways to divide the processing of client-server applications between clients and servers (see Figure 2-12 and Table 2-4). The distribution used for a particular application usually depends on the nature of the application and the functions it performs. It affects the amounts of messages and data passed between clients and servers over the network.</a:t>
            </a:r>
          </a:p>
        </p:txBody>
      </p:sp>
      <p:pic>
        <p:nvPicPr>
          <p:cNvPr id="6" name="Picture 5" descr="Figure 2-12 illustrates the distribution of processing activities between clients and servers for five types of client-server processing types: host-based processing, server-based processing, cooperative processing, client-based processing, and peer-to-peer processing.  Descriptions of each type of processing is provided in Table 2-4.">
            <a:extLst>
              <a:ext uri="{FF2B5EF4-FFF2-40B4-BE49-F238E27FC236}">
                <a16:creationId xmlns:a16="http://schemas.microsoft.com/office/drawing/2014/main" id="{1F97E81D-8C88-BCC3-7ECB-9A4A176A8A6E}"/>
              </a:ext>
            </a:extLst>
          </p:cNvPr>
          <p:cNvPicPr>
            <a:picLocks noChangeAspect="1"/>
          </p:cNvPicPr>
          <p:nvPr/>
        </p:nvPicPr>
        <p:blipFill>
          <a:blip r:embed="rId2"/>
          <a:stretch>
            <a:fillRect/>
          </a:stretch>
        </p:blipFill>
        <p:spPr>
          <a:xfrm>
            <a:off x="696126" y="3142167"/>
            <a:ext cx="4915153" cy="2825895"/>
          </a:xfrm>
          <a:prstGeom prst="rect">
            <a:avLst/>
          </a:prstGeom>
        </p:spPr>
      </p:pic>
      <p:pic>
        <p:nvPicPr>
          <p:cNvPr id="8" name="Picture 7" descr="This illustration is a reproduction of Table 2-4. It includes rows for host-based processing, server-based processing, cooperative processing, client-based processing and peer-to-peer processing. Each row identifies other names that exist for this type of processing and a description of how processing work is divided between clients and servers.">
            <a:extLst>
              <a:ext uri="{FF2B5EF4-FFF2-40B4-BE49-F238E27FC236}">
                <a16:creationId xmlns:a16="http://schemas.microsoft.com/office/drawing/2014/main" id="{2123C2D0-79DD-7D67-63B6-A23174AC6323}"/>
              </a:ext>
            </a:extLst>
          </p:cNvPr>
          <p:cNvPicPr>
            <a:picLocks noChangeAspect="1"/>
          </p:cNvPicPr>
          <p:nvPr/>
        </p:nvPicPr>
        <p:blipFill>
          <a:blip r:embed="rId3"/>
          <a:stretch>
            <a:fillRect/>
          </a:stretch>
        </p:blipFill>
        <p:spPr>
          <a:xfrm>
            <a:off x="5708910" y="2891017"/>
            <a:ext cx="5778797" cy="3105310"/>
          </a:xfrm>
          <a:prstGeom prst="rect">
            <a:avLst/>
          </a:prstGeom>
        </p:spPr>
      </p:pic>
    </p:spTree>
    <p:extLst>
      <p:ext uri="{BB962C8B-B14F-4D97-AF65-F5344CB8AC3E}">
        <p14:creationId xmlns:p14="http://schemas.microsoft.com/office/powerpoint/2010/main" val="13862860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5036F97-D3A2-9EE7-4637-4DFC8076E15F}"/>
              </a:ext>
              <a:ext uri="{C183D7F6-B498-43B3-948B-1728B52AA6E4}">
                <adec:decorative xmlns:adec="http://schemas.microsoft.com/office/drawing/2017/decorative" val="0"/>
              </a:ext>
            </a:extLst>
          </p:cNvPr>
          <p:cNvSpPr>
            <a:spLocks noGrp="1"/>
          </p:cNvSpPr>
          <p:nvPr>
            <p:ph type="sldNum" sz="quarter" idx="12"/>
          </p:nvPr>
        </p:nvSpPr>
        <p:spPr/>
        <p:txBody>
          <a:bodyPr/>
          <a:lstStyle/>
          <a:p>
            <a:fld id="{B1A9E3C8-77E3-4150-A172-F5CDA881707E}" type="slidenum">
              <a:rPr lang="en-US" smtClean="0"/>
              <a:t>7</a:t>
            </a:fld>
            <a:endParaRPr lang="en-US"/>
          </a:p>
        </p:txBody>
      </p:sp>
      <p:sp>
        <p:nvSpPr>
          <p:cNvPr id="2" name="Title 1">
            <a:extLst>
              <a:ext uri="{FF2B5EF4-FFF2-40B4-BE49-F238E27FC236}">
                <a16:creationId xmlns:a16="http://schemas.microsoft.com/office/drawing/2014/main" id="{92265437-53EE-19A2-5E3D-F222BB3A9FBF}"/>
              </a:ext>
            </a:extLst>
          </p:cNvPr>
          <p:cNvSpPr>
            <a:spLocks noGrp="1"/>
          </p:cNvSpPr>
          <p:nvPr>
            <p:ph type="title"/>
          </p:nvPr>
        </p:nvSpPr>
        <p:spPr/>
        <p:txBody>
          <a:bodyPr/>
          <a:lstStyle/>
          <a:p>
            <a:r>
              <a:rPr lang="en-US" dirty="0"/>
              <a:t>Client-Server Networks</a:t>
            </a:r>
          </a:p>
        </p:txBody>
      </p:sp>
      <p:sp>
        <p:nvSpPr>
          <p:cNvPr id="6" name="TextBox 5">
            <a:extLst>
              <a:ext uri="{FF2B5EF4-FFF2-40B4-BE49-F238E27FC236}">
                <a16:creationId xmlns:a16="http://schemas.microsoft.com/office/drawing/2014/main" id="{8F4527F4-A0B0-10BF-4852-4AB2304B82DD}"/>
              </a:ext>
              <a:ext uri="{C183D7F6-B498-43B3-948B-1728B52AA6E4}">
                <adec:decorative xmlns:adec="http://schemas.microsoft.com/office/drawing/2017/decorative" val="0"/>
              </a:ext>
            </a:extLst>
          </p:cNvPr>
          <p:cNvSpPr txBox="1"/>
          <p:nvPr/>
        </p:nvSpPr>
        <p:spPr>
          <a:xfrm>
            <a:off x="350322" y="1280989"/>
            <a:ext cx="6050478" cy="5355312"/>
          </a:xfrm>
          <a:prstGeom prst="rect">
            <a:avLst/>
          </a:prstGeom>
          <a:noFill/>
        </p:spPr>
        <p:txBody>
          <a:bodyPr wrap="square" rtlCol="0">
            <a:spAutoFit/>
          </a:bodyPr>
          <a:lstStyle/>
          <a:p>
            <a:r>
              <a:rPr lang="en-US" dirty="0"/>
              <a:t>Networks configured to facilitate the processing of client-server applications are </a:t>
            </a:r>
            <a:r>
              <a:rPr lang="en-US" i="1" dirty="0"/>
              <a:t>client-server networks</a:t>
            </a:r>
            <a:r>
              <a:rPr lang="en-US" dirty="0"/>
              <a:t>. </a:t>
            </a:r>
          </a:p>
          <a:p>
            <a:endParaRPr lang="en-US" dirty="0"/>
          </a:p>
          <a:p>
            <a:r>
              <a:rPr lang="en-US" dirty="0"/>
              <a:t>Essentially, a client-server network is a network that includes dedicated servers. Clients and servers use </a:t>
            </a:r>
            <a:r>
              <a:rPr lang="en-US" i="1" dirty="0"/>
              <a:t>communication protocols </a:t>
            </a:r>
            <a:r>
              <a:rPr lang="en-US" dirty="0"/>
              <a:t>to communicate over network circuits. </a:t>
            </a:r>
            <a:r>
              <a:rPr lang="en-US" i="1" dirty="0"/>
              <a:t>Middleware</a:t>
            </a:r>
            <a:r>
              <a:rPr lang="en-US" dirty="0"/>
              <a:t> is sometimes needed.</a:t>
            </a:r>
          </a:p>
          <a:p>
            <a:endParaRPr lang="en-US" dirty="0"/>
          </a:p>
          <a:p>
            <a:r>
              <a:rPr lang="en-US" dirty="0"/>
              <a:t>Client-server networks are usually classified as being two-tier (Figure 2-13) or multi-tier (Figures 2-14 and 2-15).</a:t>
            </a:r>
          </a:p>
          <a:p>
            <a:endParaRPr lang="en-US" dirty="0"/>
          </a:p>
          <a:p>
            <a:r>
              <a:rPr lang="en-US" dirty="0"/>
              <a:t>A client connects to and interacts with a single server in a client-server network. </a:t>
            </a:r>
          </a:p>
          <a:p>
            <a:endParaRPr lang="en-US" dirty="0"/>
          </a:p>
          <a:p>
            <a:r>
              <a:rPr lang="en-US" dirty="0"/>
              <a:t>Servers that communicate directly with clients are consider front-end (or front-side) servers; others involved in processing the application are called </a:t>
            </a:r>
            <a:r>
              <a:rPr lang="en-US" i="1" dirty="0"/>
              <a:t>back-end servers </a:t>
            </a:r>
            <a:r>
              <a:rPr lang="en-US" dirty="0"/>
              <a:t>because they do not directly communicate with clients.</a:t>
            </a:r>
          </a:p>
          <a:p>
            <a:endParaRPr lang="en-US" dirty="0"/>
          </a:p>
        </p:txBody>
      </p:sp>
      <p:pic>
        <p:nvPicPr>
          <p:cNvPr id="5" name="Picture 4" descr="Figure 2-13 illustrates a two-tier client-server network with a client-device on the left and a server on the right. The client and use communication software to interact. The communication software is located between the application and operating system for both the client and server. ">
            <a:extLst>
              <a:ext uri="{FF2B5EF4-FFF2-40B4-BE49-F238E27FC236}">
                <a16:creationId xmlns:a16="http://schemas.microsoft.com/office/drawing/2014/main" id="{CB03FD8F-2643-FB87-E54B-E31FCA117B54}"/>
              </a:ext>
            </a:extLst>
          </p:cNvPr>
          <p:cNvPicPr>
            <a:picLocks noChangeAspect="1"/>
          </p:cNvPicPr>
          <p:nvPr/>
        </p:nvPicPr>
        <p:blipFill>
          <a:blip r:embed="rId3"/>
          <a:stretch>
            <a:fillRect/>
          </a:stretch>
        </p:blipFill>
        <p:spPr>
          <a:xfrm>
            <a:off x="7632034" y="255329"/>
            <a:ext cx="3721766" cy="1801775"/>
          </a:xfrm>
          <a:prstGeom prst="rect">
            <a:avLst/>
          </a:prstGeom>
        </p:spPr>
      </p:pic>
      <p:pic>
        <p:nvPicPr>
          <p:cNvPr id="8" name="Picture 7" descr="Figure 2-14 illustrates a three-tier client server network with a client on the left, an application server in the middle, and a database server on the right. The client uses communication software and protocols to interact with the application server. The application server and database server also use communication software and protocols to interact. There is no direct communication between the client and database server.">
            <a:extLst>
              <a:ext uri="{FF2B5EF4-FFF2-40B4-BE49-F238E27FC236}">
                <a16:creationId xmlns:a16="http://schemas.microsoft.com/office/drawing/2014/main" id="{4F943BA8-0007-9D29-E1C0-582228CE506A}"/>
              </a:ext>
            </a:extLst>
          </p:cNvPr>
          <p:cNvPicPr>
            <a:picLocks noChangeAspect="1"/>
          </p:cNvPicPr>
          <p:nvPr/>
        </p:nvPicPr>
        <p:blipFill>
          <a:blip r:embed="rId4"/>
          <a:stretch>
            <a:fillRect/>
          </a:stretch>
        </p:blipFill>
        <p:spPr>
          <a:xfrm>
            <a:off x="7336631" y="2149914"/>
            <a:ext cx="4705350" cy="1784788"/>
          </a:xfrm>
          <a:prstGeom prst="rect">
            <a:avLst/>
          </a:prstGeom>
        </p:spPr>
      </p:pic>
      <p:pic>
        <p:nvPicPr>
          <p:cNvPr id="10" name="Picture 9" descr="Figure 2-16 illustrates a multitier client server network with a client on the left, a web server in the middle and an application and database server on the right. The client uses communication software and protocols to interact with the web server. The web server uses communication software and protocols to interact with the application and database servers There is no direct communication between the client and the application and database server.">
            <a:extLst>
              <a:ext uri="{FF2B5EF4-FFF2-40B4-BE49-F238E27FC236}">
                <a16:creationId xmlns:a16="http://schemas.microsoft.com/office/drawing/2014/main" id="{29B24AF6-0B5F-70A3-6453-FCE19E1D82A9}"/>
              </a:ext>
            </a:extLst>
          </p:cNvPr>
          <p:cNvPicPr>
            <a:picLocks noChangeAspect="1"/>
          </p:cNvPicPr>
          <p:nvPr/>
        </p:nvPicPr>
        <p:blipFill>
          <a:blip r:embed="rId5"/>
          <a:stretch>
            <a:fillRect/>
          </a:stretch>
        </p:blipFill>
        <p:spPr>
          <a:xfrm>
            <a:off x="7486650" y="4097144"/>
            <a:ext cx="4453608" cy="2334901"/>
          </a:xfrm>
          <a:prstGeom prst="rect">
            <a:avLst/>
          </a:prstGeom>
        </p:spPr>
      </p:pic>
    </p:spTree>
    <p:extLst>
      <p:ext uri="{BB962C8B-B14F-4D97-AF65-F5344CB8AC3E}">
        <p14:creationId xmlns:p14="http://schemas.microsoft.com/office/powerpoint/2010/main" val="12809985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986FAF0-C4C4-6C1D-381B-FA00C1F3548B}"/>
              </a:ext>
              <a:ext uri="{C183D7F6-B498-43B3-948B-1728B52AA6E4}">
                <adec:decorative xmlns:adec="http://schemas.microsoft.com/office/drawing/2017/decorative" val="0"/>
              </a:ext>
            </a:extLst>
          </p:cNvPr>
          <p:cNvSpPr>
            <a:spLocks noGrp="1"/>
          </p:cNvSpPr>
          <p:nvPr>
            <p:ph type="sldNum" sz="quarter" idx="12"/>
          </p:nvPr>
        </p:nvSpPr>
        <p:spPr/>
        <p:txBody>
          <a:bodyPr/>
          <a:lstStyle/>
          <a:p>
            <a:fld id="{B1A9E3C8-77E3-4150-A172-F5CDA881707E}" type="slidenum">
              <a:rPr lang="en-US" smtClean="0"/>
              <a:t>8</a:t>
            </a:fld>
            <a:endParaRPr lang="en-US" dirty="0"/>
          </a:p>
        </p:txBody>
      </p:sp>
      <p:sp>
        <p:nvSpPr>
          <p:cNvPr id="2" name="Title 1">
            <a:extLst>
              <a:ext uri="{FF2B5EF4-FFF2-40B4-BE49-F238E27FC236}">
                <a16:creationId xmlns:a16="http://schemas.microsoft.com/office/drawing/2014/main" id="{A6504CC3-0B5B-9C2B-9F46-9B41DB731C41}"/>
              </a:ext>
            </a:extLst>
          </p:cNvPr>
          <p:cNvSpPr>
            <a:spLocks noGrp="1"/>
          </p:cNvSpPr>
          <p:nvPr>
            <p:ph type="title"/>
          </p:nvPr>
        </p:nvSpPr>
        <p:spPr/>
        <p:txBody>
          <a:bodyPr>
            <a:normAutofit/>
          </a:bodyPr>
          <a:lstStyle/>
          <a:p>
            <a:r>
              <a:rPr lang="en-US" sz="2800" dirty="0"/>
              <a:t>Cloud Computing Architectures and Virtualization</a:t>
            </a:r>
          </a:p>
        </p:txBody>
      </p:sp>
      <p:sp>
        <p:nvSpPr>
          <p:cNvPr id="4" name="TextBox 3">
            <a:extLst>
              <a:ext uri="{FF2B5EF4-FFF2-40B4-BE49-F238E27FC236}">
                <a16:creationId xmlns:a16="http://schemas.microsoft.com/office/drawing/2014/main" id="{3629E12A-B558-7405-0749-FDA4E639B7C1}"/>
              </a:ext>
            </a:extLst>
          </p:cNvPr>
          <p:cNvSpPr txBox="1"/>
          <p:nvPr/>
        </p:nvSpPr>
        <p:spPr>
          <a:xfrm>
            <a:off x="599704" y="1341912"/>
            <a:ext cx="4250902" cy="4801314"/>
          </a:xfrm>
          <a:prstGeom prst="rect">
            <a:avLst/>
          </a:prstGeom>
          <a:noFill/>
        </p:spPr>
        <p:txBody>
          <a:bodyPr wrap="square" rtlCol="0">
            <a:spAutoFit/>
          </a:bodyPr>
          <a:lstStyle/>
          <a:p>
            <a:r>
              <a:rPr lang="en-US" dirty="0"/>
              <a:t>NIST defines </a:t>
            </a:r>
            <a:r>
              <a:rPr lang="en-US" i="1" dirty="0"/>
              <a:t>cloud computing </a:t>
            </a:r>
            <a:r>
              <a:rPr lang="en-US" dirty="0"/>
              <a:t>as: </a:t>
            </a:r>
          </a:p>
          <a:p>
            <a:endParaRPr lang="en-US" dirty="0"/>
          </a:p>
          <a:p>
            <a:pPr lvl="1"/>
            <a:r>
              <a:rPr lang="en-US" dirty="0"/>
              <a:t>“</a:t>
            </a:r>
            <a:r>
              <a:rPr lang="en-US" i="1" dirty="0"/>
              <a:t>A model for enabling ubiquitous, convenient, on-demand network access to a shared pool of configurable computing resources (e.g., networks, servers, storage, applications, and services) that can be rapidly provisioned and released with minimal management effort or service provider interaction.”</a:t>
            </a:r>
            <a:endParaRPr lang="en-US" sz="1400" i="1" dirty="0"/>
          </a:p>
          <a:p>
            <a:endParaRPr lang="en-US" dirty="0"/>
          </a:p>
          <a:p>
            <a:r>
              <a:rPr lang="en-US" dirty="0"/>
              <a:t>Today, the cloud is a logical extension of most business networks. More 90% of U.S. businesses subscribed to at least one cloud service, and most subscribed to multiple services. </a:t>
            </a:r>
          </a:p>
        </p:txBody>
      </p:sp>
      <p:pic>
        <p:nvPicPr>
          <p:cNvPr id="8" name="Picture 7" descr="Figure 2-17 illustrates how the cloud abstracts infrastructure details for application users. It includes cloud user devices on the left, the Internet in the middle, and cloud service infrastructure component with a cloud on the right. The infrastructure includes applications, managed services, servers, data centers, networks, data storage, and security technologies. These infrastructure details exist, but cloud application users are spared having to know about them.">
            <a:extLst>
              <a:ext uri="{FF2B5EF4-FFF2-40B4-BE49-F238E27FC236}">
                <a16:creationId xmlns:a16="http://schemas.microsoft.com/office/drawing/2014/main" id="{CDEDD475-6477-F1A8-7D2D-D28DADE922B7}"/>
              </a:ext>
            </a:extLst>
          </p:cNvPr>
          <p:cNvPicPr>
            <a:picLocks noChangeAspect="1"/>
          </p:cNvPicPr>
          <p:nvPr/>
        </p:nvPicPr>
        <p:blipFill>
          <a:blip r:embed="rId2"/>
          <a:stretch>
            <a:fillRect/>
          </a:stretch>
        </p:blipFill>
        <p:spPr>
          <a:xfrm>
            <a:off x="4875971" y="1183600"/>
            <a:ext cx="3213958" cy="1874458"/>
          </a:xfrm>
          <a:prstGeom prst="rect">
            <a:avLst/>
          </a:prstGeom>
        </p:spPr>
      </p:pic>
      <p:sp>
        <p:nvSpPr>
          <p:cNvPr id="5" name="TextBox 4">
            <a:extLst>
              <a:ext uri="{FF2B5EF4-FFF2-40B4-BE49-F238E27FC236}">
                <a16:creationId xmlns:a16="http://schemas.microsoft.com/office/drawing/2014/main" id="{AB5E8173-9A06-67EA-55F1-0F8975FC248B}"/>
              </a:ext>
            </a:extLst>
          </p:cNvPr>
          <p:cNvSpPr txBox="1"/>
          <p:nvPr/>
        </p:nvSpPr>
        <p:spPr>
          <a:xfrm>
            <a:off x="8541543" y="1183600"/>
            <a:ext cx="3650457" cy="5078313"/>
          </a:xfrm>
          <a:prstGeom prst="rect">
            <a:avLst/>
          </a:prstGeom>
          <a:noFill/>
        </p:spPr>
        <p:txBody>
          <a:bodyPr wrap="square" rtlCol="0">
            <a:spAutoFit/>
          </a:bodyPr>
          <a:lstStyle/>
          <a:p>
            <a:r>
              <a:rPr lang="en-US" dirty="0"/>
              <a:t>Virtualization is a hallmark of cloud computing. It enables cloud providers to create virtual versions of their computing infrastructure and provides subscribers with the appearance of unlimited resources.</a:t>
            </a:r>
          </a:p>
          <a:p>
            <a:endParaRPr lang="en-US" dirty="0"/>
          </a:p>
          <a:p>
            <a:r>
              <a:rPr lang="en-US" i="1" dirty="0"/>
              <a:t>Server virtualization </a:t>
            </a:r>
            <a:r>
              <a:rPr lang="en-US" dirty="0"/>
              <a:t>transforms a physical server into a “cloud” of virtual servers; </a:t>
            </a:r>
            <a:r>
              <a:rPr lang="en-US" i="1" dirty="0"/>
              <a:t>network virtualization enables </a:t>
            </a:r>
            <a:r>
              <a:rPr lang="en-US" dirty="0"/>
              <a:t>the creation of virtual adapters for virtual servers and the creation of virtual switches and virtual circuits that between virtual servers and real devices in real networks (see Figure 2-18).</a:t>
            </a:r>
          </a:p>
        </p:txBody>
      </p:sp>
      <p:pic>
        <p:nvPicPr>
          <p:cNvPr id="6" name="Picture 5" descr="Figure 2-10 illustrate the use of virtualization software to create three virtual servers from a physical server. Each virtual server has an operating system that runs applications.">
            <a:extLst>
              <a:ext uri="{FF2B5EF4-FFF2-40B4-BE49-F238E27FC236}">
                <a16:creationId xmlns:a16="http://schemas.microsoft.com/office/drawing/2014/main" id="{A924B38A-DC5E-ABEF-3D33-B73AEFE968C6}"/>
              </a:ext>
            </a:extLst>
          </p:cNvPr>
          <p:cNvPicPr>
            <a:picLocks noChangeAspect="1"/>
          </p:cNvPicPr>
          <p:nvPr/>
        </p:nvPicPr>
        <p:blipFill>
          <a:blip r:embed="rId3"/>
          <a:stretch>
            <a:fillRect/>
          </a:stretch>
        </p:blipFill>
        <p:spPr>
          <a:xfrm>
            <a:off x="4806461" y="3079586"/>
            <a:ext cx="3352978" cy="1593893"/>
          </a:xfrm>
          <a:prstGeom prst="rect">
            <a:avLst/>
          </a:prstGeom>
        </p:spPr>
      </p:pic>
      <p:pic>
        <p:nvPicPr>
          <p:cNvPr id="7" name="Picture 6" descr="Figure 2-14 illustrates network virtualization. Here virtual servers have virtual adapters created from physical adapters the enable communication via virtual circuits and switches.">
            <a:extLst>
              <a:ext uri="{FF2B5EF4-FFF2-40B4-BE49-F238E27FC236}">
                <a16:creationId xmlns:a16="http://schemas.microsoft.com/office/drawing/2014/main" id="{C433CC03-37EF-3B0B-6444-682FDE733101}"/>
              </a:ext>
            </a:extLst>
          </p:cNvPr>
          <p:cNvPicPr>
            <a:picLocks noChangeAspect="1"/>
          </p:cNvPicPr>
          <p:nvPr/>
        </p:nvPicPr>
        <p:blipFill>
          <a:blip r:embed="rId4"/>
          <a:stretch>
            <a:fillRect/>
          </a:stretch>
        </p:blipFill>
        <p:spPr>
          <a:xfrm>
            <a:off x="4850606" y="4816115"/>
            <a:ext cx="3319820" cy="1905360"/>
          </a:xfrm>
          <a:prstGeom prst="rect">
            <a:avLst/>
          </a:prstGeom>
        </p:spPr>
      </p:pic>
    </p:spTree>
    <p:extLst>
      <p:ext uri="{BB962C8B-B14F-4D97-AF65-F5344CB8AC3E}">
        <p14:creationId xmlns:p14="http://schemas.microsoft.com/office/powerpoint/2010/main" val="3476713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3342A04-60CC-28BE-F8D0-84FC65043315}"/>
              </a:ext>
              <a:ext uri="{C183D7F6-B498-43B3-948B-1728B52AA6E4}">
                <adec:decorative xmlns:adec="http://schemas.microsoft.com/office/drawing/2017/decorative" val="0"/>
              </a:ext>
            </a:extLst>
          </p:cNvPr>
          <p:cNvSpPr>
            <a:spLocks noGrp="1"/>
          </p:cNvSpPr>
          <p:nvPr>
            <p:ph type="sldNum" sz="quarter" idx="12"/>
          </p:nvPr>
        </p:nvSpPr>
        <p:spPr/>
        <p:txBody>
          <a:bodyPr/>
          <a:lstStyle/>
          <a:p>
            <a:fld id="{B1A9E3C8-77E3-4150-A172-F5CDA881707E}" type="slidenum">
              <a:rPr lang="en-US" smtClean="0"/>
              <a:t>9</a:t>
            </a:fld>
            <a:endParaRPr lang="en-US"/>
          </a:p>
        </p:txBody>
      </p:sp>
      <p:sp>
        <p:nvSpPr>
          <p:cNvPr id="2" name="Title 1">
            <a:extLst>
              <a:ext uri="{FF2B5EF4-FFF2-40B4-BE49-F238E27FC236}">
                <a16:creationId xmlns:a16="http://schemas.microsoft.com/office/drawing/2014/main" id="{752F24FD-EB55-113E-AC17-E3343D0E0176}"/>
              </a:ext>
            </a:extLst>
          </p:cNvPr>
          <p:cNvSpPr>
            <a:spLocks noGrp="1"/>
          </p:cNvSpPr>
          <p:nvPr>
            <p:ph type="title"/>
          </p:nvPr>
        </p:nvSpPr>
        <p:spPr/>
        <p:txBody>
          <a:bodyPr>
            <a:normAutofit/>
          </a:bodyPr>
          <a:lstStyle/>
          <a:p>
            <a:r>
              <a:rPr lang="en-US" sz="4000" dirty="0"/>
              <a:t>Private, Public, Hybrid, and Virtual Private Clouds</a:t>
            </a:r>
          </a:p>
        </p:txBody>
      </p:sp>
      <p:sp>
        <p:nvSpPr>
          <p:cNvPr id="4" name="TextBox 3">
            <a:extLst>
              <a:ext uri="{FF2B5EF4-FFF2-40B4-BE49-F238E27FC236}">
                <a16:creationId xmlns:a16="http://schemas.microsoft.com/office/drawing/2014/main" id="{731CD4D3-E602-509E-004F-8EF57AD4FCC1}"/>
              </a:ext>
            </a:extLst>
          </p:cNvPr>
          <p:cNvSpPr txBox="1"/>
          <p:nvPr/>
        </p:nvSpPr>
        <p:spPr>
          <a:xfrm>
            <a:off x="385947" y="1365663"/>
            <a:ext cx="6382988" cy="2862322"/>
          </a:xfrm>
          <a:prstGeom prst="rect">
            <a:avLst/>
          </a:prstGeom>
          <a:noFill/>
        </p:spPr>
        <p:txBody>
          <a:bodyPr wrap="square" rtlCol="0">
            <a:spAutoFit/>
          </a:bodyPr>
          <a:lstStyle/>
          <a:p>
            <a:r>
              <a:rPr lang="en-US" dirty="0"/>
              <a:t>A </a:t>
            </a:r>
            <a:r>
              <a:rPr lang="en-US" i="1" dirty="0"/>
              <a:t>private cloud </a:t>
            </a:r>
            <a:r>
              <a:rPr lang="en-US" dirty="0"/>
              <a:t>consists of cloud computing resources that are dedicated to the sole use of a single organization. These may be in an on-premises or off-site data center.</a:t>
            </a:r>
          </a:p>
          <a:p>
            <a:endParaRPr lang="en-US" dirty="0"/>
          </a:p>
          <a:p>
            <a:r>
              <a:rPr lang="en-US" dirty="0"/>
              <a:t>Public clouds are the most common type of cloud computing deployment that businesses use; in a </a:t>
            </a:r>
            <a:r>
              <a:rPr lang="en-US" i="1" dirty="0"/>
              <a:t>public cloud</a:t>
            </a:r>
            <a:r>
              <a:rPr lang="en-US" dirty="0"/>
              <a:t>, a third-party provider owns and operates computing resources and delivers them to subscribers over the public Internet or another network (see Figure 2-19b). Business subscribers are </a:t>
            </a:r>
            <a:r>
              <a:rPr lang="en-US" i="1" dirty="0"/>
              <a:t>tenants </a:t>
            </a:r>
            <a:r>
              <a:rPr lang="en-US" dirty="0"/>
              <a:t>that share the provider’s computing resources. </a:t>
            </a:r>
          </a:p>
        </p:txBody>
      </p:sp>
      <p:pic>
        <p:nvPicPr>
          <p:cNvPr id="6" name="Picture 5" descr="Figure 2-19 illustrates the difference between private and public clouds. Part a of the figure shows that a private cloud can be created in a corporate data center to exclusively serve the needs of the corporation. Part B illustrates that data centers for a public cloud provider is shared by numerous business subscribers.">
            <a:extLst>
              <a:ext uri="{FF2B5EF4-FFF2-40B4-BE49-F238E27FC236}">
                <a16:creationId xmlns:a16="http://schemas.microsoft.com/office/drawing/2014/main" id="{F63405F5-039D-052C-D589-C439FF2D3C7E}"/>
              </a:ext>
            </a:extLst>
          </p:cNvPr>
          <p:cNvPicPr>
            <a:picLocks noChangeAspect="1"/>
          </p:cNvPicPr>
          <p:nvPr/>
        </p:nvPicPr>
        <p:blipFill>
          <a:blip r:embed="rId2"/>
          <a:stretch>
            <a:fillRect/>
          </a:stretch>
        </p:blipFill>
        <p:spPr>
          <a:xfrm>
            <a:off x="7102948" y="1319252"/>
            <a:ext cx="4457892" cy="1706903"/>
          </a:xfrm>
          <a:prstGeom prst="rect">
            <a:avLst/>
          </a:prstGeom>
        </p:spPr>
      </p:pic>
      <p:sp>
        <p:nvSpPr>
          <p:cNvPr id="5" name="TextBox 4">
            <a:extLst>
              <a:ext uri="{FF2B5EF4-FFF2-40B4-BE49-F238E27FC236}">
                <a16:creationId xmlns:a16="http://schemas.microsoft.com/office/drawing/2014/main" id="{FF50784F-5720-3A1F-E158-8FF3CA8215DD}"/>
              </a:ext>
            </a:extLst>
          </p:cNvPr>
          <p:cNvSpPr txBox="1"/>
          <p:nvPr/>
        </p:nvSpPr>
        <p:spPr>
          <a:xfrm>
            <a:off x="385947" y="4424714"/>
            <a:ext cx="6063948" cy="2585323"/>
          </a:xfrm>
          <a:prstGeom prst="rect">
            <a:avLst/>
          </a:prstGeom>
          <a:noFill/>
        </p:spPr>
        <p:txBody>
          <a:bodyPr wrap="square" rtlCol="0">
            <a:spAutoFit/>
          </a:bodyPr>
          <a:lstStyle/>
          <a:p>
            <a:r>
              <a:rPr lang="en-US" dirty="0"/>
              <a:t>A </a:t>
            </a:r>
            <a:r>
              <a:rPr lang="en-US" i="1" dirty="0"/>
              <a:t>hybrid cloud </a:t>
            </a:r>
            <a:r>
              <a:rPr lang="en-US" dirty="0"/>
              <a:t>combines a private cloud with one or more public clouds and enables apps and data to move between the different clouds (see Figure 2-20a). </a:t>
            </a:r>
          </a:p>
          <a:p>
            <a:endParaRPr lang="en-US" dirty="0"/>
          </a:p>
          <a:p>
            <a:r>
              <a:rPr lang="en-US" dirty="0"/>
              <a:t>Users access cloud resources over a private network or corporate VPN, but links between the private cloud and public cloud services enable the private cloud to include public cloud resources. </a:t>
            </a:r>
          </a:p>
          <a:p>
            <a:endParaRPr lang="en-US" dirty="0"/>
          </a:p>
        </p:txBody>
      </p:sp>
      <p:sp>
        <p:nvSpPr>
          <p:cNvPr id="7" name="TextBox 6">
            <a:extLst>
              <a:ext uri="{FF2B5EF4-FFF2-40B4-BE49-F238E27FC236}">
                <a16:creationId xmlns:a16="http://schemas.microsoft.com/office/drawing/2014/main" id="{5BF8CCA2-B860-B829-8CAF-694FC6054424}"/>
              </a:ext>
            </a:extLst>
          </p:cNvPr>
          <p:cNvSpPr txBox="1"/>
          <p:nvPr/>
        </p:nvSpPr>
        <p:spPr>
          <a:xfrm>
            <a:off x="6857735" y="4967149"/>
            <a:ext cx="4948318" cy="1754326"/>
          </a:xfrm>
          <a:prstGeom prst="rect">
            <a:avLst/>
          </a:prstGeom>
          <a:noFill/>
        </p:spPr>
        <p:txBody>
          <a:bodyPr wrap="square" rtlCol="0">
            <a:spAutoFit/>
          </a:bodyPr>
          <a:lstStyle/>
          <a:p>
            <a:r>
              <a:rPr lang="en-US" dirty="0"/>
              <a:t>A </a:t>
            </a:r>
            <a:r>
              <a:rPr lang="en-US" i="1" dirty="0"/>
              <a:t>virtual private cloud (VPC)</a:t>
            </a:r>
            <a:r>
              <a:rPr lang="en-US" dirty="0"/>
              <a:t> is a secure, isolated private cloud that is hosted within a public cloud (see Figure 2-20b). This arrangement private cloud advantages while avoiding many of the disadvantages of owning and operating a private cloud.</a:t>
            </a:r>
          </a:p>
        </p:txBody>
      </p:sp>
      <p:pic>
        <p:nvPicPr>
          <p:cNvPr id="8" name="Picture 7" descr="Figure 2-20 illustrate hybrid and virtual private clouds. In the hybrid cloud, a corporate data center in a private cloud interacts with three different public cloud providers. In the virtual private cloud, a private cloud is hosted by a public cloud service.">
            <a:extLst>
              <a:ext uri="{FF2B5EF4-FFF2-40B4-BE49-F238E27FC236}">
                <a16:creationId xmlns:a16="http://schemas.microsoft.com/office/drawing/2014/main" id="{8AB6D23E-3574-4AE6-44D9-972DF589E0E2}"/>
              </a:ext>
            </a:extLst>
          </p:cNvPr>
          <p:cNvPicPr>
            <a:picLocks noChangeAspect="1"/>
          </p:cNvPicPr>
          <p:nvPr/>
        </p:nvPicPr>
        <p:blipFill>
          <a:blip r:embed="rId3"/>
          <a:stretch>
            <a:fillRect/>
          </a:stretch>
        </p:blipFill>
        <p:spPr>
          <a:xfrm>
            <a:off x="7056360" y="3144507"/>
            <a:ext cx="4413530" cy="1822642"/>
          </a:xfrm>
          <a:prstGeom prst="rect">
            <a:avLst/>
          </a:prstGeom>
        </p:spPr>
      </p:pic>
    </p:spTree>
    <p:extLst>
      <p:ext uri="{BB962C8B-B14F-4D97-AF65-F5344CB8AC3E}">
        <p14:creationId xmlns:p14="http://schemas.microsoft.com/office/powerpoint/2010/main" val="303855852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3170</TotalTime>
  <Words>1730</Words>
  <Application>Microsoft Office PowerPoint</Application>
  <PresentationFormat>Widescreen</PresentationFormat>
  <Paragraphs>124</Paragraphs>
  <Slides>13</Slides>
  <Notes>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Aptos</vt:lpstr>
      <vt:lpstr>Aptos Display</vt:lpstr>
      <vt:lpstr>Arial</vt:lpstr>
      <vt:lpstr>Office Theme</vt:lpstr>
      <vt:lpstr>Key Concepts in Chapter 2:</vt:lpstr>
      <vt:lpstr>Enterprise Network Applications</vt:lpstr>
      <vt:lpstr>Enterprise Systems</vt:lpstr>
      <vt:lpstr>Interorganizational Links</vt:lpstr>
      <vt:lpstr>Client-Server Applications</vt:lpstr>
      <vt:lpstr>Distributing Processing Work Among Clients and Servers</vt:lpstr>
      <vt:lpstr>Client-Server Networks</vt:lpstr>
      <vt:lpstr>Cloud Computing Architectures and Virtualization</vt:lpstr>
      <vt:lpstr>Private, Public, Hybrid, and Virtual Private Clouds</vt:lpstr>
      <vt:lpstr>Cloud Services: SaaS, PaaS, and IaaS</vt:lpstr>
      <vt:lpstr>E-commerce Payment Gateways and Managers</vt:lpstr>
      <vt:lpstr>Securing Enterprise Network Applications</vt:lpstr>
      <vt:lpstr>Summary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Enterprise Network Applications</dc:title>
  <dc:creator>Tom Case</dc:creator>
  <cp:lastModifiedBy>Tom Case</cp:lastModifiedBy>
  <cp:revision>6</cp:revision>
  <dcterms:created xsi:type="dcterms:W3CDTF">2024-04-20T17:44:39Z</dcterms:created>
  <dcterms:modified xsi:type="dcterms:W3CDTF">2024-06-24T15:48:13Z</dcterms:modified>
</cp:coreProperties>
</file>