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300" r:id="rId14"/>
    <p:sldId id="301" r:id="rId15"/>
    <p:sldId id="299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2" r:id="rId26"/>
    <p:sldId id="311" r:id="rId27"/>
    <p:sldId id="314" r:id="rId28"/>
    <p:sldId id="313" r:id="rId29"/>
    <p:sldId id="315" r:id="rId30"/>
    <p:sldId id="316" r:id="rId31"/>
    <p:sldId id="318" r:id="rId32"/>
    <p:sldId id="317" r:id="rId33"/>
    <p:sldId id="319" r:id="rId34"/>
    <p:sldId id="320" r:id="rId35"/>
    <p:sldId id="321" r:id="rId36"/>
    <p:sldId id="322" r:id="rId37"/>
    <p:sldId id="323" r:id="rId38"/>
    <p:sldId id="282" r:id="rId39"/>
    <p:sldId id="286" r:id="rId40"/>
    <p:sldId id="287" r:id="rId41"/>
    <p:sldId id="285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318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40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88F2-5C2C-48C6-AA8C-527802D5F3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5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90A4-9382-4EC1-B210-997FB91152B4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56ED-7D3F-488D-8E32-4CB74DDFEB91}" type="datetime1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B0B9-F89D-4CA0-9551-FF7576B9552D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EDDD-381E-4466-9641-CAA94C14895B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4E1C2-5CA9-4CA2-AAE1-4649706E7696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C5A8-C6B4-47ED-90CF-69A60E84D70A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9D61-5E5F-40A3-BFA4-80B779549427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4CD7-0798-4D94-86B9-3271A5CE5BA8}" type="datetime1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67CE-2589-4687-B167-3388112FB0CB}" type="datetime1">
              <a:rPr lang="en-US" smtClean="0"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F6EA-3C75-4405-A3EE-FAEB80C86710}" type="datetime1">
              <a:rPr lang="en-US" smtClean="0"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D123-AA7A-4154-9E36-D81CB2B956A2}" type="datetime1">
              <a:rPr lang="en-US" smtClean="0"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4DEC9-1A2B-49AB-BDA4-6BBA3DCEB48E}" type="datetime1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34573-6E88-4193-B6CE-A22AF01CFB73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techblog.netflix.com/search?q=chaos+monkey" TargetMode="External"/><Relationship Id="rId2" Type="http://schemas.openxmlformats.org/officeDocument/2006/relationships/hyperlink" Target="http://techblog.netflix.com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services delivery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delivery disciplines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Availability </a:t>
            </a:r>
            <a:r>
              <a:rPr lang="en-US" dirty="0" smtClean="0"/>
              <a:t>management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2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delivery disciplines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financial management</a:t>
            </a:r>
          </a:p>
          <a:p>
            <a:pPr lvl="1"/>
            <a:r>
              <a:rPr lang="en-US" dirty="0" smtClean="0"/>
              <a:t>Accurate </a:t>
            </a:r>
            <a:r>
              <a:rPr lang="en-US" dirty="0"/>
              <a:t>accounting of IT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Delivering </a:t>
            </a:r>
            <a:r>
              <a:rPr lang="en-US" dirty="0"/>
              <a:t>IT services in the most cost-effective manner </a:t>
            </a:r>
            <a:r>
              <a:rPr lang="en-US" dirty="0" smtClean="0"/>
              <a:t>possible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Look at 2 components in more detail</a:t>
            </a:r>
          </a:p>
          <a:p>
            <a:pPr lvl="1"/>
            <a:r>
              <a:rPr lang="en-US" dirty="0" smtClean="0"/>
              <a:t>High availability</a:t>
            </a:r>
          </a:p>
          <a:p>
            <a:pPr lvl="1"/>
            <a:r>
              <a:rPr lang="en-US" dirty="0" smtClean="0"/>
              <a:t>Business continuity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08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r>
              <a:rPr lang="en-US" dirty="0" smtClean="0"/>
              <a:t>Ability </a:t>
            </a:r>
            <a:r>
              <a:rPr lang="en-US" dirty="0"/>
              <a:t>of a system to remain operational for a duration significantly higher than </a:t>
            </a:r>
            <a:r>
              <a:rPr lang="en-US" dirty="0" smtClean="0"/>
              <a:t>normal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Availability </a:t>
            </a:r>
            <a:r>
              <a:rPr lang="en-US" dirty="0" smtClean="0"/>
              <a:t>impact: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51069"/>
              </p:ext>
            </p:extLst>
          </p:nvPr>
        </p:nvGraphicFramePr>
        <p:xfrm>
          <a:off x="1524000" y="433727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Availability as percentage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Downtime</a:t>
                      </a:r>
                      <a:r>
                        <a:rPr lang="en-US" baseline="0" dirty="0" smtClean="0"/>
                        <a:t> per 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days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 hours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99.99%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hour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99.999%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30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 concepts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availability not advisable to deploy across all IT infrastructure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High availability components can </a:t>
            </a:r>
            <a:r>
              <a:rPr lang="en-US" dirty="0"/>
              <a:t>b</a:t>
            </a:r>
            <a:r>
              <a:rPr lang="en-US" dirty="0" smtClean="0"/>
              <a:t>e identified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04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high availability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Business impact analysis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Example</a:t>
            </a:r>
            <a:endParaRPr lang="en-US" dirty="0" smtClean="0"/>
          </a:p>
          <a:p>
            <a:pPr lvl="1"/>
            <a:r>
              <a:rPr lang="en-US" dirty="0" smtClean="0"/>
              <a:t>Semi-conductor manufacturer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Consulting company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1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high availability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of downtime</a:t>
            </a:r>
          </a:p>
          <a:p>
            <a:pPr lvl="1"/>
            <a:r>
              <a:rPr lang="en-US" dirty="0" smtClean="0"/>
              <a:t>Quantitative assessments of downtime costs per business process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Categorize business processes into high availability tiers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72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categories</a:t>
            </a:r>
          </a:p>
          <a:p>
            <a:pPr lvl="1"/>
            <a:r>
              <a:rPr lang="en-US" dirty="0" smtClean="0"/>
              <a:t>Local</a:t>
            </a:r>
          </a:p>
          <a:p>
            <a:pPr lvl="2"/>
            <a:r>
              <a:rPr lang="en-US" dirty="0" smtClean="0"/>
              <a:t>Single location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Protect against hardware failures, human errors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Disaster </a:t>
            </a:r>
            <a:r>
              <a:rPr lang="en-US" dirty="0" smtClean="0"/>
              <a:t>recovery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85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availability architectures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approach</a:t>
            </a:r>
          </a:p>
          <a:p>
            <a:pPr lvl="1"/>
            <a:r>
              <a:rPr lang="en-US" dirty="0" smtClean="0"/>
              <a:t>Redundancy</a:t>
            </a:r>
          </a:p>
          <a:p>
            <a:pPr lvl="1"/>
            <a:r>
              <a:rPr lang="en-US" dirty="0" smtClean="0"/>
              <a:t>Organizing system instances appropriately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85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availability architectures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Common architectures</a:t>
            </a:r>
          </a:p>
          <a:p>
            <a:pPr lvl="1"/>
            <a:r>
              <a:rPr lang="en-US" dirty="0" smtClean="0"/>
              <a:t>Active-active systems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Active-passive </a:t>
            </a:r>
            <a:r>
              <a:rPr lang="en-US" dirty="0" smtClean="0"/>
              <a:t>systems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3448"/>
            <a:ext cx="4297680" cy="251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53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Achieving high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availability system instance components offer various features to support HA</a:t>
            </a:r>
          </a:p>
          <a:p>
            <a:pPr lvl="1"/>
            <a:r>
              <a:rPr lang="en-US" dirty="0" smtClean="0"/>
              <a:t>Hardware support features for HA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Application/ middleware features for HA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Operating system features for HA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3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services management</a:t>
            </a:r>
          </a:p>
          <a:p>
            <a:r>
              <a:rPr lang="en-US" dirty="0" smtClean="0"/>
              <a:t>Service delivery disciplines</a:t>
            </a:r>
          </a:p>
          <a:p>
            <a:r>
              <a:rPr lang="en-US" dirty="0" smtClean="0"/>
              <a:t>High availability concepts</a:t>
            </a:r>
          </a:p>
          <a:p>
            <a:r>
              <a:rPr lang="en-US" dirty="0" smtClean="0"/>
              <a:t>High availability architectures</a:t>
            </a:r>
          </a:p>
          <a:p>
            <a:r>
              <a:rPr lang="en-US" dirty="0" smtClean="0"/>
              <a:t>Business continuity and disaster recovery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6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Achieving HA at hardware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robust components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 </a:t>
            </a:r>
            <a:r>
              <a:rPr lang="en-US" dirty="0" smtClean="0"/>
              <a:t>redundancy as needed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General </a:t>
            </a:r>
            <a:r>
              <a:rPr lang="en-US" dirty="0" smtClean="0"/>
              <a:t>fault tolerant server designs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87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 at hardware level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hardware partitioning</a:t>
            </a:r>
          </a:p>
          <a:p>
            <a:pPr lvl="1"/>
            <a:r>
              <a:rPr lang="en-US" dirty="0" smtClean="0"/>
              <a:t>Re-allocating hardware units </a:t>
            </a:r>
            <a:r>
              <a:rPr lang="en-US" dirty="0"/>
              <a:t>to each </a:t>
            </a:r>
            <a:r>
              <a:rPr lang="en-US" dirty="0" smtClean="0"/>
              <a:t>server partition </a:t>
            </a:r>
            <a:r>
              <a:rPr lang="en-US" dirty="0"/>
              <a:t>while the servers are still </a:t>
            </a:r>
            <a:r>
              <a:rPr lang="en-US" dirty="0" smtClean="0"/>
              <a:t>running</a:t>
            </a:r>
          </a:p>
          <a:p>
            <a:pPr lvl="1"/>
            <a:r>
              <a:rPr lang="en-US" dirty="0"/>
              <a:t>Extension to virtualization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98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 at hardware level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availability hardware designs using unreliable commodity PC hardware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Leverage economies of scale of PC hardware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Typically viable for read-intensive operations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270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 at hardware level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availability hardware designs using unreliable commodity PC hardware (contd.)</a:t>
            </a:r>
          </a:p>
          <a:p>
            <a:pPr lvl="1"/>
            <a:r>
              <a:rPr lang="en-US" dirty="0" smtClean="0"/>
              <a:t>Principles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62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Achieving HA at the application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 is to prevent data loss in running applications</a:t>
            </a:r>
          </a:p>
          <a:p>
            <a:r>
              <a:rPr lang="en-US" dirty="0" smtClean="0"/>
              <a:t>Basic principle continues to be redundancy</a:t>
            </a:r>
          </a:p>
          <a:p>
            <a:pPr lvl="1"/>
            <a:r>
              <a:rPr lang="en-US" dirty="0" smtClean="0"/>
              <a:t>Application servers organized as clusters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483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server HA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Consistency is difficult to maintain when request rates are high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8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server HA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example</a:t>
            </a:r>
          </a:p>
          <a:p>
            <a:pPr lvl="1"/>
            <a:r>
              <a:rPr lang="en-US" dirty="0" smtClean="0"/>
              <a:t>2 clustered applications</a:t>
            </a:r>
          </a:p>
          <a:p>
            <a:pPr lvl="1"/>
            <a:r>
              <a:rPr lang="en-US" dirty="0" smtClean="0"/>
              <a:t>Different locations help with disaster recovery</a:t>
            </a:r>
          </a:p>
          <a:p>
            <a:pPr lvl="1"/>
            <a:r>
              <a:rPr lang="en-US" dirty="0" smtClean="0"/>
              <a:t>Cluster manager can shift loads upon failures at primary nodes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00200"/>
            <a:ext cx="3886200" cy="282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66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HA web application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Applications are typically architected in layers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Database </a:t>
            </a:r>
            <a:r>
              <a:rPr lang="en-US" dirty="0" smtClean="0"/>
              <a:t>layer maintains persistent data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7476" y="1600198"/>
            <a:ext cx="1056324" cy="48567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50591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HA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Mirroring</a:t>
            </a:r>
          </a:p>
          <a:p>
            <a:pPr lvl="1"/>
            <a:r>
              <a:rPr lang="en-US" dirty="0" smtClean="0"/>
              <a:t>Almost </a:t>
            </a:r>
            <a:r>
              <a:rPr lang="en-US" dirty="0"/>
              <a:t>instantaneous failover with no loss of committed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Mirror database often used for reporting needs</a:t>
            </a:r>
          </a:p>
          <a:p>
            <a:pPr lvl="1"/>
            <a:r>
              <a:rPr lang="en-US" dirty="0" smtClean="0"/>
              <a:t>Modes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365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HA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Failover clustering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servers essentially act as clones of the main production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All servers access the same set of hard disks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On </a:t>
            </a:r>
            <a:r>
              <a:rPr lang="en-US" dirty="0" smtClean="0"/>
              <a:t>server failure, cluster manager moves control to a different server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31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services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</a:t>
            </a:r>
            <a:r>
              <a:rPr lang="en-US" dirty="0"/>
              <a:t>of activities performed by an organization to deliver IT services to end </a:t>
            </a:r>
            <a:r>
              <a:rPr lang="en-US" dirty="0" smtClean="0"/>
              <a:t>users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Appropriate focus for business technology professionals</a:t>
            </a:r>
          </a:p>
          <a:p>
            <a:r>
              <a:rPr lang="en-US" dirty="0" smtClean="0"/>
              <a:t>Discussion inspired by ITIL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868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HA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Replication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or more database servers </a:t>
            </a:r>
            <a:r>
              <a:rPr lang="en-US" dirty="0" smtClean="0"/>
              <a:t>stay </a:t>
            </a:r>
            <a:r>
              <a:rPr lang="en-US" dirty="0"/>
              <a:t>"in </a:t>
            </a:r>
            <a:r>
              <a:rPr lang="en-US" dirty="0" smtClean="0"/>
              <a:t>sync“</a:t>
            </a:r>
          </a:p>
          <a:p>
            <a:pPr lvl="1"/>
            <a:r>
              <a:rPr lang="en-US" dirty="0" smtClean="0"/>
              <a:t>Secondary </a:t>
            </a:r>
            <a:r>
              <a:rPr lang="en-US" dirty="0"/>
              <a:t>servers can answer queries and potentially actually change </a:t>
            </a:r>
            <a:r>
              <a:rPr lang="en-US" dirty="0" smtClean="0"/>
              <a:t>data</a:t>
            </a:r>
          </a:p>
          <a:p>
            <a:pPr lvl="2"/>
            <a:endParaRPr lang="en-US" dirty="0" smtClean="0"/>
          </a:p>
          <a:p>
            <a:pPr lvl="1"/>
            <a:r>
              <a:rPr lang="en-US" dirty="0"/>
              <a:t>Typically used to allow 'slices' of a database to be replicated between several sites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Primarily </a:t>
            </a:r>
            <a:r>
              <a:rPr lang="en-US" dirty="0"/>
              <a:t>used for making data available at off sites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But </a:t>
            </a:r>
            <a:r>
              <a:rPr lang="en-US" dirty="0"/>
              <a:t>can also be used for high availability or for disaster recoverability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655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Achieving HA at the OS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Stateless transactions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Stateful </a:t>
            </a:r>
            <a:r>
              <a:rPr lang="en-US" dirty="0" smtClean="0"/>
              <a:t>transactions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305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Achieving HA at the OS level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(OS) support HA in 2 basic ways</a:t>
            </a:r>
          </a:p>
          <a:p>
            <a:pPr lvl="1"/>
            <a:r>
              <a:rPr lang="en-US" dirty="0" smtClean="0"/>
              <a:t>Network load </a:t>
            </a:r>
            <a:r>
              <a:rPr lang="en-US" dirty="0" smtClean="0"/>
              <a:t>balancing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86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Achieving HA at the OS level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(OS) support HA in 2 basic ways</a:t>
            </a:r>
          </a:p>
          <a:p>
            <a:pPr lvl="1"/>
            <a:r>
              <a:rPr lang="en-US" dirty="0" smtClean="0"/>
              <a:t>Failover clusters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279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Business continuity and disaster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Unfortunately, disruptions are unavoidable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Business </a:t>
            </a:r>
            <a:r>
              <a:rPr lang="en-US" dirty="0"/>
              <a:t>continuity </a:t>
            </a:r>
            <a:r>
              <a:rPr lang="en-US" dirty="0" smtClean="0"/>
              <a:t>planning (BCP)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Disaster </a:t>
            </a:r>
            <a:r>
              <a:rPr lang="en-US" dirty="0" smtClean="0"/>
              <a:t>recovery (DR)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BCDR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 smtClean="0"/>
              <a:t>Business continuity planning is an ongoing activity in an organization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40864"/>
            <a:ext cx="8229600" cy="236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02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BCDR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All units of modern organizations are affected by IT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109982"/>
              </p:ext>
            </p:extLst>
          </p:nvPr>
        </p:nvGraphicFramePr>
        <p:xfrm>
          <a:off x="457200" y="4038601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2514600"/>
                <a:gridCol w="24384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Facilities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Specialty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centers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Office spaces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Off-site data storage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infrastructure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facilities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Critical data/ records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user IT (laptops)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facilities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Critical equipment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Voice and data communications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Inventory storage areas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0516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BCDR plans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similar to any system development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Understanding </a:t>
            </a:r>
            <a:r>
              <a:rPr lang="en-US" dirty="0" smtClean="0"/>
              <a:t>BCDR plan requirements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BCDR </a:t>
            </a:r>
            <a:r>
              <a:rPr lang="en-US" dirty="0" smtClean="0"/>
              <a:t>plan maintenance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77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services </a:t>
            </a:r>
            <a:r>
              <a:rPr lang="en-US" dirty="0" smtClean="0"/>
              <a:t>management frameworks</a:t>
            </a:r>
            <a:endParaRPr lang="en-US" dirty="0"/>
          </a:p>
          <a:p>
            <a:r>
              <a:rPr lang="en-US" dirty="0"/>
              <a:t>Service delivery disciplines</a:t>
            </a:r>
          </a:p>
          <a:p>
            <a:r>
              <a:rPr lang="en-US" dirty="0" smtClean="0"/>
              <a:t>Achieving </a:t>
            </a:r>
            <a:r>
              <a:rPr lang="en-US" dirty="0"/>
              <a:t>h</a:t>
            </a:r>
            <a:r>
              <a:rPr lang="en-US" dirty="0" smtClean="0"/>
              <a:t>igh availability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Application</a:t>
            </a:r>
          </a:p>
          <a:p>
            <a:pPr lvl="1"/>
            <a:r>
              <a:rPr lang="en-US" dirty="0" smtClean="0"/>
              <a:t>Operating system</a:t>
            </a:r>
            <a:endParaRPr lang="en-US" dirty="0"/>
          </a:p>
          <a:p>
            <a:r>
              <a:rPr lang="en-US" dirty="0"/>
              <a:t>Business continuity and disaster </a:t>
            </a:r>
            <a:r>
              <a:rPr lang="en-US" dirty="0" smtClean="0"/>
              <a:t>recovery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74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Chaos Monkey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 blogs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techblog.netflix.com</a:t>
            </a:r>
            <a:endParaRPr lang="en-US" dirty="0" smtClean="0"/>
          </a:p>
          <a:p>
            <a:r>
              <a:rPr lang="en-US" dirty="0" smtClean="0"/>
              <a:t>Chaos Monkey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techblog.netflix.com/search?q=chaos+monkey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51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Historically</a:t>
            </a:r>
          </a:p>
          <a:p>
            <a:pPr lvl="1"/>
            <a:r>
              <a:rPr lang="en-US" dirty="0" smtClean="0"/>
              <a:t>Applications developed for internal users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Separate </a:t>
            </a:r>
            <a:r>
              <a:rPr lang="en-US" dirty="0" smtClean="0"/>
              <a:t>communities</a:t>
            </a:r>
          </a:p>
          <a:p>
            <a:pPr lvl="2"/>
            <a:r>
              <a:rPr lang="en-US" dirty="0" smtClean="0"/>
              <a:t>End users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Application developers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Operations team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599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 - uptime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Uptime</a:t>
            </a:r>
          </a:p>
          <a:p>
            <a:r>
              <a:rPr lang="en-US" dirty="0" smtClean="0"/>
              <a:t>Net stats </a:t>
            </a:r>
            <a:r>
              <a:rPr lang="en-US" dirty="0" err="1" smtClean="0"/>
              <a:t>srv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730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replication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popularity of Internet and mobile applications</a:t>
            </a:r>
          </a:p>
          <a:p>
            <a:pPr lvl="1"/>
            <a:r>
              <a:rPr lang="en-US" dirty="0" smtClean="0"/>
              <a:t>User base grew exponentially</a:t>
            </a:r>
          </a:p>
          <a:p>
            <a:pPr lvl="1"/>
            <a:r>
              <a:rPr lang="en-US" dirty="0" smtClean="0"/>
              <a:t>User base became extremely diversified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Inefficient applications could not be supported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Focus on IT processes became necessary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39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delivery disciplines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 level management</a:t>
            </a:r>
          </a:p>
          <a:p>
            <a:r>
              <a:rPr lang="en-US" dirty="0" smtClean="0"/>
              <a:t>Capacity management</a:t>
            </a:r>
          </a:p>
          <a:p>
            <a:r>
              <a:rPr lang="en-US" dirty="0" smtClean="0"/>
              <a:t>Contingency planning</a:t>
            </a:r>
          </a:p>
          <a:p>
            <a:r>
              <a:rPr lang="en-US" dirty="0" smtClean="0"/>
              <a:t>Availability management</a:t>
            </a:r>
          </a:p>
          <a:p>
            <a:r>
              <a:rPr lang="en-US" dirty="0" smtClean="0"/>
              <a:t>IT financial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2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delivery </a:t>
            </a:r>
            <a:r>
              <a:rPr lang="en-US" dirty="0" smtClean="0"/>
              <a:t>disciplines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level management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Agreements </a:t>
            </a:r>
            <a:r>
              <a:rPr lang="en-US" dirty="0" smtClean="0"/>
              <a:t>are called service level agreements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7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level agreements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SLAs include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16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delivery disciplines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Capacity management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Continuity management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56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7322</TotalTime>
  <Words>895</Words>
  <Application>Microsoft Office PowerPoint</Application>
  <PresentationFormat>On-screen Show (4:3)</PresentationFormat>
  <Paragraphs>281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Calibri</vt:lpstr>
      <vt:lpstr>Office Theme</vt:lpstr>
      <vt:lpstr>Chapter 13</vt:lpstr>
      <vt:lpstr>Introduction</vt:lpstr>
      <vt:lpstr>IT services management</vt:lpstr>
      <vt:lpstr>Background</vt:lpstr>
      <vt:lpstr>Background – contd.</vt:lpstr>
      <vt:lpstr>Service delivery disciplines</vt:lpstr>
      <vt:lpstr>Service delivery disciplines – contd.</vt:lpstr>
      <vt:lpstr>Service level agreements</vt:lpstr>
      <vt:lpstr>Service delivery disciplines – contd.</vt:lpstr>
      <vt:lpstr>Service delivery disciplines – contd.</vt:lpstr>
      <vt:lpstr>Service delivery disciplines – contd.</vt:lpstr>
      <vt:lpstr>High availability concepts</vt:lpstr>
      <vt:lpstr>High availability concepts – contd.</vt:lpstr>
      <vt:lpstr>Determining high availability requirements</vt:lpstr>
      <vt:lpstr>Determining high availability requirements</vt:lpstr>
      <vt:lpstr>High availability architectures</vt:lpstr>
      <vt:lpstr>High availability architectures – contd.</vt:lpstr>
      <vt:lpstr>High availability architectures – contd.</vt:lpstr>
      <vt:lpstr>Achieving high availability</vt:lpstr>
      <vt:lpstr>Achieving HA at hardware level</vt:lpstr>
      <vt:lpstr>HA at hardware level – contd.</vt:lpstr>
      <vt:lpstr>HA at hardware level – contd.</vt:lpstr>
      <vt:lpstr>HA at hardware level – contd.</vt:lpstr>
      <vt:lpstr>Achieving HA at the application level</vt:lpstr>
      <vt:lpstr>Application server HA architecture</vt:lpstr>
      <vt:lpstr>Application server HA architecture</vt:lpstr>
      <vt:lpstr>Typical HA web application architecture</vt:lpstr>
      <vt:lpstr>Database HA features</vt:lpstr>
      <vt:lpstr>Database HA features</vt:lpstr>
      <vt:lpstr>Database HA features</vt:lpstr>
      <vt:lpstr>Achieving HA at the OS level</vt:lpstr>
      <vt:lpstr>Achieving HA at the OS level – contd.</vt:lpstr>
      <vt:lpstr>Achieving HA at the OS level – contd.</vt:lpstr>
      <vt:lpstr>Business continuity and disaster recovery</vt:lpstr>
      <vt:lpstr>BCDR cycle</vt:lpstr>
      <vt:lpstr>Developing BCDR plans</vt:lpstr>
      <vt:lpstr>Developing BCDR plans – contd.</vt:lpstr>
      <vt:lpstr>Summary</vt:lpstr>
      <vt:lpstr>Case study – Chaos Monkey</vt:lpstr>
      <vt:lpstr>Hands-on exercise - uptime</vt:lpstr>
      <vt:lpstr>IT infrastructure design exercise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Agrawal, Manish</cp:lastModifiedBy>
  <cp:revision>296</cp:revision>
  <dcterms:created xsi:type="dcterms:W3CDTF">2006-08-16T00:00:00Z</dcterms:created>
  <dcterms:modified xsi:type="dcterms:W3CDTF">2016-07-03T18:32:48Z</dcterms:modified>
</cp:coreProperties>
</file>