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7" r:id="rId9"/>
    <p:sldId id="263" r:id="rId10"/>
    <p:sldId id="264" r:id="rId11"/>
    <p:sldId id="265" r:id="rId12"/>
    <p:sldId id="268" r:id="rId13"/>
    <p:sldId id="267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02" r:id="rId24"/>
    <p:sldId id="277" r:id="rId25"/>
    <p:sldId id="278" r:id="rId26"/>
    <p:sldId id="280" r:id="rId27"/>
    <p:sldId id="284" r:id="rId28"/>
    <p:sldId id="283" r:id="rId29"/>
    <p:sldId id="294" r:id="rId30"/>
    <p:sldId id="285" r:id="rId31"/>
    <p:sldId id="286" r:id="rId32"/>
    <p:sldId id="287" r:id="rId33"/>
    <p:sldId id="288" r:id="rId34"/>
    <p:sldId id="295" r:id="rId35"/>
    <p:sldId id="289" r:id="rId36"/>
    <p:sldId id="296" r:id="rId37"/>
    <p:sldId id="292" r:id="rId38"/>
    <p:sldId id="291" r:id="rId39"/>
    <p:sldId id="293" r:id="rId40"/>
    <p:sldId id="298" r:id="rId41"/>
    <p:sldId id="299" r:id="rId42"/>
    <p:sldId id="300" r:id="rId4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465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F2B71-6C28-4C82-BE7F-67294DEC1150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F637C-D79E-415C-970C-7EC1F4BC1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9732B-6B94-45BB-BD4F-203C10B2E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2F5A-C309-4643-8CBF-B5DB9DD38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D40D0-79B7-412E-AD75-8EFD39C6D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5EEDC-25FE-4160-B3C7-BDC95DAF7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7FD8A-2504-4602-B1B8-B87F8A062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D4226-0401-48D7-BF20-6370B4091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E67BD-F28E-46F5-9F37-E4D68280D6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C26F7-BE84-4DCA-881F-4DC2B3381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305C-7F38-4F3A-8030-5104B8B0A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Utility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6A2B-0A44-4426-9006-C2EEEFF08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SM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A933A-15C3-44F7-8792-26DA984D2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02.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802_11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FD74-6167-4813-8D8D-20544F5B0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02.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802_15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86248-B64D-493A-8E29-5588D2D62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02.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802_16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6038"/>
            <a:ext cx="1250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B47E-67D2-4381-9FE0-C28BDBE97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50236-90E1-4B1B-8523-B12E0039D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512FD-0CA7-40B8-8168-E8E2ECF75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055E68-412A-4555-99C3-56EACC3A0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grouper.ieee.org/groups/802/11/Reports/tgn_update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cfr.gpoaccess.gov/cgi/t/text/text-idx?c=ecf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Chapter 15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Wireless networks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ISM frequencies, LANs, PANs, MANs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Wireless LAN architecture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Wireless LANs appear to higher layers (IP) as wired LANs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Large WLANs are built from small blocks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Wireless LAN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6387" name="Picture 4" descr="BS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188" y="1371600"/>
            <a:ext cx="71691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service set (BSS)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When a wireless station moves from one BSS to another, upper layers are not aware of the change</a:t>
            </a:r>
          </a:p>
          <a:p>
            <a:pPr lvl="1" eaLnBrk="1" hangingPunct="1"/>
            <a:endParaRPr lang="en-US" sz="3200" dirty="0" smtClean="0"/>
          </a:p>
          <a:p>
            <a:pPr lvl="1" eaLnBrk="1" hangingPunct="1"/>
            <a:endParaRPr lang="en-US" sz="3200" dirty="0" smtClean="0"/>
          </a:p>
          <a:p>
            <a:pPr eaLnBrk="1" hangingPunct="1"/>
            <a:r>
              <a:rPr lang="en-US" sz="3600" dirty="0" smtClean="0"/>
              <a:t>BSSs may overlap for redundancy</a:t>
            </a:r>
          </a:p>
          <a:p>
            <a:pPr eaLnBrk="1" hangingPunct="1"/>
            <a:r>
              <a:rPr lang="en-US" sz="3600" dirty="0" smtClean="0"/>
              <a:t>BSSs may be physically separated to obtain coverage in selected areas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Access point (AP)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 access point (AP) acts like a station on the BSS and enables access to the DS to associated wireless stations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Stations (e.g. laptops) need to become associated with an access point (AP)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Distribution system (DS)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DS directs traffic between multiple BSSs</a:t>
            </a:r>
          </a:p>
          <a:p>
            <a:pPr eaLnBrk="1" hangingPunct="1"/>
            <a:r>
              <a:rPr lang="en-US" dirty="0" smtClean="0"/>
              <a:t>802.11 does not specify how DS should distribute messages between APs</a:t>
            </a:r>
          </a:p>
          <a:p>
            <a:pPr eaLnBrk="1" hangingPunct="1"/>
            <a:r>
              <a:rPr lang="en-US" dirty="0" smtClean="0"/>
              <a:t>A DS can combine multiple BSSs to create a wireless network of arbitrary size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Portal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Data enters and leaves ESS at a portal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When DS determines that destination is not in the ESS, it directs traffic to the portal</a:t>
            </a:r>
          </a:p>
          <a:p>
            <a:pPr eaLnBrk="1" hangingPunct="1"/>
            <a:r>
              <a:rPr lang="en-US" dirty="0" smtClean="0"/>
              <a:t>All required frame format changes occur at the portal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Unlike wired LANs, any receiver near the BSS can listen to traffic</a:t>
            </a:r>
          </a:p>
          <a:p>
            <a:pPr eaLnBrk="1" hangingPunct="1"/>
            <a:r>
              <a:rPr lang="en-US" dirty="0" smtClean="0"/>
              <a:t>802.11 defines three cryptographic techniques to protect data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Default encryption mode is unencrypted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MAC frame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2531" name="Picture 3" descr="MACFram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55838"/>
            <a:ext cx="91440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802.11 Physical layer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MAC layer in wireless LANs is designed to be independent of physical layer technology used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Unlike </a:t>
            </a:r>
            <a:r>
              <a:rPr lang="en-US" dirty="0" smtClean="0"/>
              <a:t>other technologies, wireless LAN physical layer adds header to account for unreliable transmission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Physical </a:t>
            </a:r>
            <a:r>
              <a:rPr lang="en-US" smtClean="0"/>
              <a:t>layer format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4" name="Picture 3" descr="PhyFram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819400"/>
            <a:ext cx="7315200" cy="17329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 role of wireless LANS (WLANs)</a:t>
            </a:r>
          </a:p>
          <a:p>
            <a:pPr eaLnBrk="1" hangingPunct="1"/>
            <a:r>
              <a:rPr lang="en-US" smtClean="0"/>
              <a:t>ISM frequency bands</a:t>
            </a:r>
          </a:p>
          <a:p>
            <a:pPr eaLnBrk="1" hangingPunct="1"/>
            <a:r>
              <a:rPr lang="en-US" smtClean="0"/>
              <a:t>802.11a/b/g/n – WLANs/ Wi-Fi</a:t>
            </a:r>
          </a:p>
          <a:p>
            <a:pPr eaLnBrk="1" hangingPunct="1"/>
            <a:r>
              <a:rPr lang="en-US" smtClean="0"/>
              <a:t>802.15 – Bluetooth Personal area networks</a:t>
            </a:r>
          </a:p>
          <a:p>
            <a:pPr eaLnBrk="1" hangingPunct="1"/>
            <a:r>
              <a:rPr lang="en-US" smtClean="0"/>
              <a:t>802.16 – WiMax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C305C-7F38-4F3A-8030-5104B8B0AF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Popular 802.11 technologies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802.11 b/g (</a:t>
            </a:r>
            <a:r>
              <a:rPr lang="en-US" dirty="0" err="1" smtClean="0"/>
              <a:t>ch</a:t>
            </a:r>
            <a:r>
              <a:rPr lang="en-US" dirty="0" smtClean="0"/>
              <a:t> 14,15,18/ 19 in 802.11 standard)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802.11 </a:t>
            </a:r>
            <a:r>
              <a:rPr lang="en-US" dirty="0" smtClean="0"/>
              <a:t>a (</a:t>
            </a:r>
            <a:r>
              <a:rPr lang="en-US" dirty="0" err="1" smtClean="0"/>
              <a:t>ch</a:t>
            </a:r>
            <a:r>
              <a:rPr lang="en-US" dirty="0" smtClean="0"/>
              <a:t> 17 in 802.11 standard)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802.11n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Provided </a:t>
            </a:r>
            <a:r>
              <a:rPr lang="en-US" dirty="0" err="1" smtClean="0"/>
              <a:t>upto</a:t>
            </a:r>
            <a:r>
              <a:rPr lang="en-US" dirty="0" smtClean="0"/>
              <a:t> 600 Mbps data rate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Primary </a:t>
            </a:r>
            <a:r>
              <a:rPr lang="en-US" dirty="0" smtClean="0"/>
              <a:t>innovation was MIMO (multiple input multiple output)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802.11n evolution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Great reference for standards development process</a:t>
            </a:r>
          </a:p>
          <a:p>
            <a:pPr lvl="1" eaLnBrk="1" hangingPunct="1"/>
            <a:r>
              <a:rPr lang="en-US" dirty="0" smtClean="0">
                <a:hlinkClick r:id="rId2"/>
              </a:rPr>
              <a:t>http://grouper.ieee.org/groups/802/11/Reports/tgn_update.htm</a:t>
            </a:r>
            <a:endParaRPr lang="en-US" dirty="0" smtClean="0"/>
          </a:p>
          <a:p>
            <a:pPr lvl="1" eaLnBrk="1" hangingPunct="1"/>
            <a:r>
              <a:rPr lang="en-US" dirty="0" smtClean="0"/>
              <a:t>4 candidate technologies voted in Nov ’04</a:t>
            </a:r>
          </a:p>
          <a:p>
            <a:pPr lvl="1" eaLnBrk="1" hangingPunct="1"/>
            <a:r>
              <a:rPr lang="en-US" dirty="0" err="1" smtClean="0"/>
              <a:t>TGn</a:t>
            </a:r>
            <a:r>
              <a:rPr lang="en-US" dirty="0" smtClean="0"/>
              <a:t> obtained required majority in Mar ’07</a:t>
            </a:r>
          </a:p>
          <a:p>
            <a:pPr lvl="1" eaLnBrk="1" hangingPunct="1"/>
            <a:r>
              <a:rPr lang="en-US" dirty="0" smtClean="0"/>
              <a:t>Technical and editorial issues in the standard resolved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802.11ac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Aimed to improve upon 802.11n</a:t>
            </a:r>
          </a:p>
          <a:p>
            <a:pPr lvl="1"/>
            <a:r>
              <a:rPr lang="en-US" sz="2000" dirty="0"/>
              <a:t>Support multiple communication streams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1"/>
            <a:r>
              <a:rPr lang="en-US" sz="2000" dirty="0" smtClean="0"/>
              <a:t>3 </a:t>
            </a:r>
            <a:r>
              <a:rPr lang="en-US" sz="2000" dirty="0"/>
              <a:t>improvements over 802.11n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lvl="1"/>
            <a:r>
              <a:rPr lang="en-US" sz="2000" dirty="0" smtClean="0"/>
              <a:t>Benefits </a:t>
            </a:r>
            <a:r>
              <a:rPr lang="en-US" sz="2000" dirty="0"/>
              <a:t>require clear proximate access to AP</a:t>
            </a:r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68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802.15 - Personal area networks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Bluetooth</a:t>
            </a:r>
          </a:p>
          <a:p>
            <a:pPr lvl="1" eaLnBrk="1" hangingPunct="1"/>
            <a:r>
              <a:rPr lang="en-US" dirty="0" smtClean="0"/>
              <a:t>Communication over short distances  (&lt; 10m)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Private</a:t>
            </a:r>
            <a:r>
              <a:rPr lang="en-US" dirty="0" smtClean="0"/>
              <a:t>, intimate group of participant devices</a:t>
            </a:r>
          </a:p>
          <a:p>
            <a:pPr lvl="1" eaLnBrk="1" hangingPunct="1"/>
            <a:r>
              <a:rPr lang="en-US" dirty="0" smtClean="0"/>
              <a:t>Focus on small, power-efficient, inexpensive solutions</a:t>
            </a:r>
          </a:p>
          <a:p>
            <a:pPr lvl="2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Bluetooth vs. WLAN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Not intended for dedicated computing devices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Little </a:t>
            </a:r>
            <a:r>
              <a:rPr lang="en-US" dirty="0" smtClean="0"/>
              <a:t>or no direct connectivity to the world outside the link</a:t>
            </a:r>
          </a:p>
          <a:p>
            <a:pPr eaLnBrk="1" hangingPunct="1"/>
            <a:r>
              <a:rPr lang="en-US" dirty="0" smtClean="0"/>
              <a:t>No infrastructure necessary (e.g. AP, DS)</a:t>
            </a:r>
          </a:p>
          <a:p>
            <a:pPr eaLnBrk="1" hangingPunct="1"/>
            <a:r>
              <a:rPr lang="en-US" dirty="0" smtClean="0"/>
              <a:t>Focus on long battery life and low cost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Bluetooth architecture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2.4 GHz band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Data rate of 1 Mbps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Frequency hopping spread spectrum (FHSS) modulation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Network unit is piconet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Piconet architecture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number of independent piconets may exist in one location</a:t>
            </a:r>
          </a:p>
          <a:p>
            <a:pPr eaLnBrk="1" hangingPunct="1"/>
            <a:r>
              <a:rPr lang="en-US" dirty="0" smtClean="0"/>
              <a:t>A device may be a slave on multiple piconets</a:t>
            </a:r>
          </a:p>
          <a:p>
            <a:pPr lvl="1" eaLnBrk="1" hangingPunct="1"/>
            <a:r>
              <a:rPr lang="en-US" dirty="0" smtClean="0"/>
              <a:t>Called</a:t>
            </a:r>
          </a:p>
          <a:p>
            <a:pPr eaLnBrk="1" hangingPunct="1"/>
            <a:r>
              <a:rPr lang="en-US" dirty="0" smtClean="0"/>
              <a:t>But master on only one piconet at a time</a:t>
            </a:r>
          </a:p>
          <a:p>
            <a:pPr eaLnBrk="1" hangingPunct="1"/>
            <a:r>
              <a:rPr lang="en-US" dirty="0" smtClean="0"/>
              <a:t>Participation in a scatternet does not imply the ability to route between piconets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Piconet architecture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Each piconet has a different physical channel</a:t>
            </a:r>
          </a:p>
          <a:p>
            <a:pPr eaLnBrk="1" hangingPunct="1"/>
            <a:r>
              <a:rPr lang="en-US" dirty="0" smtClean="0"/>
              <a:t>Physical channel defined by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Bluetooth frame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31747" name="Picture 4" descr="BluetoothFram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2588"/>
            <a:ext cx="91440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Business role of wireless networks</a:t>
            </a:r>
            <a:endParaRPr 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Quick and easy networking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In conjunction with laptops, networking everywhere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Pilot programs on city-wide LANs</a:t>
            </a:r>
          </a:p>
          <a:p>
            <a:pPr eaLnBrk="1" hangingPunct="1"/>
            <a:r>
              <a:rPr lang="en-US" dirty="0" smtClean="0"/>
              <a:t>Historical buildings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16A2B-0A44-4426-9006-C2EEEFF088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Device discovery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Special physical channel for inquiry requests and responses</a:t>
            </a:r>
          </a:p>
          <a:p>
            <a:pPr eaLnBrk="1" hangingPunct="1"/>
            <a:r>
              <a:rPr lang="en-US" dirty="0" smtClean="0"/>
              <a:t>Devices looking for nearby devices are called inquiring devices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Devices </a:t>
            </a:r>
            <a:r>
              <a:rPr lang="en-US" dirty="0" smtClean="0"/>
              <a:t>willing to be found are called discoverable devices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Device connection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Once a pair of devices discover each other, connection procedure begins</a:t>
            </a:r>
          </a:p>
          <a:p>
            <a:pPr eaLnBrk="1" hangingPunct="1"/>
            <a:r>
              <a:rPr lang="en-US" dirty="0" smtClean="0"/>
              <a:t>One device must be connectable</a:t>
            </a:r>
          </a:p>
          <a:p>
            <a:pPr lvl="1" eaLnBrk="1" hangingPunct="1"/>
            <a:endParaRPr lang="en-US" dirty="0" smtClean="0"/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dirty="0" smtClean="0"/>
              <a:t>Other device must page on connection channel of connectable device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WLAN and WPAN co-existence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802.11b/g and 802.15 operate at 2.45GHz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Bluetooth signals interfere with WLAN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IEEE 802.15.2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Two kinds of co-existence mechanisms to minimize interference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WLAN and WPAN co-existence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Collaborative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MAC layer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Physical </a:t>
            </a:r>
            <a:r>
              <a:rPr lang="en-US" dirty="0" smtClean="0"/>
              <a:t>layer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Non-collaborative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Bluetooth categories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Normal data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High </a:t>
            </a:r>
            <a:r>
              <a:rPr lang="en-US" dirty="0" smtClean="0"/>
              <a:t>data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Low </a:t>
            </a:r>
            <a:r>
              <a:rPr lang="en-US" dirty="0" smtClean="0"/>
              <a:t>data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986248-B64D-493A-8E29-5588D2D6263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Wireless MAN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IEEE 802.16</a:t>
            </a:r>
          </a:p>
          <a:p>
            <a:pPr eaLnBrk="1" hangingPunct="1"/>
            <a:r>
              <a:rPr lang="en-US" sz="2400" dirty="0" smtClean="0"/>
              <a:t>Worldwide Interoperability for Microwave Access (WIMAX)</a:t>
            </a:r>
          </a:p>
          <a:p>
            <a:pPr lvl="1" eaLnBrk="1" hangingPunct="1"/>
            <a:endParaRPr lang="en-US" sz="2000" dirty="0" smtClean="0"/>
          </a:p>
          <a:p>
            <a:pPr eaLnBrk="1" hangingPunct="1"/>
            <a:r>
              <a:rPr lang="en-US" sz="2400" dirty="0" smtClean="0"/>
              <a:t>Original </a:t>
            </a:r>
            <a:r>
              <a:rPr lang="en-US" sz="2400" dirty="0" smtClean="0"/>
              <a:t>design goals</a:t>
            </a:r>
          </a:p>
          <a:p>
            <a:pPr lvl="1" eaLnBrk="1" hangingPunct="1"/>
            <a:endParaRPr lang="en-US" sz="2000" dirty="0" smtClean="0"/>
          </a:p>
          <a:p>
            <a:pPr lvl="1" eaLnBrk="1" hangingPunct="1"/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400" dirty="0" smtClean="0"/>
              <a:t>Technology </a:t>
            </a:r>
            <a:r>
              <a:rPr lang="en-US" sz="2400" dirty="0" smtClean="0"/>
              <a:t>can now support mobile stations</a:t>
            </a:r>
          </a:p>
          <a:p>
            <a:pPr lvl="1" eaLnBrk="1" hangingPunct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4B47E-67D2-4381-9FE0-C28BDBE97643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WIMAX goals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/>
              <a:t>Delivery of last mile wireless broadband access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Fixed</a:t>
            </a:r>
            <a:r>
              <a:rPr lang="en-US" sz="2800" dirty="0" smtClean="0"/>
              <a:t>, nomadic, portable broadband connectivity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Typically, up to 40 Mbps per channel, for fixed and portable access applications up to 6 miles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Support </a:t>
            </a:r>
            <a:r>
              <a:rPr lang="en-US" sz="2800" dirty="0" smtClean="0"/>
              <a:t>for direct mobile access added (802.16e-2005)</a:t>
            </a:r>
            <a:endParaRPr lang="en-US" sz="3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4B47E-67D2-4381-9FE0-C28BDBE9764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Fixed WIMAX data rates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4B47E-67D2-4381-9FE0-C28BDBE9764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3" descr="802_16_area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WIMAX vs WLAN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Metropolitan area network vs LAN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Assumes a point-to-multipoint topology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Controlling base station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Subscriber stations not connected to each other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WIMAX </a:t>
            </a:r>
            <a:r>
              <a:rPr lang="en-US" dirty="0" smtClean="0"/>
              <a:t>may use both licensed and unlicensed frequencies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4B47E-67D2-4381-9FE0-C28BDBE9764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wireless networks are useful</a:t>
            </a:r>
          </a:p>
          <a:p>
            <a:pPr eaLnBrk="1" hangingPunct="1"/>
            <a:r>
              <a:rPr lang="en-US" smtClean="0"/>
              <a:t>Why different categories of wireless networks</a:t>
            </a:r>
          </a:p>
          <a:p>
            <a:pPr eaLnBrk="1" hangingPunct="1"/>
            <a:r>
              <a:rPr lang="en-US" smtClean="0"/>
              <a:t>ISM frequency bands</a:t>
            </a:r>
          </a:p>
          <a:p>
            <a:pPr eaLnBrk="1" hangingPunct="1"/>
            <a:r>
              <a:rPr lang="en-US" smtClean="0"/>
              <a:t>Comparisons between WLAN, WPAN and WMAN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Concerns with wireless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Primary concern is security</a:t>
            </a:r>
          </a:p>
          <a:p>
            <a:pPr lvl="1" eaLnBrk="1" hangingPunct="1"/>
            <a:r>
              <a:rPr lang="en-US" dirty="0" smtClean="0"/>
              <a:t>Unauthorized access difficult to detect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Health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Speed and reliability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16A2B-0A44-4426-9006-C2EEEFF088A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Oil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Vertically integrated</a:t>
            </a:r>
          </a:p>
          <a:p>
            <a:r>
              <a:rPr lang="en-US" dirty="0" smtClean="0"/>
              <a:t>Monitoring fuel levels in gas stations</a:t>
            </a:r>
          </a:p>
          <a:p>
            <a:r>
              <a:rPr lang="en-US" dirty="0" smtClean="0"/>
              <a:t>Improved monitoring of pipelines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Improved </a:t>
            </a:r>
            <a:r>
              <a:rPr lang="en-US" dirty="0" smtClean="0"/>
              <a:t>monitoring of remote oil pumps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AirPCap</a:t>
            </a:r>
            <a:r>
              <a:rPr lang="en-US" dirty="0" smtClean="0"/>
              <a:t> and Wireshark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 network in Amsterdam</a:t>
            </a:r>
          </a:p>
          <a:p>
            <a:pPr lvl="1"/>
            <a:r>
              <a:rPr lang="en-US" dirty="0" smtClean="0"/>
              <a:t>Technology choice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ISM frequency bands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Wireless LANs are possible because of a very special category of wireless frequencies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Normally, licenses needed for wireless transmission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ISM bands are available for free, unlicensed use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ISM frequency bands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Most of the popular ISM bands are not commercially useful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Energy absorption by water vapor, foliage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Microwave ovens operate at 2.45 GHz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/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the U.S., ISM bands are defined in part number 18, title 47 of the FCC rules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Code of federal regulations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ISM frequency bands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ISM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Band (tolerance)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6.78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±15.0 KHz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13.56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±7.0 KHz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27.12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±163.0 KHz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40.68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±20.0 KHz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915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±13.0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2.45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±50.0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5.8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±75.0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24.125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±125.0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61.25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±250.0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122.5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±500.0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245</a:t>
                      </a:r>
                      <a:r>
                        <a:rPr lang="en-US" baseline="0" dirty="0" smtClean="0"/>
                        <a:t>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±1.0 GHz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447800" y="2895600"/>
            <a:ext cx="7086600" cy="381000"/>
          </a:xfrm>
          <a:prstGeom prst="roundRect">
            <a:avLst>
              <a:gd name="adj" fmla="val 8900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RC remotes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447800" y="3581400"/>
            <a:ext cx="7086600" cy="762000"/>
          </a:xfrm>
          <a:prstGeom prst="roundRect">
            <a:avLst>
              <a:gd name="adj" fmla="val 6182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WLANs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47800" y="4343400"/>
            <a:ext cx="7086600" cy="381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 err="1">
                <a:solidFill>
                  <a:srgbClr val="00B050"/>
                </a:solidFill>
              </a:rPr>
              <a:t>Wi</a:t>
            </a:r>
            <a:r>
              <a:rPr lang="en-US" sz="1200" dirty="0">
                <a:solidFill>
                  <a:srgbClr val="00B050"/>
                </a:solidFill>
              </a:rPr>
              <a:t>-MAX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categories</a:t>
            </a:r>
          </a:p>
          <a:p>
            <a:pPr lvl="1"/>
            <a:r>
              <a:rPr lang="en-US" dirty="0" smtClean="0"/>
              <a:t>Local area networks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Personal </a:t>
            </a:r>
            <a:r>
              <a:rPr lang="en-US" dirty="0" smtClean="0"/>
              <a:t>area networks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Metropolitan </a:t>
            </a:r>
            <a:r>
              <a:rPr lang="en-US" dirty="0" smtClean="0"/>
              <a:t>area networks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933A-15C3-44F7-8792-26DA984D2AB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wireless vs wired LANs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 defined boundaries in wireless LANs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Very unreliable medium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Unprotected from co-existing signals on the medium</a:t>
            </a:r>
          </a:p>
          <a:p>
            <a:pPr eaLnBrk="1" hangingPunct="1"/>
            <a:r>
              <a:rPr lang="en-US" dirty="0" smtClean="0"/>
              <a:t>All stations cannot hear each 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FD74-6167-4813-8D8D-20544F5B0B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6575</TotalTime>
  <Words>1057</Words>
  <Application>Microsoft Office PowerPoint</Application>
  <PresentationFormat>On-screen Show (4:3)</PresentationFormat>
  <Paragraphs>278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Office Theme</vt:lpstr>
      <vt:lpstr>Chapter 15</vt:lpstr>
      <vt:lpstr>Contents</vt:lpstr>
      <vt:lpstr>Business role of wireless networks</vt:lpstr>
      <vt:lpstr>Concerns with wireless</vt:lpstr>
      <vt:lpstr>ISM frequency bands</vt:lpstr>
      <vt:lpstr>ISM frequency bands</vt:lpstr>
      <vt:lpstr>ISM frequency bands</vt:lpstr>
      <vt:lpstr>Wireless network categories</vt:lpstr>
      <vt:lpstr>wireless vs wired LANs</vt:lpstr>
      <vt:lpstr>Wireless LAN architecture</vt:lpstr>
      <vt:lpstr>Wireless LAN architecture</vt:lpstr>
      <vt:lpstr>Basic service set (BSS)</vt:lpstr>
      <vt:lpstr>Access point (AP)</vt:lpstr>
      <vt:lpstr>Distribution system (DS)</vt:lpstr>
      <vt:lpstr>Portal</vt:lpstr>
      <vt:lpstr>Security</vt:lpstr>
      <vt:lpstr>MAC frame format</vt:lpstr>
      <vt:lpstr>802.11 Physical layer</vt:lpstr>
      <vt:lpstr>Physical layer format</vt:lpstr>
      <vt:lpstr>Popular 802.11 technologies</vt:lpstr>
      <vt:lpstr>802.11n</vt:lpstr>
      <vt:lpstr>802.11n evolution</vt:lpstr>
      <vt:lpstr>802.11ac</vt:lpstr>
      <vt:lpstr>802.15 - Personal area networks</vt:lpstr>
      <vt:lpstr>Bluetooth vs. WLAN</vt:lpstr>
      <vt:lpstr>Bluetooth architecture</vt:lpstr>
      <vt:lpstr>Piconet architecture</vt:lpstr>
      <vt:lpstr>Piconet architecture</vt:lpstr>
      <vt:lpstr>Bluetooth frame structure</vt:lpstr>
      <vt:lpstr>Device discovery</vt:lpstr>
      <vt:lpstr>Device connection</vt:lpstr>
      <vt:lpstr>WLAN and WPAN co-existence</vt:lpstr>
      <vt:lpstr>WLAN and WPAN co-existence</vt:lpstr>
      <vt:lpstr>Bluetooth categories</vt:lpstr>
      <vt:lpstr>Wireless MAN</vt:lpstr>
      <vt:lpstr>WIMAX goals</vt:lpstr>
      <vt:lpstr>Fixed WIMAX data rates</vt:lpstr>
      <vt:lpstr>WIMAX vs WLAN</vt:lpstr>
      <vt:lpstr>Summary</vt:lpstr>
      <vt:lpstr>Case study – Oil industry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515</cp:revision>
  <dcterms:created xsi:type="dcterms:W3CDTF">2005-08-27T20:10:56Z</dcterms:created>
  <dcterms:modified xsi:type="dcterms:W3CDTF">2016-07-03T18:44:10Z</dcterms:modified>
</cp:coreProperties>
</file>