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9" r:id="rId3"/>
    <p:sldId id="258" r:id="rId4"/>
    <p:sldId id="260" r:id="rId5"/>
    <p:sldId id="263" r:id="rId6"/>
    <p:sldId id="265" r:id="rId7"/>
    <p:sldId id="261" r:id="rId8"/>
    <p:sldId id="262" r:id="rId9"/>
    <p:sldId id="264" r:id="rId10"/>
    <p:sldId id="266" r:id="rId11"/>
    <p:sldId id="267" r:id="rId12"/>
    <p:sldId id="287" r:id="rId13"/>
    <p:sldId id="268" r:id="rId14"/>
    <p:sldId id="269" r:id="rId15"/>
    <p:sldId id="283" r:id="rId16"/>
    <p:sldId id="284" r:id="rId17"/>
    <p:sldId id="270" r:id="rId18"/>
    <p:sldId id="271" r:id="rId19"/>
    <p:sldId id="272" r:id="rId20"/>
    <p:sldId id="274" r:id="rId21"/>
    <p:sldId id="275" r:id="rId22"/>
    <p:sldId id="276" r:id="rId23"/>
    <p:sldId id="277" r:id="rId24"/>
    <p:sldId id="285" r:id="rId25"/>
    <p:sldId id="288" r:id="rId26"/>
    <p:sldId id="282" r:id="rId27"/>
    <p:sldId id="289" r:id="rId28"/>
    <p:sldId id="290" r:id="rId29"/>
    <p:sldId id="291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1" d="100"/>
          <a:sy n="161" d="100"/>
        </p:scale>
        <p:origin x="1638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rawal\Documents\_H_Teaching\Notes\4220_Text\Ref_docs\Ch10\DataAggrega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invertIfNegative val="0"/>
          <c:cat>
            <c:numRef>
              <c:f>Sheet1!$A$2:$A$11</c:f>
              <c:numCache>
                <c:formatCode>h:mm</c:formatCode>
                <c:ptCount val="10"/>
                <c:pt idx="0">
                  <c:v>0.33333333333333331</c:v>
                </c:pt>
                <c:pt idx="1">
                  <c:v>0.37500000000000017</c:v>
                </c:pt>
                <c:pt idx="2">
                  <c:v>0.41666666666666724</c:v>
                </c:pt>
                <c:pt idx="3">
                  <c:v>0.45833333333333293</c:v>
                </c:pt>
                <c:pt idx="4">
                  <c:v>0.5</c:v>
                </c:pt>
                <c:pt idx="5">
                  <c:v>0.54166666666666596</c:v>
                </c:pt>
                <c:pt idx="6">
                  <c:v>0.58333333333333304</c:v>
                </c:pt>
                <c:pt idx="7">
                  <c:v>0.62500000000000033</c:v>
                </c:pt>
                <c:pt idx="8">
                  <c:v>0.6666666666666663</c:v>
                </c:pt>
                <c:pt idx="9">
                  <c:v>0.70833333333333304</c:v>
                </c:pt>
              </c:numCache>
            </c:num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80</c:v>
                </c:pt>
                <c:pt idx="1">
                  <c:v>85</c:v>
                </c:pt>
                <c:pt idx="2">
                  <c:v>75</c:v>
                </c:pt>
                <c:pt idx="3">
                  <c:v>80</c:v>
                </c:pt>
                <c:pt idx="4">
                  <c:v>35</c:v>
                </c:pt>
                <c:pt idx="5">
                  <c:v>25</c:v>
                </c:pt>
                <c:pt idx="6">
                  <c:v>15</c:v>
                </c:pt>
                <c:pt idx="7">
                  <c:v>15</c:v>
                </c:pt>
                <c:pt idx="8">
                  <c:v>15</c:v>
                </c:pt>
                <c:pt idx="9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invertIfNegative val="0"/>
          <c:cat>
            <c:numRef>
              <c:f>Sheet1!$A$2:$A$11</c:f>
              <c:numCache>
                <c:formatCode>h:mm</c:formatCode>
                <c:ptCount val="10"/>
                <c:pt idx="0">
                  <c:v>0.33333333333333331</c:v>
                </c:pt>
                <c:pt idx="1">
                  <c:v>0.37500000000000017</c:v>
                </c:pt>
                <c:pt idx="2">
                  <c:v>0.41666666666666724</c:v>
                </c:pt>
                <c:pt idx="3">
                  <c:v>0.45833333333333293</c:v>
                </c:pt>
                <c:pt idx="4">
                  <c:v>0.5</c:v>
                </c:pt>
                <c:pt idx="5">
                  <c:v>0.54166666666666596</c:v>
                </c:pt>
                <c:pt idx="6">
                  <c:v>0.58333333333333304</c:v>
                </c:pt>
                <c:pt idx="7">
                  <c:v>0.62500000000000033</c:v>
                </c:pt>
                <c:pt idx="8">
                  <c:v>0.6666666666666663</c:v>
                </c:pt>
                <c:pt idx="9">
                  <c:v>0.70833333333333304</c:v>
                </c:pt>
              </c:numCache>
            </c:num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15</c:v>
                </c:pt>
                <c:pt idx="4">
                  <c:v>35</c:v>
                </c:pt>
                <c:pt idx="5">
                  <c:v>40</c:v>
                </c:pt>
                <c:pt idx="6">
                  <c:v>55</c:v>
                </c:pt>
                <c:pt idx="7">
                  <c:v>65</c:v>
                </c:pt>
                <c:pt idx="8">
                  <c:v>85</c:v>
                </c:pt>
                <c:pt idx="9">
                  <c:v>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10331168"/>
        <c:axId val="810331728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A+B</c:v>
                </c:pt>
              </c:strCache>
            </c:strRef>
          </c:tx>
          <c:cat>
            <c:numRef>
              <c:f>Sheet1!$A$2:$A$11</c:f>
              <c:numCache>
                <c:formatCode>h:mm</c:formatCode>
                <c:ptCount val="10"/>
                <c:pt idx="0">
                  <c:v>0.33333333333333331</c:v>
                </c:pt>
                <c:pt idx="1">
                  <c:v>0.37500000000000017</c:v>
                </c:pt>
                <c:pt idx="2">
                  <c:v>0.41666666666666724</c:v>
                </c:pt>
                <c:pt idx="3">
                  <c:v>0.45833333333333293</c:v>
                </c:pt>
                <c:pt idx="4">
                  <c:v>0.5</c:v>
                </c:pt>
                <c:pt idx="5">
                  <c:v>0.54166666666666596</c:v>
                </c:pt>
                <c:pt idx="6">
                  <c:v>0.58333333333333304</c:v>
                </c:pt>
                <c:pt idx="7">
                  <c:v>0.62500000000000033</c:v>
                </c:pt>
                <c:pt idx="8">
                  <c:v>0.6666666666666663</c:v>
                </c:pt>
                <c:pt idx="9">
                  <c:v>0.70833333333333304</c:v>
                </c:pt>
              </c:numCache>
            </c:num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95</c:v>
                </c:pt>
                <c:pt idx="1">
                  <c:v>100</c:v>
                </c:pt>
                <c:pt idx="2">
                  <c:v>90</c:v>
                </c:pt>
                <c:pt idx="3">
                  <c:v>95</c:v>
                </c:pt>
                <c:pt idx="4">
                  <c:v>70</c:v>
                </c:pt>
                <c:pt idx="5">
                  <c:v>65</c:v>
                </c:pt>
                <c:pt idx="6">
                  <c:v>70</c:v>
                </c:pt>
                <c:pt idx="7">
                  <c:v>80</c:v>
                </c:pt>
                <c:pt idx="8">
                  <c:v>100</c:v>
                </c:pt>
                <c:pt idx="9">
                  <c:v>90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10331168"/>
        <c:axId val="810331728"/>
      </c:lineChart>
      <c:catAx>
        <c:axId val="8103311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of day</a:t>
                </a:r>
              </a:p>
            </c:rich>
          </c:tx>
          <c:overlay val="0"/>
        </c:title>
        <c:numFmt formatCode="h:mm" sourceLinked="1"/>
        <c:majorTickMark val="out"/>
        <c:minorTickMark val="none"/>
        <c:tickLblPos val="nextTo"/>
        <c:crossAx val="810331728"/>
        <c:crosses val="autoZero"/>
        <c:auto val="1"/>
        <c:lblAlgn val="ctr"/>
        <c:lblOffset val="100"/>
        <c:noMultiLvlLbl val="0"/>
      </c:catAx>
      <c:valAx>
        <c:axId val="810331728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Percentage link utilization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81033116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ABB493-0DCA-4A55-B6E9-63B3AC835467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D5F5E9-9322-4BEE-BDA1-DBFCBF5061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421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Need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15765" y="76200"/>
            <a:ext cx="1552035" cy="1828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2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Need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15773" y="76200"/>
            <a:ext cx="1552027" cy="1828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Need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15773" y="76200"/>
            <a:ext cx="1552027" cy="1828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Need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16368" y="76200"/>
            <a:ext cx="1552027" cy="1828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WD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Need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15773" y="76200"/>
            <a:ext cx="1552027" cy="1828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CP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eaderNeed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15773" y="76200"/>
            <a:ext cx="1552027" cy="1828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4" r:id="rId5"/>
    <p:sldLayoutId id="2147483665" r:id="rId6"/>
    <p:sldLayoutId id="2147483666" r:id="rId7"/>
    <p:sldLayoutId id="2147483667" r:id="rId8"/>
    <p:sldLayoutId id="2147483651" r:id="rId9"/>
    <p:sldLayoutId id="2147483652" r:id="rId10"/>
    <p:sldLayoutId id="2147483653" r:id="rId11"/>
    <p:sldLayoutId id="2147483654" r:id="rId12"/>
    <p:sldLayoutId id="2147483655" r:id="rId13"/>
    <p:sldLayoutId id="2147483656" r:id="rId14"/>
    <p:sldLayoutId id="2147483657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Wide Area Networks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FirstInternet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03128" y="1905000"/>
            <a:ext cx="4312272" cy="3822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Point-to-point WANs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45928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Earliest WANs used dial-up </a:t>
            </a:r>
            <a:r>
              <a:rPr lang="en-US" dirty="0" smtClean="0"/>
              <a:t>networking</a:t>
            </a:r>
            <a:endParaRPr lang="en-US" dirty="0" smtClean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715000" y="60960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Phone lines</a:t>
            </a:r>
            <a:endParaRPr lang="en-US" dirty="0"/>
          </a:p>
        </p:txBody>
      </p:sp>
      <p:cxnSp>
        <p:nvCxnSpPr>
          <p:cNvPr id="7" name="Straight Arrow Connector 6"/>
          <p:cNvCxnSpPr>
            <a:stCxn id="5" idx="0"/>
          </p:cNvCxnSpPr>
          <p:nvPr/>
        </p:nvCxnSpPr>
        <p:spPr>
          <a:xfrm rot="5400000" flipH="1" flipV="1">
            <a:off x="5200650" y="4667250"/>
            <a:ext cx="2590800" cy="266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5" idx="0"/>
          </p:cNvCxnSpPr>
          <p:nvPr/>
        </p:nvCxnSpPr>
        <p:spPr>
          <a:xfrm rot="5400000" flipH="1" flipV="1">
            <a:off x="5581650" y="4743450"/>
            <a:ext cx="2133600" cy="571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5" idx="0"/>
          </p:cNvCxnSpPr>
          <p:nvPr/>
        </p:nvCxnSpPr>
        <p:spPr>
          <a:xfrm rot="16200000" flipV="1">
            <a:off x="5657850" y="5391150"/>
            <a:ext cx="13716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638800" y="1447800"/>
            <a:ext cx="2667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Internet in 1969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T/ DS carriers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Phone companies realized business opportunity in providing data services</a:t>
            </a:r>
          </a:p>
          <a:p>
            <a:r>
              <a:rPr lang="en-US" dirty="0" smtClean="0"/>
              <a:t>Combined (multiplexed) data carrying capacity of multiple phone lines to provide high speeds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Offered </a:t>
            </a:r>
            <a:r>
              <a:rPr lang="en-US" dirty="0" smtClean="0"/>
              <a:t>as T/ DS carriers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WAN built using T-carriers</a:t>
            </a:r>
            <a:endParaRPr lang="en-US" dirty="0"/>
          </a:p>
        </p:txBody>
      </p:sp>
      <p:pic>
        <p:nvPicPr>
          <p:cNvPr id="1026" name="Picture 11" descr="T1WAN.e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3404" y="1206499"/>
            <a:ext cx="6316663" cy="5472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T/ DS carriers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Formally, t-carriers are the physical line, DS is the signal carried by the line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Offer </a:t>
            </a:r>
            <a:r>
              <a:rPr lang="en-US" dirty="0" smtClean="0"/>
              <a:t>point-to-point connection like dial-up</a:t>
            </a:r>
          </a:p>
          <a:p>
            <a:pPr lvl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600" y="4191000"/>
          <a:ext cx="8001000" cy="236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/>
                <a:gridCol w="1752600"/>
                <a:gridCol w="1295400"/>
                <a:gridCol w="1524000"/>
              </a:tblGrid>
              <a:tr h="472440">
                <a:tc>
                  <a:txBody>
                    <a:bodyPr/>
                    <a:lstStyle/>
                    <a:p>
                      <a:r>
                        <a:rPr lang="en-US" dirty="0" smtClean="0"/>
                        <a:t>No.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of phone lines aggregated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T-carrier 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DS 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Data rate</a:t>
                      </a:r>
                      <a:endParaRPr lang="en-US" dirty="0"/>
                    </a:p>
                  </a:txBody>
                  <a:tcPr/>
                </a:tc>
              </a:tr>
              <a:tr h="4724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DS-0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64 kbps</a:t>
                      </a:r>
                      <a:endParaRPr lang="en-US" dirty="0"/>
                    </a:p>
                  </a:txBody>
                  <a:tcPr/>
                </a:tc>
              </a:tr>
              <a:tr h="472440">
                <a:tc>
                  <a:txBody>
                    <a:bodyPr/>
                    <a:lstStyle/>
                    <a:p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T-1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DS-1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1.544 mbps</a:t>
                      </a:r>
                      <a:endParaRPr lang="en-US" dirty="0"/>
                    </a:p>
                  </a:txBody>
                  <a:tcPr/>
                </a:tc>
              </a:tr>
              <a:tr h="472440">
                <a:tc>
                  <a:txBody>
                    <a:bodyPr/>
                    <a:lstStyle/>
                    <a:p>
                      <a:r>
                        <a:rPr lang="en-US" dirty="0" smtClean="0"/>
                        <a:t>96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T-2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DS-2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6.312 mbps</a:t>
                      </a:r>
                      <a:endParaRPr lang="en-US" dirty="0"/>
                    </a:p>
                  </a:txBody>
                  <a:tcPr/>
                </a:tc>
              </a:tr>
              <a:tr h="472440">
                <a:tc>
                  <a:txBody>
                    <a:bodyPr/>
                    <a:lstStyle/>
                    <a:p>
                      <a:r>
                        <a:rPr lang="en-US" dirty="0" smtClean="0"/>
                        <a:t>672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T-3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DS-3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44.736 mbps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Statistically multiplexed WANs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3340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Point-to-point is very inefficient when network grows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Statistical </a:t>
            </a:r>
            <a:r>
              <a:rPr lang="en-US" dirty="0" smtClean="0"/>
              <a:t>multiplexing allows WANs to aggregate </a:t>
            </a:r>
            <a:r>
              <a:rPr lang="en-US" dirty="0" smtClean="0"/>
              <a:t>traffic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8" name="Picture 7" descr="T1-vs-FR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62600" y="1143000"/>
            <a:ext cx="3395620" cy="556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Reducing “</a:t>
            </a:r>
            <a:r>
              <a:rPr lang="en-US" dirty="0" err="1" smtClean="0"/>
              <a:t>burstiness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6" name="Chart 5"/>
          <p:cNvGraphicFramePr>
            <a:graphicFrameLocks noChangeAspect="1"/>
          </p:cNvGraphicFramePr>
          <p:nvPr/>
        </p:nvGraphicFramePr>
        <p:xfrm>
          <a:off x="762000" y="1676400"/>
          <a:ext cx="7772400" cy="466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Virtual circuits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4" name="Picture 3" descr="VirtualCircuits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1249534"/>
            <a:ext cx="7315200" cy="5456066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029200" y="4648200"/>
          <a:ext cx="37338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9030"/>
                <a:gridCol w="1914770"/>
              </a:tblGrid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Times New Roman"/>
                          <a:cs typeface="Times New Roman"/>
                        </a:rPr>
                        <a:t>Connection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Virtual-circuit ID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Times New Roman"/>
                          <a:cs typeface="Times New Roman"/>
                        </a:rPr>
                        <a:t>A-A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B-B</a:t>
                      </a:r>
                      <a:r>
                        <a:rPr lang="en-US" sz="2000" baseline="-2500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n-U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Times New Roman"/>
                          <a:cs typeface="Times New Roman"/>
                        </a:rPr>
                        <a:t>B-B</a:t>
                      </a:r>
                      <a:r>
                        <a:rPr lang="en-US" sz="2000" baseline="-2500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U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X.25/ Frame relay/ ATM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Shared network services offered by </a:t>
            </a:r>
            <a:r>
              <a:rPr lang="en-US" dirty="0" err="1" smtClean="0"/>
              <a:t>telcos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End </a:t>
            </a:r>
            <a:r>
              <a:rPr lang="en-US" dirty="0" smtClean="0"/>
              <a:t>users connect to shared network using point-to-point links such as T1/ T3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X.25/ Frame relay/ ATM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data packets enter shared network, carrier assigns label based upon destination</a:t>
            </a:r>
          </a:p>
          <a:p>
            <a:r>
              <a:rPr lang="en-US" dirty="0" smtClean="0"/>
              <a:t>Shared network uses labels to direct packets to correct destinations</a:t>
            </a:r>
          </a:p>
          <a:p>
            <a:pPr lvl="1"/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Each </a:t>
            </a:r>
            <a:r>
              <a:rPr lang="en-US" dirty="0" smtClean="0"/>
              <a:t>label is called a virtual channel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X.25/ Frame relay/ ATM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X.25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Frame </a:t>
            </a:r>
            <a:r>
              <a:rPr lang="en-US" dirty="0" smtClean="0"/>
              <a:t>relay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ATM</a:t>
            </a: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need for Wide area networks (WANs)</a:t>
            </a:r>
          </a:p>
          <a:p>
            <a:r>
              <a:rPr lang="en-US" dirty="0" smtClean="0"/>
              <a:t>Point-to-point approaches</a:t>
            </a:r>
          </a:p>
          <a:p>
            <a:r>
              <a:rPr lang="en-US" dirty="0" smtClean="0"/>
              <a:t>Statistical multiplexing, TDM, FDM approaches</a:t>
            </a:r>
          </a:p>
          <a:p>
            <a:r>
              <a:rPr lang="en-US" dirty="0" smtClean="0"/>
              <a:t>Dial-up, T/ DS links</a:t>
            </a:r>
          </a:p>
          <a:p>
            <a:r>
              <a:rPr lang="en-US" dirty="0" smtClean="0"/>
              <a:t>X.25, Frame relay, ATM</a:t>
            </a:r>
          </a:p>
          <a:p>
            <a:r>
              <a:rPr lang="en-US" dirty="0" smtClean="0"/>
              <a:t>SONET</a:t>
            </a:r>
          </a:p>
          <a:p>
            <a:r>
              <a:rPr lang="en-US" dirty="0" smtClean="0"/>
              <a:t>DWDM</a:t>
            </a:r>
          </a:p>
          <a:p>
            <a:r>
              <a:rPr lang="en-US" dirty="0" smtClean="0"/>
              <a:t>WANs and TCP/ IP stack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TDM WANs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Available line data rate divided into time slots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Each </a:t>
            </a:r>
            <a:r>
              <a:rPr lang="en-US" dirty="0" smtClean="0"/>
              <a:t>virtual channel given one or more slots</a:t>
            </a:r>
          </a:p>
          <a:p>
            <a:r>
              <a:rPr lang="en-US" dirty="0" smtClean="0"/>
              <a:t>Commercially available as SONET services</a:t>
            </a:r>
          </a:p>
          <a:p>
            <a:pPr lvl="1"/>
            <a:endParaRPr lang="en-US" u="sng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Pricing generally  dependent on distance: ~ $15/ mbps/ mile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TDM WANs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X.25/ Frame relay/ ATM often transported over SONET links</a:t>
            </a:r>
          </a:p>
          <a:p>
            <a:r>
              <a:rPr lang="en-US" dirty="0" smtClean="0"/>
              <a:t>SONET data rates first standardized in 1988 by CCITT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14401" y="3886200"/>
          <a:ext cx="7315201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5999"/>
                <a:gridCol w="2215663"/>
                <a:gridCol w="281353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SONET service names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Data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Data + overhead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OC-1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50.112 mbps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51.84 mbps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OC-3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150.336 mbps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155.52 mbps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OC-12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601.344 mbps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622.08 mbps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OC-48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2.405,376 gbps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2.488,320 gbps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OC-192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9.621,504 gbps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9.953,280 gbps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OC-768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38.486,016 gbps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39.813,120 gbps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FDM WANs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Optical fiber has very high bandwidth</a:t>
            </a:r>
          </a:p>
          <a:p>
            <a:pPr lvl="1"/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Available </a:t>
            </a:r>
            <a:r>
              <a:rPr lang="en-US" dirty="0" smtClean="0"/>
              <a:t>line bandwidth split into multiple lower bandwidth channels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FDM WANs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DWDM channel frequencies standardized by ITU-T as ITU grid in 2001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DWDM </a:t>
            </a:r>
            <a:r>
              <a:rPr lang="en-US" dirty="0" smtClean="0"/>
              <a:t>commonly used in network core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Each </a:t>
            </a:r>
            <a:r>
              <a:rPr lang="en-US" dirty="0" smtClean="0"/>
              <a:t>FDM channel on a DWDM link may transport a SONET signal, which in turn may transport multiple ATM channels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WANs and TCP/ IP stack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Where are WAN technologies positioned on the TCP/ IP stack?</a:t>
            </a:r>
          </a:p>
          <a:p>
            <a:r>
              <a:rPr lang="en-US" dirty="0" smtClean="0"/>
              <a:t>Typically, multiple WANs traversed by packet from source to destination</a:t>
            </a:r>
          </a:p>
          <a:p>
            <a:r>
              <a:rPr lang="en-US" dirty="0" smtClean="0"/>
              <a:t>Routers interface between WANs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WANs and TCP/ IP stack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Traceroute to Google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5" name="Picture 4" descr="WAN_TCPIP_Location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65199" y="2523240"/>
            <a:ext cx="7213601" cy="2582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WANs are long distance links that aggregate traffic from multiple networks</a:t>
            </a:r>
          </a:p>
          <a:p>
            <a:r>
              <a:rPr lang="en-US" dirty="0" smtClean="0"/>
              <a:t>WANs generally have very high data rates</a:t>
            </a:r>
          </a:p>
          <a:p>
            <a:r>
              <a:rPr lang="en-US" dirty="0" smtClean="0"/>
              <a:t>WAN types include point-to-point, statistically multiplexed, TDM and FDM</a:t>
            </a:r>
          </a:p>
          <a:p>
            <a:r>
              <a:rPr lang="en-US" dirty="0" smtClean="0"/>
              <a:t>Carriers define virtual circuits for each source-destination pair of nodes</a:t>
            </a:r>
          </a:p>
          <a:p>
            <a:r>
              <a:rPr lang="en-US" dirty="0" smtClean="0"/>
              <a:t>WANs operate at the data link layer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– UAVs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Remote wars were fought with soldiers</a:t>
            </a:r>
          </a:p>
          <a:p>
            <a:r>
              <a:rPr lang="en-US" dirty="0" smtClean="0"/>
              <a:t>Now, increasingly de[end upon satellite based WAN networks</a:t>
            </a:r>
          </a:p>
          <a:p>
            <a:r>
              <a:rPr lang="en-US" dirty="0" smtClean="0"/>
              <a:t>UAVs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Hands-on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814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Web-page debugging</a:t>
            </a:r>
          </a:p>
          <a:p>
            <a:pPr lvl="1"/>
            <a:r>
              <a:rPr lang="en-US" dirty="0" smtClean="0"/>
              <a:t>Large web pages generate unnecessary WAN traffic</a:t>
            </a:r>
          </a:p>
          <a:p>
            <a:pPr lvl="1"/>
            <a:r>
              <a:rPr lang="en-US" dirty="0" smtClean="0"/>
              <a:t>Simple tools can help debug problems</a:t>
            </a:r>
          </a:p>
          <a:p>
            <a:pPr lvl="2"/>
            <a:r>
              <a:rPr lang="en-US" dirty="0" smtClean="0"/>
              <a:t>Browser → Right click → Inspect element → Network tab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2965" y="2286000"/>
            <a:ext cx="4927195" cy="335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infrastructure design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Choosing appropriate WAN technologies</a:t>
            </a:r>
          </a:p>
          <a:p>
            <a:r>
              <a:rPr lang="en-US" dirty="0" smtClean="0"/>
              <a:t>Adding routers to </a:t>
            </a:r>
            <a:r>
              <a:rPr lang="en-US" smtClean="0"/>
              <a:t>the network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WANs are physical or logical networks that provide data communications to a large number of independent users. These users are usually spread over a larger geographic area than a LAN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need for WANs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LANs are very effective at connecting computers within offices</a:t>
            </a:r>
          </a:p>
          <a:p>
            <a:r>
              <a:rPr lang="en-US" dirty="0" smtClean="0"/>
              <a:t>Links are short, so dedicated link to each PC is not too expensive</a:t>
            </a:r>
          </a:p>
          <a:p>
            <a:r>
              <a:rPr lang="en-US" dirty="0" smtClean="0"/>
              <a:t>But many organizations have offices in many states and countries</a:t>
            </a:r>
          </a:p>
          <a:p>
            <a:r>
              <a:rPr lang="en-US" dirty="0" smtClean="0"/>
              <a:t>Web pages, email servers are located world-wide</a:t>
            </a:r>
          </a:p>
          <a:p>
            <a:r>
              <a:rPr lang="en-US" dirty="0" smtClean="0"/>
              <a:t>As users spread over large distances, link costs become very </a:t>
            </a:r>
            <a:r>
              <a:rPr lang="en-US" dirty="0" smtClean="0"/>
              <a:t>high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need for WANs (contd.)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Broadcast lowers costs of LAN equipment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But </a:t>
            </a:r>
            <a:r>
              <a:rPr lang="en-US" dirty="0" smtClean="0"/>
              <a:t>as number of users increases, CSMA slows down the network significantly</a:t>
            </a:r>
          </a:p>
          <a:p>
            <a:r>
              <a:rPr lang="en-US" dirty="0" smtClean="0"/>
              <a:t>As number of network users increases, need mechanisms to merge traffic from multiple users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Roads and computer 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 are many similarities between the challenges and design solutions used in road networks and computer networks</a:t>
            </a:r>
          </a:p>
          <a:p>
            <a:r>
              <a:rPr lang="en-US" dirty="0" smtClean="0"/>
              <a:t>Neighborhood networks are like LANs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Interstate networks are like WANs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intersection as LAN node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4" name="Picture 3" descr="LAN-junc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862745"/>
            <a:ext cx="8229600" cy="3928455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553200" y="3200400"/>
            <a:ext cx="1676400" cy="7620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8" idx="0"/>
            <a:endCxn id="5" idx="3"/>
          </p:cNvCxnSpPr>
          <p:nvPr/>
        </p:nvCxnSpPr>
        <p:spPr>
          <a:xfrm rot="5400000" flipH="1" flipV="1">
            <a:off x="4679172" y="3747869"/>
            <a:ext cx="2016592" cy="222247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633133" y="5867400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Stop sign promotes carrier sensing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White car will wait till black car passes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Interstate_Exi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04912" y="1524000"/>
            <a:ext cx="6110288" cy="46847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Interstate exit as WAN node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267200" y="5638800"/>
            <a:ext cx="685800" cy="3810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057400" y="5029200"/>
            <a:ext cx="381000" cy="2286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438525" y="3200400"/>
            <a:ext cx="381000" cy="2286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429000" y="5486400"/>
            <a:ext cx="685800" cy="3810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13" idx="1"/>
            <a:endCxn id="5" idx="6"/>
          </p:cNvCxnSpPr>
          <p:nvPr/>
        </p:nvCxnSpPr>
        <p:spPr>
          <a:xfrm rot="10800000" flipV="1">
            <a:off x="4953000" y="5696634"/>
            <a:ext cx="1828800" cy="132665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781800" y="5373469"/>
            <a:ext cx="2074303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Merging lane: Entry ramp for local traffic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6" name="Straight Arrow Connector 25"/>
          <p:cNvCxnSpPr>
            <a:stCxn id="27" idx="3"/>
            <a:endCxn id="9" idx="6"/>
          </p:cNvCxnSpPr>
          <p:nvPr/>
        </p:nvCxnSpPr>
        <p:spPr>
          <a:xfrm rot="10800000" flipV="1">
            <a:off x="3819526" y="3218766"/>
            <a:ext cx="2581275" cy="95934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 flipH="1">
            <a:off x="6400800" y="2895600"/>
            <a:ext cx="2455302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Existing traffic does not stop for merging traffic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30" name="Straight Arrow Connector 29"/>
          <p:cNvCxnSpPr>
            <a:stCxn id="31" idx="1"/>
            <a:endCxn id="8" idx="2"/>
          </p:cNvCxnSpPr>
          <p:nvPr/>
        </p:nvCxnSpPr>
        <p:spPr>
          <a:xfrm>
            <a:off x="1921903" y="4299466"/>
            <a:ext cx="135497" cy="844034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 flipH="1">
            <a:off x="152400" y="4114800"/>
            <a:ext cx="1769503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Shared lanes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33" name="Straight Arrow Connector 32"/>
          <p:cNvCxnSpPr>
            <a:stCxn id="34" idx="1"/>
            <a:endCxn id="11" idx="2"/>
          </p:cNvCxnSpPr>
          <p:nvPr/>
        </p:nvCxnSpPr>
        <p:spPr>
          <a:xfrm flipV="1">
            <a:off x="2226703" y="5676900"/>
            <a:ext cx="1202297" cy="19735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 flipH="1">
            <a:off x="152400" y="5373469"/>
            <a:ext cx="2074303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Merging lane: Exit ramp for local traffic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Categories of WANs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Point-to-point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Statistical </a:t>
            </a:r>
            <a:r>
              <a:rPr lang="en-US" dirty="0" smtClean="0"/>
              <a:t>multiplexing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TDM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FDM</a:t>
            </a:r>
            <a:r>
              <a:rPr lang="en-US" dirty="0" smtClean="0"/>
              <a:t>/ WDM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MPLS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2856</TotalTime>
  <Words>806</Words>
  <Application>Microsoft Office PowerPoint</Application>
  <PresentationFormat>On-screen Show (4:3)</PresentationFormat>
  <Paragraphs>204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Calibri</vt:lpstr>
      <vt:lpstr>Times New Roman</vt:lpstr>
      <vt:lpstr>Office Theme</vt:lpstr>
      <vt:lpstr>Chapter 10</vt:lpstr>
      <vt:lpstr>Contents</vt:lpstr>
      <vt:lpstr>Definition</vt:lpstr>
      <vt:lpstr>The need for WANs</vt:lpstr>
      <vt:lpstr>The need for WANs (contd.)</vt:lpstr>
      <vt:lpstr>Roads and computer networks</vt:lpstr>
      <vt:lpstr>Local intersection as LAN node</vt:lpstr>
      <vt:lpstr>Interstate exit as WAN node</vt:lpstr>
      <vt:lpstr>Categories of WANs</vt:lpstr>
      <vt:lpstr>Point-to-point WANs</vt:lpstr>
      <vt:lpstr>T/ DS carriers</vt:lpstr>
      <vt:lpstr>WAN built using T-carriers</vt:lpstr>
      <vt:lpstr>T/ DS carriers</vt:lpstr>
      <vt:lpstr>Statistically multiplexed WANs</vt:lpstr>
      <vt:lpstr>Reducing “burstiness”</vt:lpstr>
      <vt:lpstr>Virtual circuits</vt:lpstr>
      <vt:lpstr>X.25/ Frame relay/ ATM</vt:lpstr>
      <vt:lpstr>X.25/ Frame relay/ ATM</vt:lpstr>
      <vt:lpstr>X.25/ Frame relay/ ATM</vt:lpstr>
      <vt:lpstr>TDM WANs</vt:lpstr>
      <vt:lpstr>TDM WANs</vt:lpstr>
      <vt:lpstr>FDM WANs</vt:lpstr>
      <vt:lpstr>FDM WANs</vt:lpstr>
      <vt:lpstr>WANs and TCP/ IP stack</vt:lpstr>
      <vt:lpstr>WANs and TCP/ IP stack</vt:lpstr>
      <vt:lpstr>Summary</vt:lpstr>
      <vt:lpstr>Case study – UAVs</vt:lpstr>
      <vt:lpstr>Hands-on exercise</vt:lpstr>
      <vt:lpstr>IT infrastructure design exercise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Wide Area Networks</dc:title>
  <dc:creator>Agrawal, Manish</dc:creator>
  <cp:lastModifiedBy>Agrawal, Manish</cp:lastModifiedBy>
  <cp:revision>399</cp:revision>
  <dcterms:created xsi:type="dcterms:W3CDTF">2006-08-16T00:00:00Z</dcterms:created>
  <dcterms:modified xsi:type="dcterms:W3CDTF">2016-07-03T18:15:42Z</dcterms:modified>
</cp:coreProperties>
</file>