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6" r:id="rId3"/>
    <p:sldId id="257" r:id="rId4"/>
    <p:sldId id="259" r:id="rId5"/>
    <p:sldId id="278" r:id="rId6"/>
    <p:sldId id="260" r:id="rId7"/>
    <p:sldId id="263" r:id="rId8"/>
    <p:sldId id="258" r:id="rId9"/>
    <p:sldId id="277" r:id="rId10"/>
    <p:sldId id="262" r:id="rId11"/>
    <p:sldId id="270" r:id="rId12"/>
    <p:sldId id="271" r:id="rId13"/>
    <p:sldId id="280" r:id="rId14"/>
    <p:sldId id="272" r:id="rId15"/>
    <p:sldId id="279" r:id="rId16"/>
    <p:sldId id="281" r:id="rId17"/>
    <p:sldId id="273" r:id="rId18"/>
    <p:sldId id="282" r:id="rId19"/>
    <p:sldId id="283" r:id="rId20"/>
    <p:sldId id="286" r:id="rId21"/>
    <p:sldId id="266" r:id="rId22"/>
    <p:sldId id="285" r:id="rId23"/>
    <p:sldId id="284" r:id="rId24"/>
    <p:sldId id="267" r:id="rId25"/>
    <p:sldId id="287" r:id="rId26"/>
    <p:sldId id="298" r:id="rId27"/>
    <p:sldId id="299" r:id="rId28"/>
    <p:sldId id="300" r:id="rId29"/>
    <p:sldId id="292" r:id="rId30"/>
    <p:sldId id="293" r:id="rId31"/>
    <p:sldId id="294" r:id="rId32"/>
    <p:sldId id="268" r:id="rId33"/>
    <p:sldId id="288" r:id="rId34"/>
    <p:sldId id="269" r:id="rId35"/>
    <p:sldId id="265" r:id="rId36"/>
    <p:sldId id="289" r:id="rId37"/>
    <p:sldId id="290" r:id="rId38"/>
    <p:sldId id="291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7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68359-08EF-4108-BCE6-5FF32B082E58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133A4-5E32-43E2-9135-327615933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9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Integr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boundAvail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Confidentia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Integr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boundAvail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Introduction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45720"/>
            <a:ext cx="2177415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Network Security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security controls by category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0" y="1752600"/>
          <a:ext cx="7772400" cy="4595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3200400"/>
                <a:gridCol w="2286000"/>
              </a:tblGrid>
              <a:tr h="10273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Category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Incoming information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Outgoing information</a:t>
                      </a:r>
                    </a:p>
                  </a:txBody>
                  <a:tcPr marL="68580" marR="68580" marT="0" marB="0"/>
                </a:tc>
              </a:tr>
              <a:tr h="10681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Confidentiality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Patching, authentication and authorization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Encryption</a:t>
                      </a:r>
                    </a:p>
                  </a:txBody>
                  <a:tcPr marL="68580" marR="68580" marT="0" marB="0"/>
                </a:tc>
              </a:tr>
              <a:tr h="102734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Integrity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Firewalls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Digital signatures</a:t>
                      </a:r>
                    </a:p>
                  </a:txBody>
                  <a:tcPr marL="68580" marR="68580" marT="0" marB="0"/>
                </a:tc>
              </a:tr>
              <a:tr h="106815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Availability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atin typeface="Calibri"/>
                          <a:ea typeface="Times New Roman"/>
                          <a:cs typeface="Times New Roman"/>
                        </a:rPr>
                        <a:t>Virus protection, end user training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Times New Roman"/>
                          <a:cs typeface="Times New Roman"/>
                        </a:rPr>
                        <a:t>Redundancy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is very complex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Developers </a:t>
            </a:r>
            <a:r>
              <a:rPr lang="en-US" dirty="0" smtClean="0"/>
              <a:t>issue updates when vulnerabilities become known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Timely application of patches prevents many exploits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and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Authentication is the verification of claimed identity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Authorization </a:t>
            </a:r>
            <a:r>
              <a:rPr lang="en-US" dirty="0" smtClean="0"/>
              <a:t>grants rights to users to read, write and manipulate specific information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passwords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Good passwords prevent intruders from being able to guess passwords. </a:t>
            </a:r>
          </a:p>
          <a:p>
            <a:r>
              <a:rPr lang="en-US" dirty="0" smtClean="0"/>
              <a:t>Recommendations from Microsoft: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Also</a:t>
            </a:r>
            <a:endParaRPr lang="en-US" dirty="0" smtClean="0"/>
          </a:p>
          <a:p>
            <a:pPr lvl="1"/>
            <a:r>
              <a:rPr lang="en-US" dirty="0" smtClean="0"/>
              <a:t>Password reuse should be avoided, especially across financial sites</a:t>
            </a:r>
          </a:p>
          <a:p>
            <a:pPr lvl="2"/>
            <a:r>
              <a:rPr lang="en-US" dirty="0" smtClean="0"/>
              <a:t>E.g. Mark </a:t>
            </a:r>
            <a:r>
              <a:rPr lang="en-US" dirty="0" smtClean="0"/>
              <a:t>Zuckerberg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/>
          <a:p>
            <a:r>
              <a:rPr lang="en-US" dirty="0" smtClean="0"/>
              <a:t>Microsoft: Tips for creating a strong password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that lies between two networks and regulates traffic between networks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 descr="Firewal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5356" y="3581400"/>
            <a:ext cx="5852160" cy="289995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every packet entering or leaving the network</a:t>
            </a:r>
          </a:p>
          <a:p>
            <a:r>
              <a:rPr lang="en-US" dirty="0" smtClean="0"/>
              <a:t>Administrators can specify which packets can pass the </a:t>
            </a:r>
            <a:r>
              <a:rPr lang="en-US" dirty="0" smtClean="0"/>
              <a:t>firewall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</a:t>
            </a:r>
            <a:r>
              <a:rPr lang="en-US" dirty="0" smtClean="0"/>
              <a:t>steps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Firewalls – common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services are located in de-militarized zone</a:t>
            </a:r>
          </a:p>
          <a:p>
            <a:endParaRPr lang="en-US" dirty="0" smtClean="0"/>
          </a:p>
          <a:p>
            <a:r>
              <a:rPr lang="en-US" dirty="0" smtClean="0"/>
              <a:t>Internal </a:t>
            </a:r>
            <a:r>
              <a:rPr lang="en-US" dirty="0" smtClean="0"/>
              <a:t>network blocked to outside world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 descr="DMZ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739" y="3657600"/>
            <a:ext cx="6035040" cy="29536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Anti-virus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Viruses and worms are programs that cause harm to computers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Of </a:t>
            </a:r>
            <a:r>
              <a:rPr lang="en-US" dirty="0" smtClean="0"/>
              <a:t>all threats, viruses cause the greatest financial losses to organizations</a:t>
            </a:r>
          </a:p>
          <a:p>
            <a:r>
              <a:rPr lang="en-US" dirty="0" smtClean="0"/>
              <a:t>Modern viruses attack most targets within minutes of being launched</a:t>
            </a:r>
          </a:p>
          <a:p>
            <a:r>
              <a:rPr lang="en-US" dirty="0" smtClean="0"/>
              <a:t>Patching eliminates many targets for worms</a:t>
            </a:r>
          </a:p>
          <a:p>
            <a:r>
              <a:rPr lang="en-US" dirty="0" smtClean="0"/>
              <a:t>Anti-virus programs should be constantly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user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component of all security efforts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Suspicious </a:t>
            </a:r>
            <a:r>
              <a:rPr lang="en-US" dirty="0" smtClean="0"/>
              <a:t>looking email may carry a virus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 </a:t>
            </a:r>
            <a:r>
              <a:rPr lang="en-US" dirty="0" smtClean="0"/>
              <a:t>very careful with email attachments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Only </a:t>
            </a:r>
            <a:r>
              <a:rPr lang="en-US" dirty="0" smtClean="0"/>
              <a:t>provide usernames and passwords on trusted web sites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information security</a:t>
            </a:r>
          </a:p>
          <a:p>
            <a:r>
              <a:rPr lang="en-US" dirty="0" smtClean="0"/>
              <a:t>Role of network security</a:t>
            </a:r>
          </a:p>
          <a:p>
            <a:r>
              <a:rPr lang="en-US" dirty="0" smtClean="0"/>
              <a:t>Vulnerabilities, threats and controls</a:t>
            </a:r>
          </a:p>
          <a:p>
            <a:r>
              <a:rPr lang="en-US" dirty="0" smtClean="0"/>
              <a:t>Network security controls for outgoing information</a:t>
            </a:r>
          </a:p>
          <a:p>
            <a:r>
              <a:rPr lang="en-US" dirty="0" smtClean="0"/>
              <a:t>Network security controls for incoming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Rendering information unintelligible in a way so that it may later be restored to intelligible form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Involves 2 components: Algorithm and key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2 broad types: symmetric key, asymmetric key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06" y="1798334"/>
            <a:ext cx="6603188" cy="326133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key 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key used for encryption and decryption</a:t>
            </a:r>
          </a:p>
          <a:p>
            <a:pPr lvl="1"/>
            <a:r>
              <a:rPr lang="en-US" dirty="0" smtClean="0"/>
              <a:t>Example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Current </a:t>
            </a:r>
            <a:r>
              <a:rPr lang="en-US" dirty="0" smtClean="0"/>
              <a:t>standard: Advanced Encryption Standard (AES)</a:t>
            </a:r>
          </a:p>
          <a:p>
            <a:r>
              <a:rPr lang="en-US" dirty="0" smtClean="0"/>
              <a:t>Major problem: How do you exchange the key?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key 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exchange over network is unsafe in symmetric key encryption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Asymmetric </a:t>
            </a:r>
            <a:r>
              <a:rPr lang="en-US" dirty="0" smtClean="0"/>
              <a:t>key encryption uses one key for encryption and another key for decryption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Most asymmetric key encryption algorithms use modulus operation</a:t>
            </a:r>
          </a:p>
          <a:p>
            <a:pPr lvl="1"/>
            <a:r>
              <a:rPr lang="en-US" dirty="0" smtClean="0"/>
              <a:t>e.g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Asymmetric key encryption example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228600" y="6356350"/>
            <a:ext cx="8763000" cy="365125"/>
          </a:xfrm>
        </p:spPr>
        <p:txBody>
          <a:bodyPr/>
          <a:lstStyle/>
          <a:p>
            <a:r>
              <a:rPr lang="en-US" dirty="0" smtClean="0"/>
              <a:t>Example based on Network Security: Private Communication in a Public World (2E), by Charlie Kaufman, </a:t>
            </a:r>
            <a:r>
              <a:rPr lang="en-US" dirty="0" err="1" smtClean="0"/>
              <a:t>Radia</a:t>
            </a:r>
            <a:r>
              <a:rPr lang="en-US" dirty="0" smtClean="0"/>
              <a:t> Perlman and Mike </a:t>
            </a:r>
            <a:r>
              <a:rPr lang="en-US" dirty="0" err="1" smtClean="0"/>
              <a:t>Speciner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397" y="1371600"/>
          <a:ext cx="7467603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8873"/>
                <a:gridCol w="678873"/>
                <a:gridCol w="678873"/>
                <a:gridCol w="678873"/>
                <a:gridCol w="678873"/>
                <a:gridCol w="678873"/>
                <a:gridCol w="678873"/>
                <a:gridCol w="678873"/>
                <a:gridCol w="678873"/>
                <a:gridCol w="678873"/>
                <a:gridCol w="678873"/>
              </a:tblGrid>
              <a:tr h="436418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641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1447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Plain text</a:t>
            </a:r>
            <a:endParaRPr lang="en-US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1295400" y="1632466"/>
            <a:ext cx="381000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" y="2895600"/>
            <a:ext cx="1219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Ciphertext</a:t>
            </a:r>
          </a:p>
          <a:p>
            <a:pPr algn="ctr"/>
            <a:r>
              <a:rPr lang="en-US" dirty="0" smtClean="0"/>
              <a:t>= </a:t>
            </a:r>
          </a:p>
          <a:p>
            <a:r>
              <a:rPr lang="en-US" dirty="0" smtClean="0"/>
              <a:t>plaintext * 3 mod 10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1371600" y="3429000"/>
            <a:ext cx="457200" cy="20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key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Decryption can be done as</a:t>
            </a:r>
          </a:p>
          <a:p>
            <a:pPr lvl="1"/>
            <a:r>
              <a:rPr lang="en-US" dirty="0" smtClean="0"/>
              <a:t>Plaintext = ciphertext * 7 mod 10</a:t>
            </a:r>
          </a:p>
          <a:p>
            <a:pPr lvl="1"/>
            <a:r>
              <a:rPr lang="en-US" dirty="0" smtClean="0"/>
              <a:t>e.g. 9 * 7 mod 10 = 63 mod 10 = 3</a:t>
            </a:r>
          </a:p>
          <a:p>
            <a:r>
              <a:rPr lang="en-US" dirty="0" smtClean="0"/>
              <a:t>Thus, encryption key = (3, 10); decryption key = (7, 10) in the example</a:t>
            </a:r>
          </a:p>
          <a:p>
            <a:r>
              <a:rPr lang="en-US" dirty="0" smtClean="0"/>
              <a:t>In real world, choose very large numbers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Popular </a:t>
            </a:r>
            <a:r>
              <a:rPr lang="en-US" dirty="0" smtClean="0"/>
              <a:t>algorithm is RSA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day-to-day use, both symmetric key and asymmetric key encryption are used together</a:t>
            </a:r>
          </a:p>
          <a:p>
            <a:pPr lvl="1"/>
            <a:r>
              <a:rPr lang="en-US" dirty="0"/>
              <a:t>Encryption performed using symmetric key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/>
              <a:t>Asymmetric key encryption used to exchange session symmetric key between sender and receiver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6337" y="6356351"/>
            <a:ext cx="8765263" cy="352268"/>
          </a:xfrm>
        </p:spPr>
        <p:txBody>
          <a:bodyPr/>
          <a:lstStyle/>
          <a:p>
            <a:r>
              <a:rPr lang="en-US" dirty="0" smtClean="0"/>
              <a:t>May like to see Jim Clark talk about SSH, starting from 35:36 at https://www.youtube.com/watch?v=gXuOH9B6kTM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6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</a:t>
            </a:r>
            <a:r>
              <a:rPr lang="en-US" dirty="0" smtClean="0"/>
              <a:t>practice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3 use cases</a:t>
            </a:r>
          </a:p>
          <a:p>
            <a:pPr lvl="1"/>
            <a:r>
              <a:rPr lang="en-US" dirty="0"/>
              <a:t>Exchanging financial information online</a:t>
            </a:r>
          </a:p>
          <a:p>
            <a:pPr lvl="2"/>
            <a:r>
              <a:rPr lang="en-US" dirty="0"/>
              <a:t>E.g. </a:t>
            </a:r>
            <a:r>
              <a:rPr lang="en-US" dirty="0" err="1"/>
              <a:t>eCommerce</a:t>
            </a:r>
            <a:r>
              <a:rPr lang="en-US" dirty="0"/>
              <a:t>, online banking </a:t>
            </a:r>
            <a:r>
              <a:rPr lang="en-US" dirty="0" err="1"/>
              <a:t>etc</a:t>
            </a:r>
            <a:endParaRPr lang="en-US" dirty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Accessing </a:t>
            </a:r>
            <a:r>
              <a:rPr lang="en-US" dirty="0"/>
              <a:t>specific corporate IT resources on the road</a:t>
            </a:r>
          </a:p>
          <a:p>
            <a:pPr lvl="2"/>
            <a:r>
              <a:rPr lang="en-US" dirty="0" smtClean="0"/>
              <a:t>E.g. Files on the network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Accessing specific computers for full access</a:t>
            </a:r>
          </a:p>
          <a:p>
            <a:pPr lvl="2"/>
            <a:r>
              <a:rPr lang="en-US" dirty="0"/>
              <a:t>E.g. Remote desktop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694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in </a:t>
            </a:r>
            <a:r>
              <a:rPr lang="en-US" dirty="0" smtClean="0"/>
              <a:t>practice –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TLS</a:t>
            </a:r>
          </a:p>
          <a:p>
            <a:pPr lvl="1"/>
            <a:r>
              <a:rPr lang="en-US" dirty="0" smtClean="0"/>
              <a:t>Implemented in applications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VPN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VPN.em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10" y="4343400"/>
            <a:ext cx="3844290" cy="2103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LS.em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953" y="1371600"/>
            <a:ext cx="3418205" cy="2929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5025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Secure Shell (SSH)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Provides secure login and transport over an insecure (public) network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</a:t>
            </a:r>
            <a:r>
              <a:rPr lang="en-US" dirty="0" smtClean="0"/>
              <a:t>in RFC 4250 - RFC 4254 (Jan 2006)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Uses </a:t>
            </a:r>
            <a:r>
              <a:rPr lang="en-US" dirty="0" smtClean="0"/>
              <a:t>well-known, well-established algorithms for encryption, integrity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Uses </a:t>
            </a:r>
            <a:r>
              <a:rPr lang="en-US" dirty="0" smtClean="0"/>
              <a:t>public key encryption to exchange private key, like SSL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0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security is a component of information security</a:t>
            </a:r>
          </a:p>
          <a:p>
            <a:r>
              <a:rPr lang="en-US" dirty="0" smtClean="0"/>
              <a:t>Information security provides to information, the required levels </a:t>
            </a:r>
            <a:r>
              <a:rPr lang="en-US" dirty="0" smtClean="0"/>
              <a:t>of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SSH authentication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addition to authenticating messages, the protocol allows hosts to be authenticated by certificate authority or other </a:t>
            </a:r>
            <a:r>
              <a:rPr lang="en-US" dirty="0" smtClean="0"/>
              <a:t>means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8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SSH transaction states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TCP connection created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Client and server exchange protocol   version and software used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Encryption and other algorithms, shared keys for encryption negotiated using Public key encryption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_SSH_MSG_NEWKEYS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Communication with shared key encrypted with negotiated encryption algorithm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BB322-B224-45B0-915F-0C5091EF82D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81000" y="16002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TCP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2209800"/>
            <a:ext cx="8305800" cy="914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Protocol identification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1000" y="3124200"/>
            <a:ext cx="8305800" cy="1295400"/>
          </a:xfrm>
          <a:prstGeom prst="roundRect">
            <a:avLst>
              <a:gd name="adj" fmla="val 11870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Key exchange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44196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Shift from public to private key encryption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1000" y="5029200"/>
            <a:ext cx="8305800" cy="1066800"/>
          </a:xfrm>
          <a:prstGeom prst="roundRect">
            <a:avLst>
              <a:gd name="adj" fmla="val 11674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23145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verify integrity</a:t>
            </a:r>
          </a:p>
          <a:p>
            <a:r>
              <a:rPr lang="en-US" dirty="0" smtClean="0"/>
              <a:t>If sender encrypts information with own private key, reader can decrypt with sender’s public </a:t>
            </a:r>
            <a:r>
              <a:rPr lang="en-US" dirty="0" smtClean="0"/>
              <a:t>key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Confidentiality and integrity with asymmetric key encryption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 descr="PublicKey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578" y="1523999"/>
            <a:ext cx="7374889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Surplus capacity to improve availability</a:t>
            </a:r>
          </a:p>
          <a:p>
            <a:r>
              <a:rPr lang="en-US" dirty="0" smtClean="0"/>
              <a:t>Commonly used for network services such as DNS, web, email</a:t>
            </a:r>
          </a:p>
          <a:p>
            <a:r>
              <a:rPr lang="en-US" dirty="0" smtClean="0"/>
              <a:t>Example of network redundancy shown in figure (Google)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180" y="1676400"/>
            <a:ext cx="4206240" cy="436686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security is a component of an organization’s overall information security effort</a:t>
            </a:r>
          </a:p>
          <a:p>
            <a:r>
              <a:rPr lang="en-US" dirty="0" smtClean="0"/>
              <a:t>Network security controls mitigate risks from threats in network</a:t>
            </a:r>
          </a:p>
          <a:p>
            <a:r>
              <a:rPr lang="en-US" dirty="0" smtClean="0"/>
              <a:t>Network security controls defend data leaving the organization and hacking attempts emerging from outside the organization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T J Maxx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2003 and 2007, Albert Gonzalez and his collaborators exploited weaknesses in T J Maxx’ implementation of wireless technology to steal information on over 40 million credit cards</a:t>
            </a:r>
          </a:p>
          <a:p>
            <a:pPr lvl="1"/>
            <a:r>
              <a:rPr lang="en-US" dirty="0" smtClean="0"/>
              <a:t>Gonzalez was an informer</a:t>
            </a:r>
          </a:p>
          <a:p>
            <a:pPr lvl="2"/>
            <a:r>
              <a:rPr lang="en-US" dirty="0" smtClean="0"/>
              <a:t>For the US Secret Service</a:t>
            </a:r>
          </a:p>
          <a:p>
            <a:r>
              <a:rPr lang="en-US" dirty="0" smtClean="0"/>
              <a:t>Settlements exceeded $</a:t>
            </a:r>
            <a:r>
              <a:rPr lang="en-US" smtClean="0"/>
              <a:t>65 million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038600"/>
            <a:ext cx="2100263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Wireshark</a:t>
            </a:r>
          </a:p>
          <a:p>
            <a:pPr lvl="1"/>
            <a:r>
              <a:rPr lang="en-US" dirty="0" smtClean="0"/>
              <a:t>Monitoring SSL transaction in Wireshark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security technologies</a:t>
            </a:r>
          </a:p>
          <a:p>
            <a:pPr lvl="1"/>
            <a:r>
              <a:rPr lang="en-US" dirty="0" smtClean="0"/>
              <a:t>Firewalls</a:t>
            </a:r>
          </a:p>
          <a:p>
            <a:pPr lvl="1"/>
            <a:r>
              <a:rPr lang="en-US" dirty="0" smtClean="0"/>
              <a:t>VPN</a:t>
            </a:r>
          </a:p>
          <a:p>
            <a:pPr lvl="1"/>
            <a:r>
              <a:rPr lang="en-US" dirty="0" smtClean="0"/>
              <a:t>Encryption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security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Confidentiality means preserving authorized restrictions on information to protect personal privacy and proprietary information</a:t>
            </a:r>
          </a:p>
          <a:p>
            <a:r>
              <a:rPr lang="en-US" dirty="0" smtClean="0"/>
              <a:t>Integrity is to guard against improper modification or destruction of information, and ensures authenticity of information</a:t>
            </a:r>
          </a:p>
          <a:p>
            <a:r>
              <a:rPr lang="en-US" dirty="0" smtClean="0"/>
              <a:t>Availability is to ensure timely and reliable use of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information security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 economy increasingly reliant on services and information processing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Most corporate information now stored only on computer systems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Workflows increasingly dependent upon information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information security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13" descr="InfosecRiskMgtModel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51087"/>
            <a:ext cx="5943600" cy="554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security model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Vulnerabilities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Controls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Network security is the provision of information security in the presence of dangers created by computer networks</a:t>
            </a:r>
          </a:p>
          <a:p>
            <a:r>
              <a:rPr lang="en-US" dirty="0" smtClean="0"/>
              <a:t>Incoming data may hack into systems to read data, modify data or to disable systems</a:t>
            </a:r>
          </a:p>
          <a:p>
            <a:r>
              <a:rPr lang="en-US" dirty="0" smtClean="0"/>
              <a:t>Outgoing data may be read (confidentiality), modified (integrity) or simply blocked (availability)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network security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Large parts of nation’s infrastructure connected to the network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Damage </a:t>
            </a:r>
            <a:r>
              <a:rPr lang="en-US" dirty="0" smtClean="0"/>
              <a:t>can be very expensive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1183</Words>
  <Application>Microsoft Office PowerPoint</Application>
  <PresentationFormat>On-screen Show (4:3)</PresentationFormat>
  <Paragraphs>351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Office Theme</vt:lpstr>
      <vt:lpstr>Chapter 11</vt:lpstr>
      <vt:lpstr>Contents</vt:lpstr>
      <vt:lpstr>Definition</vt:lpstr>
      <vt:lpstr>Information security components</vt:lpstr>
      <vt:lpstr>Why information security matters</vt:lpstr>
      <vt:lpstr>General information security model</vt:lpstr>
      <vt:lpstr>Information security model components</vt:lpstr>
      <vt:lpstr>Definition</vt:lpstr>
      <vt:lpstr>Why network security matters</vt:lpstr>
      <vt:lpstr>Network security controls by category</vt:lpstr>
      <vt:lpstr>Patching</vt:lpstr>
      <vt:lpstr>Authentication and authorization</vt:lpstr>
      <vt:lpstr>Good passwords</vt:lpstr>
      <vt:lpstr>Firewalls</vt:lpstr>
      <vt:lpstr>Firewalls</vt:lpstr>
      <vt:lpstr>Firewalls</vt:lpstr>
      <vt:lpstr>Firewalls – common configuration</vt:lpstr>
      <vt:lpstr>Anti-virus programs</vt:lpstr>
      <vt:lpstr>End user training</vt:lpstr>
      <vt:lpstr>Encryption</vt:lpstr>
      <vt:lpstr>Encryption</vt:lpstr>
      <vt:lpstr>Symmetric key encryption</vt:lpstr>
      <vt:lpstr>Asymmetric key encryption</vt:lpstr>
      <vt:lpstr>Asymmetric key encryption example</vt:lpstr>
      <vt:lpstr>Asymmetric key example</vt:lpstr>
      <vt:lpstr>Encryption in practice</vt:lpstr>
      <vt:lpstr>Encryption in practice – contd.</vt:lpstr>
      <vt:lpstr>Encryption in practice – contd.</vt:lpstr>
      <vt:lpstr>Secure Shell (SSH)</vt:lpstr>
      <vt:lpstr>SSH authentication</vt:lpstr>
      <vt:lpstr>SSH transaction states</vt:lpstr>
      <vt:lpstr>Digital signature</vt:lpstr>
      <vt:lpstr>Confidentiality and integrity with asymmetric key encryption</vt:lpstr>
      <vt:lpstr>Redundancy</vt:lpstr>
      <vt:lpstr>Summary</vt:lpstr>
      <vt:lpstr>Case study – T J Maxx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</dc:title>
  <dc:creator>Agrawal, Manish</dc:creator>
  <cp:lastModifiedBy>Agrawal, Manish</cp:lastModifiedBy>
  <cp:revision>184</cp:revision>
  <dcterms:created xsi:type="dcterms:W3CDTF">2006-08-16T00:00:00Z</dcterms:created>
  <dcterms:modified xsi:type="dcterms:W3CDTF">2016-07-03T18:22:43Z</dcterms:modified>
</cp:coreProperties>
</file>