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81" r:id="rId22"/>
    <p:sldId id="275" r:id="rId23"/>
    <p:sldId id="276" r:id="rId24"/>
    <p:sldId id="277" r:id="rId25"/>
    <p:sldId id="278" r:id="rId26"/>
    <p:sldId id="279" r:id="rId27"/>
    <p:sldId id="286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80"/>
    </p:cViewPr>
  </p:sorterViewPr>
  <p:notesViewPr>
    <p:cSldViewPr>
      <p:cViewPr varScale="1">
        <p:scale>
          <a:sx n="86" d="100"/>
          <a:sy n="86" d="100"/>
        </p:scale>
        <p:origin x="-30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DC7B7-C197-4A09-87CA-F5FAB484B99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E028-AE7F-42BE-B3B5-AC93671A51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40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338D-97FC-400F-BAD7-9F11D3E51E98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88F2-5C2C-48C6-AA8C-527802D5F3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9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88F2-5C2C-48C6-AA8C-527802D5F3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5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90A4-9382-4EC1-B210-997FB91152B4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56ED-7D3F-488D-8E32-4CB74DDFEB91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BB0B9-F89D-4CA0-9551-FF7576B9552D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EDDD-381E-4466-9641-CAA94C14895B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4E1C2-5CA9-4CA2-AAE1-4649706E7696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8C5A8-C6B4-47ED-90CF-69A60E84D70A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9D61-5E5F-40A3-BFA4-80B779549427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14CD7-0798-4D94-86B9-3271A5CE5BA8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A67CE-2589-4687-B167-3388112FB0CB}" type="datetime1">
              <a:rPr lang="en-US" smtClean="0"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F6EA-3C75-4405-A3EE-FAEB80C86710}" type="datetime1">
              <a:rPr lang="en-US" smtClean="0"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D123-AA7A-4154-9E36-D81CB2B956A2}" type="datetime1">
              <a:rPr lang="en-US" smtClean="0"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4DEC9-1A2B-49AB-BDA4-6BBA3DCEB48E}" type="datetime1">
              <a:rPr lang="en-US" smtClean="0"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34573-6E88-4193-B6CE-A22AF01CFB73}" type="datetime1">
              <a:rPr lang="en-US" smtClean="0"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Modern OS support multitasking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Provide CPU with all resources to complete </a:t>
            </a:r>
            <a:r>
              <a:rPr lang="en-US" dirty="0"/>
              <a:t>one </a:t>
            </a:r>
            <a:r>
              <a:rPr lang="en-US" dirty="0" smtClean="0"/>
              <a:t>job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Mechanisms to support </a:t>
            </a:r>
            <a:r>
              <a:rPr lang="en-US" dirty="0" smtClean="0"/>
              <a:t>multi-tasking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omputer </a:t>
            </a:r>
            <a:r>
              <a:rPr lang="en-US" dirty="0"/>
              <a:t>program that has been loaded into memory and is </a:t>
            </a:r>
            <a:r>
              <a:rPr lang="en-US" dirty="0" smtClean="0"/>
              <a:t>executing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Processes are rapidly switched into and out of the CPU</a:t>
            </a:r>
          </a:p>
          <a:p>
            <a:r>
              <a:rPr lang="en-US" dirty="0" smtClean="0"/>
              <a:t>Processes may be independent or co-operating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contains instructions as well as data needed for process operation</a:t>
            </a:r>
          </a:p>
          <a:p>
            <a:r>
              <a:rPr lang="en-US" dirty="0" smtClean="0"/>
              <a:t>Includes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2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r>
              <a:rPr lang="en-US" dirty="0"/>
              <a:t>A state is the present condition of an entity</a:t>
            </a:r>
          </a:p>
          <a:p>
            <a:endParaRPr lang="en-US" dirty="0" smtClean="0"/>
          </a:p>
          <a:p>
            <a:r>
              <a:rPr lang="en-US" dirty="0" smtClean="0"/>
              <a:t>Processes progress from state to state until completed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2268394"/>
            <a:ext cx="3566160" cy="215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</a:t>
            </a:r>
            <a:r>
              <a:rPr lang="en-US" dirty="0" smtClean="0"/>
              <a:t>mallest </a:t>
            </a:r>
            <a:r>
              <a:rPr lang="en-US" dirty="0"/>
              <a:t>sequence of instructions that an operating system can manage </a:t>
            </a:r>
            <a:r>
              <a:rPr lang="en-US" dirty="0" smtClean="0"/>
              <a:t>independently</a:t>
            </a:r>
          </a:p>
          <a:p>
            <a:r>
              <a:rPr lang="en-US" dirty="0" smtClean="0"/>
              <a:t>A process may be broken into multiple threads</a:t>
            </a:r>
          </a:p>
          <a:p>
            <a:r>
              <a:rPr lang="en-US" dirty="0" smtClean="0"/>
              <a:t>Threads of a process share memory and program instructions</a:t>
            </a:r>
            <a:endParaRPr lang="en-US" dirty="0"/>
          </a:p>
        </p:txBody>
      </p:sp>
      <p:pic>
        <p:nvPicPr>
          <p:cNvPr id="5122" name="Picture 2" descr="Threa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2" y="1752600"/>
            <a:ext cx="4114800" cy="411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– server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5280" cy="4525963"/>
          </a:xfrm>
        </p:spPr>
        <p:txBody>
          <a:bodyPr/>
          <a:lstStyle/>
          <a:p>
            <a:r>
              <a:rPr lang="en-US" dirty="0" smtClean="0"/>
              <a:t>Most servers perform the same operation repeatedly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Perfect scenario for threads</a:t>
            </a:r>
          </a:p>
          <a:p>
            <a:pPr lvl="1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013684"/>
            <a:ext cx="4389120" cy="354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– client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Similarly, many client applications involve common sequence of operations</a:t>
            </a:r>
          </a:p>
          <a:p>
            <a:r>
              <a:rPr lang="en-US" dirty="0" smtClean="0"/>
              <a:t>Can be parallelized using threads instead of processes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2371812"/>
            <a:ext cx="4023360" cy="28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7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 smtClean="0"/>
              <a:t>Data that can be accessed directly by both CPU I/O devices</a:t>
            </a:r>
          </a:p>
          <a:p>
            <a:r>
              <a:rPr lang="en-US" dirty="0" smtClean="0"/>
              <a:t>Virtual memory extends memory by using the hard disk as memory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600200"/>
            <a:ext cx="2834640" cy="470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 disks are large and non-volatile</a:t>
            </a:r>
          </a:p>
          <a:p>
            <a:r>
              <a:rPr lang="en-US" dirty="0" smtClean="0"/>
              <a:t>Accessed using the file </a:t>
            </a:r>
            <a:r>
              <a:rPr lang="en-US" dirty="0" smtClean="0"/>
              <a:t>system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Operating system security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OS is a very attractive target</a:t>
            </a:r>
          </a:p>
          <a:p>
            <a:r>
              <a:rPr lang="en-US" dirty="0" smtClean="0"/>
              <a:t>Security </a:t>
            </a:r>
            <a:r>
              <a:rPr lang="en-US" dirty="0" smtClean="0"/>
              <a:t>mechanisms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components of a </a:t>
            </a:r>
            <a:r>
              <a:rPr lang="en-US" dirty="0" smtClean="0"/>
              <a:t>computer</a:t>
            </a:r>
          </a:p>
          <a:p>
            <a:pPr lvl="1"/>
            <a:r>
              <a:rPr lang="en-US" dirty="0" smtClean="0"/>
              <a:t> Memory</a:t>
            </a:r>
            <a:r>
              <a:rPr lang="en-US" dirty="0"/>
              <a:t>, ALU, operating system</a:t>
            </a:r>
          </a:p>
          <a:p>
            <a:r>
              <a:rPr lang="en-US" dirty="0"/>
              <a:t>The operating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Processes</a:t>
            </a:r>
            <a:r>
              <a:rPr lang="en-US" dirty="0"/>
              <a:t>, threads, file systems</a:t>
            </a:r>
          </a:p>
          <a:p>
            <a:r>
              <a:rPr lang="en-US" dirty="0"/>
              <a:t>Security concerns in operating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Privileged </a:t>
            </a:r>
            <a:r>
              <a:rPr lang="en-US" dirty="0"/>
              <a:t>states, attack protection, security principles</a:t>
            </a:r>
          </a:p>
          <a:p>
            <a:r>
              <a:rPr lang="en-US" dirty="0"/>
              <a:t>Virtualization, Cloud architectures, big data architectures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Older operating systems</a:t>
            </a:r>
          </a:p>
          <a:p>
            <a:pPr lvl="1"/>
            <a:r>
              <a:rPr lang="en-US" dirty="0" smtClean="0"/>
              <a:t>Highly customized for machine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Modern </a:t>
            </a:r>
            <a:r>
              <a:rPr lang="en-US" dirty="0" smtClean="0"/>
              <a:t>operating systems</a:t>
            </a:r>
          </a:p>
          <a:p>
            <a:pPr lvl="1"/>
            <a:r>
              <a:rPr lang="en-US" dirty="0" smtClean="0"/>
              <a:t>Designed for end-user </a:t>
            </a:r>
            <a:r>
              <a:rPr lang="en-US" dirty="0" smtClean="0"/>
              <a:t>use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311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</a:t>
            </a:r>
            <a:r>
              <a:rPr lang="en-US" dirty="0" smtClean="0"/>
              <a:t>System 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power up, computer reads first sector of hard disk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MBR </a:t>
            </a:r>
            <a:r>
              <a:rPr lang="en-US" dirty="0" smtClean="0"/>
              <a:t>points to location of operating system kernel</a:t>
            </a:r>
          </a:p>
          <a:p>
            <a:r>
              <a:rPr lang="en-US" dirty="0" smtClean="0"/>
              <a:t>Upon receiving control, the kernel loads the rest of the operating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51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data</a:t>
            </a:r>
          </a:p>
          <a:p>
            <a:pPr lvl="1"/>
            <a:r>
              <a:rPr lang="en-US" dirty="0" smtClean="0"/>
              <a:t>5V model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Motivated need for virtual machines and warehouse scale computers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Guest operating systems use spare computing resources on host operating system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0" y="1905000"/>
            <a:ext cx="3352800" cy="398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0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Warehouse scale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Performance/ dollar of capital </a:t>
            </a:r>
            <a:r>
              <a:rPr lang="en-US" dirty="0" smtClean="0"/>
              <a:t>invested</a:t>
            </a:r>
          </a:p>
          <a:p>
            <a:pPr lvl="0"/>
            <a:r>
              <a:rPr lang="en-US" dirty="0" smtClean="0"/>
              <a:t>Performance</a:t>
            </a:r>
            <a:r>
              <a:rPr lang="en-US" dirty="0"/>
              <a:t>/ joule of energy </a:t>
            </a:r>
            <a:r>
              <a:rPr lang="en-US" dirty="0" smtClean="0"/>
              <a:t>consumed</a:t>
            </a:r>
            <a:endParaRPr lang="en-US" dirty="0"/>
          </a:p>
          <a:p>
            <a:pPr lvl="0"/>
            <a:r>
              <a:rPr lang="en-US" dirty="0" smtClean="0"/>
              <a:t>Reliability</a:t>
            </a:r>
            <a:endParaRPr lang="en-US" dirty="0"/>
          </a:p>
          <a:p>
            <a:pPr lvl="0"/>
            <a:r>
              <a:rPr lang="en-US" dirty="0"/>
              <a:t>Request level </a:t>
            </a:r>
            <a:r>
              <a:rPr lang="en-US" dirty="0" smtClean="0"/>
              <a:t>parallelism</a:t>
            </a:r>
          </a:p>
          <a:p>
            <a:r>
              <a:rPr lang="en-US" dirty="0" smtClean="0"/>
              <a:t>Handling </a:t>
            </a:r>
            <a:r>
              <a:rPr lang="en-US" dirty="0"/>
              <a:t>device </a:t>
            </a:r>
            <a:r>
              <a:rPr lang="en-US" dirty="0" smtClean="0"/>
              <a:t>failures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2335616"/>
            <a:ext cx="4023360" cy="254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characteristics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Services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computing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Hide underlying hardware details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Industry </a:t>
            </a:r>
            <a:r>
              <a:rPr lang="en-US" dirty="0" smtClean="0"/>
              <a:t>standardization effort is OpenStack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1600199"/>
            <a:ext cx="3931203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550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components of a </a:t>
            </a:r>
            <a:r>
              <a:rPr lang="en-US" dirty="0" smtClean="0"/>
              <a:t>modern computer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operating </a:t>
            </a:r>
            <a:r>
              <a:rPr lang="en-US" dirty="0" smtClean="0"/>
              <a:t>system and its components</a:t>
            </a:r>
            <a:endParaRPr lang="en-US" dirty="0"/>
          </a:p>
          <a:p>
            <a:r>
              <a:rPr lang="en-US" dirty="0" smtClean="0"/>
              <a:t>Security </a:t>
            </a:r>
            <a:r>
              <a:rPr lang="en-US" dirty="0"/>
              <a:t>concerns in operating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Protection mechanisms</a:t>
            </a:r>
            <a:endParaRPr lang="en-US" dirty="0"/>
          </a:p>
          <a:p>
            <a:r>
              <a:rPr lang="en-US" dirty="0" smtClean="0"/>
              <a:t>Infrastructure scaling</a:t>
            </a:r>
          </a:p>
          <a:p>
            <a:pPr lvl="1"/>
            <a:r>
              <a:rPr lang="en-US" dirty="0" smtClean="0"/>
              <a:t>Virtualization</a:t>
            </a:r>
          </a:p>
          <a:p>
            <a:pPr lvl="1"/>
            <a:r>
              <a:rPr lang="en-US" dirty="0" smtClean="0"/>
              <a:t>Cloud architectures</a:t>
            </a:r>
          </a:p>
          <a:p>
            <a:pPr lvl="1"/>
            <a:r>
              <a:rPr lang="en-US" dirty="0" smtClean="0"/>
              <a:t>Big </a:t>
            </a:r>
            <a:r>
              <a:rPr lang="en-US" dirty="0"/>
              <a:t>data architectures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74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Elastic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Cloud computing facilitates on-demand access to hardware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69" y="1600199"/>
            <a:ext cx="4263631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12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modern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Von Neumann report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5 components of a computer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 - </a:t>
            </a:r>
            <a:r>
              <a:rPr lang="en-US" dirty="0" err="1" smtClean="0"/>
              <a:t>perfmon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Monitor essential CPU statistics while performing common computing 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2464629"/>
            <a:ext cx="4572000" cy="279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930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cloud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5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Von Neumann architecture</a:t>
            </a:r>
            <a:endParaRPr lang="en-US" dirty="0"/>
          </a:p>
        </p:txBody>
      </p:sp>
      <p:pic>
        <p:nvPicPr>
          <p:cNvPr id="1026" name="Picture 2" descr="File:Von Neumann Architecture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315200" cy="42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Computer architecture and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Programming language constructs map directly to von Neumann architecture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Software developers need to phrase business problems in terms of von Neumann architecture constructs</a:t>
            </a:r>
          </a:p>
          <a:p>
            <a:r>
              <a:rPr lang="en-US" dirty="0" smtClean="0"/>
              <a:t>Focus of programming language developments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operations common to computer applications</a:t>
            </a:r>
          </a:p>
          <a:p>
            <a:pPr lvl="1"/>
            <a:r>
              <a:rPr lang="en-US" dirty="0" smtClean="0"/>
              <a:t>E.g. read data from storage, print output, audit computer usage etc.</a:t>
            </a:r>
          </a:p>
          <a:p>
            <a:endParaRPr lang="en-US" dirty="0" smtClean="0"/>
          </a:p>
          <a:p>
            <a:r>
              <a:rPr lang="en-US" dirty="0" smtClean="0"/>
              <a:t>Implement system calls</a:t>
            </a:r>
          </a:p>
          <a:p>
            <a:pPr lvl="1"/>
            <a:r>
              <a:rPr lang="en-US" dirty="0" smtClean="0"/>
              <a:t>Functions </a:t>
            </a:r>
            <a:r>
              <a:rPr lang="en-US" dirty="0"/>
              <a:t>provided by the operating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 (contd.)</a:t>
            </a:r>
            <a:endParaRPr lang="en-US" dirty="0"/>
          </a:p>
        </p:txBody>
      </p:sp>
      <p:pic>
        <p:nvPicPr>
          <p:cNvPr id="2050" name="Picture 2" descr="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3657600" cy="511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79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mode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Computers track whether they are executing OS instructions or application instructions</a:t>
            </a:r>
          </a:p>
          <a:p>
            <a:r>
              <a:rPr lang="en-US" dirty="0" smtClean="0"/>
              <a:t>Mode bit</a:t>
            </a:r>
          </a:p>
          <a:p>
            <a:pPr lvl="1"/>
            <a:r>
              <a:rPr lang="en-US" dirty="0" smtClean="0"/>
              <a:t>0:</a:t>
            </a:r>
          </a:p>
          <a:p>
            <a:pPr lvl="1"/>
            <a:r>
              <a:rPr lang="en-US" dirty="0" smtClean="0"/>
              <a:t>1: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mode operation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Some CPU instructions reserved for kernel mode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Newbie developers cannot harm the system</a:t>
            </a:r>
          </a:p>
        </p:txBody>
      </p:sp>
      <p:pic>
        <p:nvPicPr>
          <p:cNvPr id="3074" name="Picture 399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2" y="2086912"/>
            <a:ext cx="4114800" cy="378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2455</TotalTime>
  <Words>584</Words>
  <Application>Microsoft Office PowerPoint</Application>
  <PresentationFormat>On-screen Show (4:3)</PresentationFormat>
  <Paragraphs>158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Chapter 12</vt:lpstr>
      <vt:lpstr>Introduction</vt:lpstr>
      <vt:lpstr>Origins of modern computing</vt:lpstr>
      <vt:lpstr>Von Neumann architecture</vt:lpstr>
      <vt:lpstr>Computer architecture and software</vt:lpstr>
      <vt:lpstr>Operating systems</vt:lpstr>
      <vt:lpstr>Operating systems (contd.)</vt:lpstr>
      <vt:lpstr>Dual mode operation</vt:lpstr>
      <vt:lpstr>Dual mode operation (contd.)</vt:lpstr>
      <vt:lpstr>Operating system components</vt:lpstr>
      <vt:lpstr>Process</vt:lpstr>
      <vt:lpstr>Process components</vt:lpstr>
      <vt:lpstr>Process states</vt:lpstr>
      <vt:lpstr>Threads</vt:lpstr>
      <vt:lpstr>Threads – server end</vt:lpstr>
      <vt:lpstr>Threads – client end</vt:lpstr>
      <vt:lpstr>Memory</vt:lpstr>
      <vt:lpstr>Data stores</vt:lpstr>
      <vt:lpstr>Operating system security protections</vt:lpstr>
      <vt:lpstr>Operating System installation</vt:lpstr>
      <vt:lpstr>Operating System startup</vt:lpstr>
      <vt:lpstr>Scaling up</vt:lpstr>
      <vt:lpstr>Virtual machines</vt:lpstr>
      <vt:lpstr>Warehouse scale computers</vt:lpstr>
      <vt:lpstr>Cloud computing</vt:lpstr>
      <vt:lpstr>Cloud computing models</vt:lpstr>
      <vt:lpstr>Cloud computing implementation</vt:lpstr>
      <vt:lpstr>Summary</vt:lpstr>
      <vt:lpstr>Case study – Elastic scaling</vt:lpstr>
      <vt:lpstr>Hands-on exercise - perfmon</vt:lpstr>
      <vt:lpstr>IT infrastructure design exercise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Agrawal, Manish</dc:creator>
  <cp:lastModifiedBy>Agrawal, Manish</cp:lastModifiedBy>
  <cp:revision>218</cp:revision>
  <dcterms:created xsi:type="dcterms:W3CDTF">2006-08-16T00:00:00Z</dcterms:created>
  <dcterms:modified xsi:type="dcterms:W3CDTF">2016-07-03T18:25:20Z</dcterms:modified>
</cp:coreProperties>
</file>