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54"/>
  </p:notesMasterIdLst>
  <p:handoutMasterIdLst>
    <p:handoutMasterId r:id="rId55"/>
  </p:handoutMasterIdLst>
  <p:sldIdLst>
    <p:sldId id="256" r:id="rId2"/>
    <p:sldId id="257" r:id="rId3"/>
    <p:sldId id="281" r:id="rId4"/>
    <p:sldId id="279" r:id="rId5"/>
    <p:sldId id="280" r:id="rId6"/>
    <p:sldId id="330" r:id="rId7"/>
    <p:sldId id="283" r:id="rId8"/>
    <p:sldId id="336" r:id="rId9"/>
    <p:sldId id="286" r:id="rId10"/>
    <p:sldId id="284" r:id="rId11"/>
    <p:sldId id="285" r:id="rId12"/>
    <p:sldId id="287" r:id="rId13"/>
    <p:sldId id="293" r:id="rId14"/>
    <p:sldId id="294" r:id="rId15"/>
    <p:sldId id="337" r:id="rId16"/>
    <p:sldId id="288" r:id="rId17"/>
    <p:sldId id="331" r:id="rId18"/>
    <p:sldId id="290" r:id="rId19"/>
    <p:sldId id="292" r:id="rId20"/>
    <p:sldId id="327" r:id="rId21"/>
    <p:sldId id="300" r:id="rId22"/>
    <p:sldId id="295" r:id="rId23"/>
    <p:sldId id="296" r:id="rId24"/>
    <p:sldId id="297" r:id="rId25"/>
    <p:sldId id="298" r:id="rId26"/>
    <p:sldId id="299" r:id="rId27"/>
    <p:sldId id="322" r:id="rId28"/>
    <p:sldId id="304" r:id="rId29"/>
    <p:sldId id="334" r:id="rId30"/>
    <p:sldId id="305" r:id="rId31"/>
    <p:sldId id="332" r:id="rId32"/>
    <p:sldId id="307" r:id="rId33"/>
    <p:sldId id="333" r:id="rId34"/>
    <p:sldId id="310" r:id="rId35"/>
    <p:sldId id="309" r:id="rId36"/>
    <p:sldId id="311" r:id="rId37"/>
    <p:sldId id="312" r:id="rId38"/>
    <p:sldId id="313" r:id="rId39"/>
    <p:sldId id="314" r:id="rId40"/>
    <p:sldId id="315" r:id="rId41"/>
    <p:sldId id="338" r:id="rId42"/>
    <p:sldId id="335" r:id="rId43"/>
    <p:sldId id="316" r:id="rId44"/>
    <p:sldId id="325" r:id="rId45"/>
    <p:sldId id="317" r:id="rId46"/>
    <p:sldId id="318" r:id="rId47"/>
    <p:sldId id="339" r:id="rId48"/>
    <p:sldId id="326" r:id="rId49"/>
    <p:sldId id="340" r:id="rId50"/>
    <p:sldId id="341" r:id="rId51"/>
    <p:sldId id="342" r:id="rId52"/>
    <p:sldId id="343" r:id="rId5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5" autoAdjust="0"/>
    <p:restoredTop sz="94653" autoAdjust="0"/>
  </p:normalViewPr>
  <p:slideViewPr>
    <p:cSldViewPr>
      <p:cViewPr varScale="1">
        <p:scale>
          <a:sx n="161" d="100"/>
          <a:sy n="161" d="100"/>
        </p:scale>
        <p:origin x="169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653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5697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13F968E-251D-4BAB-B893-434B09DB19F7}" type="datetimeFigureOut">
              <a:rPr lang="en-US"/>
              <a:pPr>
                <a:defRPr/>
              </a:pPr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39AF6D-A8A4-449B-9ECC-5CAF621B4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803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9DDA1-D150-41B2-B402-C6920A9C6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85013-C600-4352-A4D3-808430AFB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74DF7-EFAA-4194-AF26-F76C67612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45E5C-ECA6-4183-8224-BF44DE25E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46A0A-D3A6-4888-A772-C42D47DB8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9F8BC-4B48-4567-9607-795575756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0C147-A8C2-4F2F-AACF-9A0DEB7C9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78758-9A3D-4096-A585-E4BABAD8F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0867-2481-4695-9E68-FF5934246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991DC-75DA-4C02-804E-292DEC79F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ou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600DD-08E6-41DB-B732-5632E6EC67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HC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DHC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20680-E135-4D2F-B328-48047B806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NAT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D2155-1873-42D4-9379-47E6CBBFC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R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AR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B3072-48A4-4A77-B851-A2FED1978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DNS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08B3-7E8D-4126-B351-968E82AF4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ome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HomeNetwork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403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A089A-4DC8-4DE0-BA75-5D2AF61B5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1A5D-19E1-46AA-93D7-77625DFF1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25F62D-CF03-4455-98E5-495162777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918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2663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3022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3022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826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ftp://ftp.rfc-editor.org/in-notes/rfc1035.txt" TargetMode="External"/><Relationship Id="rId2" Type="http://schemas.openxmlformats.org/officeDocument/2006/relationships/hyperlink" Target="ftp://ftp.rfc-editor.org/in-notes/rfc1034.txt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ana.org/domains/root/db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2131.tx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7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Support infrastructure for networking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DHCP, NAPT, ARP, DNS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DHCP dynamic allocation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DHCP server provides an IP address for a fixed duration in response to a client’s DHCP request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DHCP server also provides all network configuration information the client needs to operate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DHCP – address leasing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Duration of address assignment is called lease-time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client can request the DHCP server for an extension of the lease before the lease expires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 a typical DHCP client-server </a:t>
            </a:r>
            <a:r>
              <a:rPr lang="en-US" dirty="0" smtClean="0"/>
              <a:t>interaction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dhcpd.conf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57200" y="3505200"/>
            <a:ext cx="8077200" cy="304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B050"/>
                </a:solidFill>
              </a:rPr>
              <a:t>Dynamic allocation range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4114800"/>
            <a:ext cx="8077200" cy="1676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B050"/>
                </a:solidFill>
              </a:rPr>
              <a:t>Manual allocation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57200" y="1600200"/>
            <a:ext cx="8077200" cy="1524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dirty="0">
                <a:solidFill>
                  <a:srgbClr val="00B050"/>
                </a:solidFill>
              </a:rPr>
              <a:t>Network options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500" dirty="0" smtClean="0"/>
              <a:t>option domain-name		“datacomm.example.com";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option domain-name-servers	10.1.1.1, 10.2.1.1, 10.3.1.1;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option routers		10.1.1.254;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option subnet-mask		255.255.255.128;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default-lease-time 		21600;</a:t>
            </a:r>
          </a:p>
          <a:p>
            <a:pPr eaLnBrk="1" hangingPunct="1">
              <a:buFontTx/>
              <a:buNone/>
            </a:pPr>
            <a:endParaRPr lang="en-US" sz="1500" dirty="0" smtClean="0"/>
          </a:p>
          <a:p>
            <a:pPr eaLnBrk="1" hangingPunct="1">
              <a:buFontTx/>
              <a:buNone/>
            </a:pPr>
            <a:r>
              <a:rPr lang="en-US" sz="1500" dirty="0" smtClean="0"/>
              <a:t>subnet	10.1.1.128 	</a:t>
            </a:r>
            <a:r>
              <a:rPr lang="en-US" sz="1500" dirty="0" err="1" smtClean="0"/>
              <a:t>netmask</a:t>
            </a:r>
            <a:r>
              <a:rPr lang="en-US" sz="1500" dirty="0" smtClean="0"/>
              <a:t> 	255.255.255.128 		{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       range 	10.1.1.236    	10.1.1.253;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}</a:t>
            </a:r>
          </a:p>
          <a:p>
            <a:pPr eaLnBrk="1" hangingPunct="1">
              <a:buFontTx/>
              <a:buNone/>
            </a:pPr>
            <a:endParaRPr lang="en-US" sz="1500" dirty="0" smtClean="0"/>
          </a:p>
          <a:p>
            <a:pPr eaLnBrk="1" hangingPunct="1">
              <a:buFontTx/>
              <a:buNone/>
            </a:pPr>
            <a:r>
              <a:rPr lang="en-US" sz="1500" dirty="0" smtClean="0"/>
              <a:t>host www {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	hardware 	</a:t>
            </a:r>
            <a:r>
              <a:rPr lang="en-US" sz="1500" dirty="0" err="1" smtClean="0"/>
              <a:t>ethernet</a:t>
            </a:r>
            <a:r>
              <a:rPr lang="en-US" sz="1500" dirty="0" smtClean="0"/>
              <a:t> 	00:06:5B:CE:39:05;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	fixed-address 	10.1.1.2;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	host-name 	“www.datacomm.example.com";</a:t>
            </a:r>
          </a:p>
          <a:p>
            <a:pPr eaLnBrk="1" hangingPunct="1">
              <a:buFontTx/>
              <a:buNone/>
            </a:pPr>
            <a:r>
              <a:rPr lang="en-US" sz="15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Non-routable Addresses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Address reuse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Certain </a:t>
            </a:r>
            <a:r>
              <a:rPr lang="en-US" dirty="0" smtClean="0"/>
              <a:t>IP addresses have been defined to be reusable as many times as necessary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Defined in </a:t>
            </a:r>
            <a:r>
              <a:rPr lang="en-US" dirty="0" smtClean="0">
                <a:hlinkClick r:id="rId2"/>
              </a:rPr>
              <a:t>RFC 1918</a:t>
            </a:r>
            <a:r>
              <a:rPr lang="en-US" dirty="0" smtClean="0"/>
              <a:t> (1996)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Non-routable address blocks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One class of special IP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Recall from Network </a:t>
            </a:r>
            <a:r>
              <a:rPr lang="en-US" dirty="0" smtClean="0"/>
              <a:t>layer </a:t>
            </a:r>
            <a:r>
              <a:rPr lang="en-US" dirty="0" smtClean="0"/>
              <a:t>chapter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Three blocks have been defined in RFC 1918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May be used internally without any co-ordination with any Internet registry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Routers do not advertise routes with non-routable addresses to other organizations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non-routable addresses</a:t>
            </a:r>
            <a:endParaRPr lang="en-US" dirty="0"/>
          </a:p>
        </p:txBody>
      </p:sp>
      <p:pic>
        <p:nvPicPr>
          <p:cNvPr id="2050" name="Picture 38" descr="UsingNonRoutableAddresses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4534" y="1295400"/>
            <a:ext cx="688512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Network Address Translation (NAT)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Third component of 3-part solution to IP address shortage</a:t>
            </a:r>
          </a:p>
          <a:p>
            <a:pPr eaLnBrk="1" hangingPunct="1"/>
            <a:r>
              <a:rPr lang="en-US" dirty="0" smtClean="0"/>
              <a:t>Definition (</a:t>
            </a:r>
            <a:r>
              <a:rPr lang="en-US" dirty="0" smtClean="0">
                <a:hlinkClick r:id="rId2"/>
              </a:rPr>
              <a:t>RFC 2663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NAT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NAT is specified in </a:t>
            </a:r>
            <a:r>
              <a:rPr lang="en-US" dirty="0" smtClean="0">
                <a:hlinkClick r:id="rId2"/>
              </a:rPr>
              <a:t>RFC 3022</a:t>
            </a:r>
            <a:endParaRPr lang="en-US" dirty="0" smtClean="0"/>
          </a:p>
          <a:p>
            <a:pPr eaLnBrk="1" hangingPunct="1"/>
            <a:r>
              <a:rPr lang="en-US" dirty="0" smtClean="0"/>
              <a:t>Until IPv6 is universally deployed, NAT and RFC 1918 expands the availability of IP addresses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Many </a:t>
            </a:r>
            <a:r>
              <a:rPr lang="en-US" dirty="0" smtClean="0"/>
              <a:t>experts hate NAT because it does not preserve IP addresses end-to-end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Basic NAT operation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 descr="NAT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371599"/>
            <a:ext cx="8839200" cy="5363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NAT in use</a:t>
            </a:r>
          </a:p>
        </p:txBody>
      </p:sp>
      <p:sp>
        <p:nvSpPr>
          <p:cNvPr id="4505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single external IP address can support many clients in the internal network</a:t>
            </a:r>
          </a:p>
          <a:p>
            <a:pPr eaLnBrk="1" hangingPunct="1"/>
            <a:r>
              <a:rPr lang="en-US" dirty="0" smtClean="0"/>
              <a:t>The NAT router translates between internal IP addresses and its own external address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Designed </a:t>
            </a:r>
            <a:r>
              <a:rPr lang="en-US" dirty="0" smtClean="0"/>
              <a:t>to support outbound connections from the internal network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DHCP (Dynamic </a:t>
            </a:r>
            <a:r>
              <a:rPr lang="en-US" dirty="0" smtClean="0"/>
              <a:t>host </a:t>
            </a:r>
            <a:r>
              <a:rPr lang="en-US" smtClean="0"/>
              <a:t>configuration protocol)</a:t>
            </a:r>
            <a:endParaRPr lang="en-US" dirty="0" smtClean="0"/>
          </a:p>
          <a:p>
            <a:pPr eaLnBrk="1" hangingPunct="1"/>
            <a:r>
              <a:rPr lang="en-US" dirty="0" smtClean="0"/>
              <a:t>RFC 1918 non-routable addresses</a:t>
            </a:r>
          </a:p>
          <a:p>
            <a:pPr eaLnBrk="1" hangingPunct="1"/>
            <a:r>
              <a:rPr lang="en-US" dirty="0" smtClean="0"/>
              <a:t>Network address translation</a:t>
            </a:r>
          </a:p>
          <a:p>
            <a:pPr eaLnBrk="1" hangingPunct="1"/>
            <a:r>
              <a:rPr lang="en-US" dirty="0" smtClean="0"/>
              <a:t>Address resolution protocol</a:t>
            </a:r>
          </a:p>
          <a:p>
            <a:pPr eaLnBrk="1" hangingPunct="1"/>
            <a:r>
              <a:rPr lang="en-US" dirty="0" smtClean="0"/>
              <a:t>Domain Name System</a:t>
            </a:r>
          </a:p>
          <a:p>
            <a:pPr eaLnBrk="1" hangingPunct="1"/>
            <a:r>
              <a:rPr lang="en-US" dirty="0" smtClean="0"/>
              <a:t>Home networking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D991DC-75DA-4C02-804E-292DEC79FDD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NAPT and RFC 1918 addresses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" name="Picture 3" descr="UsingNonRoutableAddresse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2332" y="1074702"/>
            <a:ext cx="6793512" cy="576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Network Address Port Translation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Abbreviated as NAPT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Described </a:t>
            </a:r>
            <a:r>
              <a:rPr lang="en-US" sz="3600" dirty="0" smtClean="0"/>
              <a:t>in </a:t>
            </a:r>
            <a:r>
              <a:rPr lang="en-US" sz="3600" dirty="0" smtClean="0">
                <a:hlinkClick r:id="rId2"/>
              </a:rPr>
              <a:t>RFC 3022</a:t>
            </a: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NAPT can vastly expand the availability of IP addresses by enabling each IP address to serve up to 65,536 separate connections to each remote host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D2155-1873-42D4-9379-47E6CBBFCBD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Address Resolution Protocol (ARP)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ARP is used to find Ethernet addresses at the data-link layer for destinations with a known IP address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Defined in </a:t>
            </a:r>
            <a:r>
              <a:rPr lang="en-US" dirty="0" smtClean="0">
                <a:hlinkClick r:id="rId2"/>
              </a:rPr>
              <a:t>RFC 826</a:t>
            </a:r>
            <a:r>
              <a:rPr lang="en-US" dirty="0" smtClean="0"/>
              <a:t> (1982)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Global routes are composed of a sequence of </a:t>
            </a:r>
            <a:r>
              <a:rPr lang="en-US" i="1" dirty="0" smtClean="0"/>
              <a:t>next </a:t>
            </a:r>
            <a:r>
              <a:rPr lang="en-US" i="1" dirty="0" smtClean="0"/>
              <a:t>hops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Need for ARP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But to physically send the packet to the next hop, we need to know its Ethernet (MAC) address</a:t>
            </a:r>
          </a:p>
          <a:p>
            <a:pPr eaLnBrk="1" hangingPunct="1"/>
            <a:r>
              <a:rPr lang="en-US" smtClean="0"/>
              <a:t>ARP is used to discover the MAC address of the device at the next hop when its IP address is known</a:t>
            </a:r>
          </a:p>
          <a:p>
            <a:pPr eaLnBrk="1" hangingPunct="1"/>
            <a:r>
              <a:rPr lang="en-US" smtClean="0"/>
              <a:t>ARP links addressing at 2 layers – network and data 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ARP operation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074" name="Picture 2" descr="ar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92287"/>
            <a:ext cx="8673674" cy="338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ARP operation</a:t>
            </a:r>
          </a:p>
        </p:txBody>
      </p:sp>
      <p:sp>
        <p:nvSpPr>
          <p:cNvPr id="4915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Before the first packet in a stream is transmitted, the sender creates a special packet called an ARP request and broadcasts it on the LAN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The computer/ router with the address replies with its MAC address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ARP packets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ARP request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Sender MAC Address	: 00:11:50:3a:da:22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Sender IP address		: 192.168.2.11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Target MAC Address	: 00:00:00</a:t>
            </a:r>
            <a:r>
              <a:rPr lang="en-US" dirty="0" smtClean="0">
                <a:sym typeface="Wingdings" pitchFamily="2" charset="2"/>
              </a:rPr>
              <a:t>:00:00:00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Target IP address		: 192.168.2.1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ARP response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Sender MAC Address	: 00:18:8b:c9:24:6b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Sender IP address		: 192.168.2.1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Target MAC Address	: 00:11:50:3a:da:22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Target IP address		: 192.168.2.11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267200" y="2819400"/>
            <a:ext cx="3962400" cy="685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 smtClean="0">
                <a:solidFill>
                  <a:srgbClr val="00B050"/>
                </a:solidFill>
              </a:rPr>
              <a:t>Place-holder address</a:t>
            </a:r>
            <a:endParaRPr lang="en-US" sz="1100" dirty="0">
              <a:solidFill>
                <a:srgbClr val="00B05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267200" y="4114800"/>
            <a:ext cx="3962400" cy="762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Response from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ARP data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Resolved MAC addresses are saved in cache for some time</a:t>
            </a:r>
          </a:p>
          <a:p>
            <a:pPr lvl="1" eaLnBrk="1" hangingPunct="1"/>
            <a:r>
              <a:rPr lang="en-US" dirty="0" smtClean="0"/>
              <a:t>Can be retrieved using </a:t>
            </a:r>
            <a:r>
              <a:rPr lang="en-US" dirty="0" err="1" smtClean="0"/>
              <a:t>arp</a:t>
            </a:r>
            <a:r>
              <a:rPr lang="en-US" dirty="0" smtClean="0"/>
              <a:t> -a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B3072-48A4-4A77-B851-A2FED197845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240" y="3190875"/>
            <a:ext cx="6891338" cy="343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name system (DNS)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Computers are uniquely identified on the Internet by their IP addresses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However</a:t>
            </a:r>
            <a:r>
              <a:rPr lang="en-US" dirty="0" smtClean="0"/>
              <a:t>, IP addresses are not very easy to remember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domain name system was developed to make it easier for humans to identify computers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122" name="Picture 65" descr="dns_client_use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417" y="1550987"/>
            <a:ext cx="8677561" cy="424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DHCP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big part of the usefulness of IP addresses is the flexibility in their assignment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However, manual assignment is very prone to </a:t>
            </a:r>
            <a:r>
              <a:rPr lang="en-US" dirty="0" smtClean="0"/>
              <a:t>errors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need for a Name Service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Initially, the Internet was small, and all users maintained a </a:t>
            </a:r>
            <a:r>
              <a:rPr lang="en-US" i="1" dirty="0" smtClean="0"/>
              <a:t>hosts </a:t>
            </a:r>
            <a:r>
              <a:rPr lang="en-US" dirty="0" smtClean="0"/>
              <a:t>file to translate names to IP addresses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dirty="0" smtClean="0"/>
              <a:t>need was recognized for a system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solution was domains and DNS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RFC 1034</a:t>
            </a:r>
            <a:endParaRPr lang="en-US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3"/>
              </a:rPr>
              <a:t>RFC 1035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Domain names are arranged hierarchically, originating from a common root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Hierarchy based on administrative structure, e.g.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 </a:t>
            </a:r>
            <a:r>
              <a:rPr lang="en-US" dirty="0" smtClean="0"/>
              <a:t>we move from right to left, domain names identify increasingly specific units of the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Domain naming hierarchy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6" name="Picture 5" descr="dn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149" y="1388639"/>
            <a:ext cx="8267701" cy="5316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hierarchy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name at each hierarchical level is a </a:t>
            </a:r>
            <a:r>
              <a:rPr lang="en-US" i="1" dirty="0" smtClean="0"/>
              <a:t>domain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Domains are sub-domains of their parent domains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 domain’s name includes all names to its right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Each domain maintains jurisdiction over its immediate sub-domains, and only these sub-domains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Each domain is responsible to translating these sub-domain names to IP addresses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names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rightmost part of all domain names is . which represents the entire Internet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All </a:t>
            </a:r>
            <a:r>
              <a:rPr lang="en-US" dirty="0" smtClean="0"/>
              <a:t>domain names are unique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dirty="0" smtClean="0"/>
              <a:t>hierarchical structure of the Internet enables delegation of naming services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Top level domains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number of top-level domains have been created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Root zone database</a:t>
            </a:r>
            <a:r>
              <a:rPr lang="en-US" dirty="0" smtClean="0"/>
              <a:t> at www.iana.org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Open 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Limited </a:t>
            </a:r>
            <a:r>
              <a:rPr lang="en-US" dirty="0" smtClean="0"/>
              <a:t>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Industry-specific </a:t>
            </a:r>
            <a:r>
              <a:rPr lang="en-US" dirty="0" smtClean="0"/>
              <a:t>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Country </a:t>
            </a:r>
            <a:r>
              <a:rPr lang="en-US" dirty="0" smtClean="0"/>
              <a:t>domains</a:t>
            </a:r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DNS lookups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Every computer on the Internet knows the IP address of a name server it can use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When </a:t>
            </a:r>
            <a:r>
              <a:rPr lang="en-US" dirty="0" smtClean="0"/>
              <a:t>a user types a URL, the </a:t>
            </a:r>
            <a:r>
              <a:rPr lang="en-US" i="1" dirty="0" smtClean="0"/>
              <a:t>resolver </a:t>
            </a:r>
            <a:r>
              <a:rPr lang="en-US" dirty="0" smtClean="0"/>
              <a:t>in the computer first asks its name server for the IP address corresponding to this URL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Typical DNS Query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# dig www.buffalo.edu		@  mother.usf.edu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;; Got answer: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;; QUESTION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;www.buffalo.edu.               		IN      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;; ANSWER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www.buffalo.edu.        		86400 	IN      A	128.205.4.175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;; AUTHORITY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buffalo.edu.            		71951   	IN      NS	ns.buffalo.edu.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buffalo.edu.            		71951   	IN      NS	sybil.cs.buffalo.edu.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Buffalo.edu.		71951	IN      NS	</a:t>
            </a:r>
            <a:r>
              <a:rPr lang="en-US" sz="1600" dirty="0" smtClean="0">
                <a:solidFill>
                  <a:srgbClr val="FF0000"/>
                </a:solidFill>
              </a:rPr>
              <a:t>accuvax.northwestern.edu.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;; ADDITIONAL SECTION: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ns.buffalo.edu.         		71951   	IN      A	128.205.1.2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sybil.cs.buffalo.edu.   		53404 	IN      A	128.205.32.8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accuvax.northwestern.edu. 	11624   	IN      A	129.105.49.1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;; Query time: 3 </a:t>
            </a:r>
            <a:r>
              <a:rPr lang="en-US" sz="1600" dirty="0" err="1" smtClean="0"/>
              <a:t>msec</a:t>
            </a: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;; SERVER: 131.247.100.1#53(mother.usf.edu)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609600" y="1371600"/>
            <a:ext cx="19812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Query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191000" y="1371600"/>
            <a:ext cx="16002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Name server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105400" y="3124200"/>
            <a:ext cx="21336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IP address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029200" y="3886200"/>
            <a:ext cx="2438400" cy="879475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Name servers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239000" y="5334000"/>
            <a:ext cx="1676400" cy="304800"/>
          </a:xfrm>
          <a:prstGeom prst="roundRect">
            <a:avLst/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400" dirty="0">
                <a:solidFill>
                  <a:srgbClr val="FF0000"/>
                </a:solidFill>
              </a:rPr>
              <a:t>Security measure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rot="10800000">
            <a:off x="6934200" y="4724400"/>
            <a:ext cx="304800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029200" y="5029200"/>
            <a:ext cx="1981200" cy="955675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NS IP address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60400" y="1973263"/>
            <a:ext cx="1295400" cy="381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Success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DNS Operation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i="1" dirty="0" smtClean="0"/>
              <a:t>Domains </a:t>
            </a:r>
            <a:r>
              <a:rPr lang="en-US" dirty="0" smtClean="0"/>
              <a:t>are called </a:t>
            </a:r>
            <a:r>
              <a:rPr lang="en-US" i="1" dirty="0" smtClean="0"/>
              <a:t>zones </a:t>
            </a:r>
            <a:r>
              <a:rPr lang="en-US" dirty="0" smtClean="0"/>
              <a:t>in the context of the domain name service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Name </a:t>
            </a:r>
            <a:r>
              <a:rPr lang="en-US" dirty="0" smtClean="0"/>
              <a:t>servers have two kinds of data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i="1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the name for a foreign zone is requested, a recursive query results if there is no entry in cache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Recursive DNS query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64515" name="Picture 4" descr="DNSQuery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825" y="1219200"/>
            <a:ext cx="63785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IP address allocation efficiency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With 32-bit addresses, there can be 2</a:t>
            </a:r>
            <a:r>
              <a:rPr lang="en-US" baseline="30000" dirty="0" smtClean="0"/>
              <a:t>32</a:t>
            </a:r>
            <a:r>
              <a:rPr lang="en-US" dirty="0" smtClean="0"/>
              <a:t> = 4 billion addresses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However, these addresses are not assigned very efficiently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Further, at any given time, only a small fraction of the computers are actually communicating with other computers outside the organization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DNS query resolution</a:t>
            </a:r>
          </a:p>
        </p:txBody>
      </p:sp>
      <p:sp>
        <p:nvSpPr>
          <p:cNvPr id="6553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/>
              <a:t>pns</a:t>
            </a:r>
            <a:r>
              <a:rPr lang="en-US" sz="2000" dirty="0" smtClean="0"/>
              <a:t>:~# dig +trace www.usf.edu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; &lt;&lt;&gt;&gt; </a:t>
            </a:r>
            <a:r>
              <a:rPr lang="en-US" sz="2000" dirty="0" err="1" smtClean="0"/>
              <a:t>DiG</a:t>
            </a:r>
            <a:r>
              <a:rPr lang="en-US" sz="2000" dirty="0" smtClean="0"/>
              <a:t> 9.2.4 &lt;&lt;&gt;&gt; +trace www.usf.edu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.			77639	IN	NS	E.ROOT-SERVERS.NET.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(and other root name servers)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/>
              <a:t>edu</a:t>
            </a:r>
            <a:r>
              <a:rPr lang="en-US" sz="2000" dirty="0" smtClean="0"/>
              <a:t>.		172800 	IN	NS	E.GTLD-SERVERS.NET.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(and other .</a:t>
            </a:r>
            <a:r>
              <a:rPr lang="en-US" sz="2000" dirty="0" err="1" smtClean="0"/>
              <a:t>edu</a:t>
            </a:r>
            <a:r>
              <a:rPr lang="en-US" sz="2000" dirty="0" smtClean="0"/>
              <a:t> name servers)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usf.edu.		172800 	IN	NS	justincase.usf.edu.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usf.edu.		172800 	IN	NS	mother.usf.edu.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(and other usf.edu name servers)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www.usf.edu.	600	IN	A	131.247.80.88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address volatility and the benefit of DNS</a:t>
            </a:r>
            <a:endParaRPr lang="en-US" dirty="0"/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62" y="2433766"/>
            <a:ext cx="8186738" cy="328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648200" y="2895600"/>
            <a:ext cx="1219200" cy="2895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DNS Configuration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219200" y="1371600"/>
            <a:ext cx="12192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Time to live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828800" y="1752600"/>
            <a:ext cx="28956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NS start of authority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029200" y="1752600"/>
            <a:ext cx="29718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defRPr/>
            </a:pPr>
            <a:r>
              <a:rPr lang="en-US" sz="1200" dirty="0">
                <a:solidFill>
                  <a:srgbClr val="00B050"/>
                </a:solidFill>
              </a:rPr>
              <a:t>Admin email: hostmaster@example.com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286000" y="2209800"/>
            <a:ext cx="2438400" cy="4572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/>
          <a:lstStyle/>
          <a:p>
            <a:pPr algn="ctr">
              <a:defRPr/>
            </a:pPr>
            <a:r>
              <a:rPr lang="en-US" sz="1400" dirty="0">
                <a:solidFill>
                  <a:srgbClr val="00B050"/>
                </a:solidFill>
              </a:rPr>
              <a:t>Name server update counter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57200" y="4038600"/>
            <a:ext cx="7620000" cy="914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r">
              <a:defRPr/>
            </a:pPr>
            <a:r>
              <a:rPr lang="en-US" sz="1400" b="1" dirty="0">
                <a:solidFill>
                  <a:srgbClr val="00B050"/>
                </a:solidFill>
              </a:rPr>
              <a:t>Resource records</a:t>
            </a:r>
          </a:p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www.example.com is at</a:t>
            </a:r>
          </a:p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192.168.16.129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" y="5257800"/>
            <a:ext cx="76200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Delegation: NS for test.example.com is at</a:t>
            </a:r>
          </a:p>
          <a:p>
            <a:pPr algn="r">
              <a:defRPr/>
            </a:pPr>
            <a:r>
              <a:rPr lang="en-US" sz="1400" dirty="0">
                <a:solidFill>
                  <a:srgbClr val="00B050"/>
                </a:solidFill>
              </a:rPr>
              <a:t>demo.example.com (192.168.16.143)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$TTL    86400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@ 	IN  SOA  </a:t>
            </a:r>
            <a:r>
              <a:rPr lang="en-US" sz="2000" dirty="0" smtClean="0">
                <a:solidFill>
                  <a:srgbClr val="FF0000"/>
                </a:solidFill>
              </a:rPr>
              <a:t>pns.example.com.	</a:t>
            </a:r>
            <a:r>
              <a:rPr lang="en-US" sz="2000" dirty="0" smtClean="0"/>
              <a:t>hostmaster.example.com. (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		serial	2008072701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		IN		NS	pns.example.com.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			IN		MX	10	mail.example.com.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/>
              <a:t>pns</a:t>
            </a:r>
            <a:r>
              <a:rPr lang="en-US" sz="2000" dirty="0" smtClean="0"/>
              <a:t>		A	192.168.16.129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www		A	192.168.16.129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mail		A	192.168.16.130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test		NS	demo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demo		A	192.168.16.143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DNS Configuration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 administrator for the .com. domain delegates authority for example.com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example.com name server authoritatively defines the IP addresses for all resources in its domain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example.com </a:t>
            </a:r>
            <a:r>
              <a:rPr lang="en-US" dirty="0" smtClean="0"/>
              <a:t>delegates responsibility for test.example.com to demo.example.com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DNS Configuration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TTL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Zones will not change for the next 86400 seconds (1 day)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Serial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308B3-7E8D-4126-B351-968E82AF47D2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Putting it all together: Home networking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886200" cy="4756149"/>
          </a:xfrm>
        </p:spPr>
        <p:txBody>
          <a:bodyPr/>
          <a:lstStyle/>
          <a:p>
            <a:pPr eaLnBrk="1" hangingPunct="1"/>
            <a:r>
              <a:rPr lang="en-US" dirty="0" smtClean="0"/>
              <a:t>We have now seen all components of a typical home network</a:t>
            </a:r>
          </a:p>
          <a:p>
            <a:pPr eaLnBrk="1" hangingPunct="1"/>
            <a:r>
              <a:rPr lang="en-US" dirty="0" smtClean="0"/>
              <a:t>The wireless router acts as a NAPT router and DHCP, DNS server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A089A-4DC8-4DE0-BA75-5D2AF61B57E0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609800"/>
            <a:ext cx="4576000" cy="36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87" y="4843286"/>
            <a:ext cx="4608513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Home networking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A089A-4DC8-4DE0-BA75-5D2AF61B57E0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69637" name="TextBox 10"/>
          <p:cNvSpPr txBox="1">
            <a:spLocks noChangeArrowheads="1"/>
          </p:cNvSpPr>
          <p:nvPr/>
        </p:nvSpPr>
        <p:spPr bwMode="auto">
          <a:xfrm>
            <a:off x="228600" y="4202113"/>
            <a:ext cx="3657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(1) ipconfig output on home computer</a:t>
            </a:r>
          </a:p>
        </p:txBody>
      </p:sp>
      <p:sp>
        <p:nvSpPr>
          <p:cNvPr id="69638" name="TextBox 11"/>
          <p:cNvSpPr txBox="1">
            <a:spLocks noChangeArrowheads="1"/>
          </p:cNvSpPr>
          <p:nvPr/>
        </p:nvSpPr>
        <p:spPr bwMode="auto">
          <a:xfrm>
            <a:off x="5029200" y="1524000"/>
            <a:ext cx="3657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(2) Wireless router status page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867400" y="5486400"/>
            <a:ext cx="2590800" cy="685800"/>
          </a:xfrm>
          <a:prstGeom prst="roundRect">
            <a:avLst>
              <a:gd name="adj" fmla="val 943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00B050"/>
                </a:solidFill>
              </a:rPr>
              <a:t>Wireless router provides network services on internal address</a:t>
            </a:r>
          </a:p>
        </p:txBody>
      </p:sp>
      <p:cxnSp>
        <p:nvCxnSpPr>
          <p:cNvPr id="20" name="Straight Arrow Connector 19"/>
          <p:cNvCxnSpPr>
            <a:stCxn id="13" idx="1"/>
          </p:cNvCxnSpPr>
          <p:nvPr/>
        </p:nvCxnSpPr>
        <p:spPr>
          <a:xfrm rot="10800000" flipV="1">
            <a:off x="2971800" y="5829300"/>
            <a:ext cx="2895600" cy="2667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1"/>
          </p:cNvCxnSpPr>
          <p:nvPr/>
        </p:nvCxnSpPr>
        <p:spPr>
          <a:xfrm rot="10800000" flipV="1">
            <a:off x="2971800" y="5829300"/>
            <a:ext cx="2895600" cy="3429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3" idx="1"/>
          </p:cNvCxnSpPr>
          <p:nvPr/>
        </p:nvCxnSpPr>
        <p:spPr>
          <a:xfrm rot="10800000" flipV="1">
            <a:off x="2971800" y="5829300"/>
            <a:ext cx="2895600" cy="5715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381000" y="3581400"/>
            <a:ext cx="3657600" cy="533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00B050"/>
                </a:solidFill>
              </a:rPr>
              <a:t>WAN address visible to outside world</a:t>
            </a:r>
          </a:p>
        </p:txBody>
      </p:sp>
      <p:sp>
        <p:nvSpPr>
          <p:cNvPr id="69648" name="TextBox 57"/>
          <p:cNvSpPr txBox="1">
            <a:spLocks noChangeArrowheads="1"/>
          </p:cNvSpPr>
          <p:nvPr/>
        </p:nvSpPr>
        <p:spPr bwMode="auto">
          <a:xfrm>
            <a:off x="228600" y="1185863"/>
            <a:ext cx="3657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(3) External IP address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2438400" cy="1697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Straight Arrow Connector 45"/>
          <p:cNvCxnSpPr>
            <a:stCxn id="43" idx="0"/>
            <a:endCxn id="31" idx="2"/>
          </p:cNvCxnSpPr>
          <p:nvPr/>
        </p:nvCxnSpPr>
        <p:spPr>
          <a:xfrm rot="5400000" flipH="1" flipV="1">
            <a:off x="2015331" y="3386932"/>
            <a:ext cx="390525" cy="158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Untit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897062"/>
            <a:ext cx="386715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Arrow Connector 33"/>
          <p:cNvCxnSpPr>
            <a:stCxn id="43" idx="3"/>
          </p:cNvCxnSpPr>
          <p:nvPr/>
        </p:nvCxnSpPr>
        <p:spPr>
          <a:xfrm>
            <a:off x="4038600" y="3848100"/>
            <a:ext cx="1752600" cy="6477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0"/>
          </p:cNvCxnSpPr>
          <p:nvPr/>
        </p:nvCxnSpPr>
        <p:spPr>
          <a:xfrm rot="16200000" flipV="1">
            <a:off x="5105400" y="3429000"/>
            <a:ext cx="3352800" cy="76200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 IP address can be looked up at ARIN website</a:t>
            </a:r>
          </a:p>
          <a:p>
            <a:pPr lvl="1"/>
            <a:r>
              <a:rPr lang="en-US" dirty="0" smtClean="0"/>
              <a:t>Will show the ISP’s address pool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7168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DHCP</a:t>
            </a:r>
          </a:p>
          <a:p>
            <a:pPr eaLnBrk="1" hangingPunct="1"/>
            <a:r>
              <a:rPr lang="en-US" dirty="0" smtClean="0"/>
              <a:t>Why non-routable IP addresses</a:t>
            </a:r>
          </a:p>
          <a:p>
            <a:pPr eaLnBrk="1" hangingPunct="1"/>
            <a:r>
              <a:rPr lang="en-US" dirty="0" smtClean="0"/>
              <a:t>Why ARP</a:t>
            </a:r>
          </a:p>
          <a:p>
            <a:pPr eaLnBrk="1" hangingPunct="1"/>
            <a:r>
              <a:rPr lang="en-US" dirty="0" smtClean="0"/>
              <a:t>Why DNS</a:t>
            </a:r>
          </a:p>
          <a:p>
            <a:pPr eaLnBrk="1" hangingPunct="1"/>
            <a:r>
              <a:rPr lang="en-US" dirty="0" smtClean="0"/>
              <a:t>Components of home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Web hosting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 and virtual hosting enable ISP services</a:t>
            </a:r>
          </a:p>
          <a:p>
            <a:r>
              <a:rPr lang="en-US" dirty="0" smtClean="0"/>
              <a:t>For example, consider </a:t>
            </a:r>
            <a:r>
              <a:rPr lang="en-US" dirty="0" err="1" smtClean="0"/>
              <a:t>Aabaco</a:t>
            </a:r>
            <a:r>
              <a:rPr lang="en-US" dirty="0" smtClean="0"/>
              <a:t> small business</a:t>
            </a:r>
          </a:p>
          <a:p>
            <a:pPr>
              <a:buFont typeface="Arial" pitchFamily="34" charset="0"/>
              <a:buChar char="#"/>
            </a:pPr>
            <a:r>
              <a:rPr lang="en-US" dirty="0" err="1" smtClean="0"/>
              <a:t>nslookup</a:t>
            </a:r>
            <a:r>
              <a:rPr lang="en-US" dirty="0" smtClean="0"/>
              <a:t> www.green-tooth.com</a:t>
            </a:r>
          </a:p>
          <a:p>
            <a:pPr lvl="1"/>
            <a:r>
              <a:rPr lang="en-US" sz="2000" dirty="0" smtClean="0"/>
              <a:t>Non-authoritative answer:</a:t>
            </a:r>
          </a:p>
          <a:p>
            <a:pPr lvl="1"/>
            <a:r>
              <a:rPr lang="en-US" sz="2000" dirty="0" smtClean="0"/>
              <a:t>www.green-tooth.com     canonical name = stores.yahoo.net.</a:t>
            </a:r>
          </a:p>
          <a:p>
            <a:pPr lvl="1"/>
            <a:r>
              <a:rPr lang="en-US" sz="2000" dirty="0" smtClean="0"/>
              <a:t>stores.yahoo.net        	Address: 68.142.205.137</a:t>
            </a:r>
          </a:p>
          <a:p>
            <a:pPr lvl="1"/>
            <a:r>
              <a:rPr lang="en-US" sz="2000" dirty="0" smtClean="0"/>
              <a:t>www.invitationshack.com canonical name = stores.yahoo.net.</a:t>
            </a:r>
          </a:p>
          <a:p>
            <a:pPr lvl="1"/>
            <a:r>
              <a:rPr lang="en-US" sz="2000" dirty="0" smtClean="0"/>
              <a:t>stores.yahoo.net		Address: 68.142.205.137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Solving IP address availability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So, the real fear is that we could be running out of IP addresses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long-term solution is to increase the pool of IP addresses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Dynamic host control protocol (DHCP) is one part in a 3-part short-term 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Web hosting</a:t>
            </a:r>
            <a:endParaRPr lang="en-US" dirty="0"/>
          </a:p>
        </p:txBody>
      </p:sp>
      <p:pic>
        <p:nvPicPr>
          <p:cNvPr id="921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997075"/>
            <a:ext cx="8229600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nslookup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Services requiring externally addressable IP addresses</a:t>
            </a:r>
          </a:p>
          <a:p>
            <a:r>
              <a:rPr lang="en-US" dirty="0" smtClean="0"/>
              <a:t>Add Internet connection</a:t>
            </a:r>
          </a:p>
          <a:p>
            <a:r>
              <a:rPr lang="en-US" dirty="0" smtClean="0"/>
              <a:t>Include NAPT device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DHCP solution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DHCP enables programmatic assignment and collection of IP addresses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Defined </a:t>
            </a:r>
            <a:r>
              <a:rPr lang="en-US" dirty="0" smtClean="0"/>
              <a:t>in </a:t>
            </a:r>
            <a:r>
              <a:rPr lang="en-US" dirty="0" smtClean="0">
                <a:hlinkClick r:id="rId2"/>
              </a:rPr>
              <a:t>RFC 2131 </a:t>
            </a:r>
            <a:r>
              <a:rPr lang="en-US" dirty="0" smtClean="0"/>
              <a:t>(March 1997)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Addresses may be allocated in 3 ways: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DHCP dynamic allocation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Allows automatic reuse of an address when it is no longer needed by the computer to which it was assigned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Each subnet has access to at least one DHCP server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All DHCP clients look for a DHCP server upon startup to get network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DHCP server and client settings</a:t>
            </a:r>
            <a:endParaRPr lang="en-US" dirty="0"/>
          </a:p>
        </p:txBody>
      </p:sp>
      <p:pic>
        <p:nvPicPr>
          <p:cNvPr id="1026" name="Picture 13" descr="VerizonDHCPServe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2802051"/>
            <a:ext cx="467461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7" descr="Vista_IPv4Propertie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870303"/>
            <a:ext cx="3603625" cy="399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DHCP operation timeline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20680-E135-4D2F-B328-48047B8069E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6867" name="Picture 3" descr="DHCPTimelin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1481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6095</TotalTime>
  <Words>1354</Words>
  <Application>Microsoft Office PowerPoint</Application>
  <PresentationFormat>On-screen Show (4:3)</PresentationFormat>
  <Paragraphs>348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Wingdings</vt:lpstr>
      <vt:lpstr>Office Theme</vt:lpstr>
      <vt:lpstr>Chapter 7</vt:lpstr>
      <vt:lpstr>Contents</vt:lpstr>
      <vt:lpstr>DHCP</vt:lpstr>
      <vt:lpstr>IP address allocation efficiency</vt:lpstr>
      <vt:lpstr>Solving IP address availability</vt:lpstr>
      <vt:lpstr>The DHCP solution</vt:lpstr>
      <vt:lpstr>DHCP dynamic allocation</vt:lpstr>
      <vt:lpstr>DHCP server and client settings</vt:lpstr>
      <vt:lpstr>DHCP operation timeline</vt:lpstr>
      <vt:lpstr>DHCP dynamic allocation</vt:lpstr>
      <vt:lpstr>DHCP – address leasing</vt:lpstr>
      <vt:lpstr>Sample dhcpd.conf</vt:lpstr>
      <vt:lpstr>Non-routable Addresses</vt:lpstr>
      <vt:lpstr>Non-routable address blocks</vt:lpstr>
      <vt:lpstr>Using non-routable addresses</vt:lpstr>
      <vt:lpstr>Network Address Translation (NAT)</vt:lpstr>
      <vt:lpstr>NAT</vt:lpstr>
      <vt:lpstr>Basic NAT operation</vt:lpstr>
      <vt:lpstr>NAT in use</vt:lpstr>
      <vt:lpstr>Using NAPT and RFC 1918 addresses</vt:lpstr>
      <vt:lpstr>Network Address Port Translation</vt:lpstr>
      <vt:lpstr>Address Resolution Protocol (ARP)</vt:lpstr>
      <vt:lpstr>Need for ARP</vt:lpstr>
      <vt:lpstr>ARP operation </vt:lpstr>
      <vt:lpstr>ARP operation</vt:lpstr>
      <vt:lpstr>ARP packets</vt:lpstr>
      <vt:lpstr>ARP data</vt:lpstr>
      <vt:lpstr>Domain name system (DNS)</vt:lpstr>
      <vt:lpstr>DNS use</vt:lpstr>
      <vt:lpstr>The need for a Name Service</vt:lpstr>
      <vt:lpstr>DNS</vt:lpstr>
      <vt:lpstr>Domain naming hierarchy</vt:lpstr>
      <vt:lpstr>Domain hierarchy</vt:lpstr>
      <vt:lpstr>Domain names</vt:lpstr>
      <vt:lpstr>Top level domains</vt:lpstr>
      <vt:lpstr>DNS lookups</vt:lpstr>
      <vt:lpstr>Typical DNS Query</vt:lpstr>
      <vt:lpstr>DNS Operation</vt:lpstr>
      <vt:lpstr>Recursive DNS query resolution</vt:lpstr>
      <vt:lpstr>DNS query resolution</vt:lpstr>
      <vt:lpstr>IP address volatility and the benefit of DNS</vt:lpstr>
      <vt:lpstr>DNS Configuration</vt:lpstr>
      <vt:lpstr>DNS Configuration</vt:lpstr>
      <vt:lpstr>DNS Configuration</vt:lpstr>
      <vt:lpstr>Putting it all together: Home networking</vt:lpstr>
      <vt:lpstr>Home networking</vt:lpstr>
      <vt:lpstr>Home networking</vt:lpstr>
      <vt:lpstr>Summary</vt:lpstr>
      <vt:lpstr>Case study – Web hosting</vt:lpstr>
      <vt:lpstr>Case study – Web hosting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619</cp:revision>
  <dcterms:created xsi:type="dcterms:W3CDTF">2005-08-27T20:10:56Z</dcterms:created>
  <dcterms:modified xsi:type="dcterms:W3CDTF">2016-07-03T17:41:01Z</dcterms:modified>
</cp:coreProperties>
</file>