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46"/>
  </p:notesMasterIdLst>
  <p:handoutMasterIdLst>
    <p:handoutMasterId r:id="rId47"/>
  </p:handoutMasterIdLst>
  <p:sldIdLst>
    <p:sldId id="256" r:id="rId2"/>
    <p:sldId id="300" r:id="rId3"/>
    <p:sldId id="259" r:id="rId4"/>
    <p:sldId id="305" r:id="rId5"/>
    <p:sldId id="261" r:id="rId6"/>
    <p:sldId id="279" r:id="rId7"/>
    <p:sldId id="268" r:id="rId8"/>
    <p:sldId id="260" r:id="rId9"/>
    <p:sldId id="262" r:id="rId10"/>
    <p:sldId id="263" r:id="rId11"/>
    <p:sldId id="280" r:id="rId12"/>
    <p:sldId id="295" r:id="rId13"/>
    <p:sldId id="264" r:id="rId14"/>
    <p:sldId id="283" r:id="rId15"/>
    <p:sldId id="281" r:id="rId16"/>
    <p:sldId id="266" r:id="rId17"/>
    <p:sldId id="288" r:id="rId18"/>
    <p:sldId id="302" r:id="rId19"/>
    <p:sldId id="289" r:id="rId20"/>
    <p:sldId id="292" r:id="rId21"/>
    <p:sldId id="296" r:id="rId22"/>
    <p:sldId id="293" r:id="rId23"/>
    <p:sldId id="290" r:id="rId24"/>
    <p:sldId id="303" r:id="rId25"/>
    <p:sldId id="265" r:id="rId26"/>
    <p:sldId id="304" r:id="rId27"/>
    <p:sldId id="284" r:id="rId28"/>
    <p:sldId id="285" r:id="rId29"/>
    <p:sldId id="286" r:id="rId30"/>
    <p:sldId id="287" r:id="rId31"/>
    <p:sldId id="267" r:id="rId32"/>
    <p:sldId id="306" r:id="rId33"/>
    <p:sldId id="294" r:id="rId34"/>
    <p:sldId id="273" r:id="rId35"/>
    <p:sldId id="274" r:id="rId36"/>
    <p:sldId id="291" r:id="rId37"/>
    <p:sldId id="298" r:id="rId38"/>
    <p:sldId id="299" r:id="rId39"/>
    <p:sldId id="277" r:id="rId40"/>
    <p:sldId id="297" r:id="rId41"/>
    <p:sldId id="301" r:id="rId42"/>
    <p:sldId id="307" r:id="rId43"/>
    <p:sldId id="308" r:id="rId44"/>
    <p:sldId id="309" r:id="rId4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163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5244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620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947E1-4EB8-43E6-A67E-A7A3ABC241A7}" type="datetimeFigureOut">
              <a:rPr lang="en-US" smtClean="0"/>
              <a:pPr/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12B15-1B4D-4C45-BEFC-54B40EB7A4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3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4C7DD-C67E-4B22-B1BD-95E926F39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D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UDP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65CCE-E71A-46BE-A0DB-7E2CCF336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83379-AE79-4EAB-9350-7D5C21982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3B80-9ACD-4261-AB15-7162EC666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4794B-2BA7-43AB-83D0-672E2D59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1952-EE90-4B0A-BA85-9C70C848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5881F-039B-4C90-B168-ACCDB5B99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94E73-D41B-4EE2-AF9C-8D30E52CC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102B0-27DA-491D-B976-9D85A52C4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3C762-DC20-4A13-81FD-A2676030D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B2367-856C-4DDC-8D5D-05636D647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6187-A3F7-482A-9FDF-02C59637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Overview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8CCB0-D02D-4DBC-B82C-E972A06C06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gm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Segmentation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41A5-A6CF-400C-8F3B-31D0A5079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eliabil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eliability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0904-263D-438C-BFC6-730B5C88D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low contr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FlowControl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5EFBC-2820-492A-BDD8-2917B2B1CE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ultiplex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Multiplexing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445E7-646D-4A9C-BED5-0CE0DA293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n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Connection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FF173-781F-4E38-8811-94FA2EC01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Header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6038"/>
            <a:ext cx="2693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68227-D49A-4B36-AA3D-214A18DF8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EDEC09-4028-4427-91D2-F5E3342D8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79" r:id="rId19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fc.net/rfc793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fc.net/rfc768.html" TargetMode="External"/><Relationship Id="rId2" Type="http://schemas.openxmlformats.org/officeDocument/2006/relationships/hyperlink" Target="http://www.rfc.net/rfc793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80772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Transport layer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mtClean="0"/>
              <a:t>With special emphasis on Transmission Control Protocol (TCP)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- segmentation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600" dirty="0" smtClean="0"/>
              <a:t>TCP allows IP to transfer arbitrarily large data blocks</a:t>
            </a:r>
          </a:p>
          <a:p>
            <a:pPr lvl="1">
              <a:lnSpc>
                <a:spcPct val="80000"/>
              </a:lnSpc>
            </a:pPr>
            <a:r>
              <a:rPr lang="en-US" sz="3200" dirty="0" smtClean="0"/>
              <a:t>Accomplished by breaking data into segments</a:t>
            </a:r>
          </a:p>
          <a:p>
            <a:pPr lvl="2">
              <a:lnSpc>
                <a:spcPct val="80000"/>
              </a:lnSpc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3200" dirty="0" smtClean="0"/>
              <a:t>A sequence number is assigned to each datagram</a:t>
            </a:r>
          </a:p>
          <a:p>
            <a:pPr lvl="1">
              <a:lnSpc>
                <a:spcPct val="80000"/>
              </a:lnSpc>
            </a:pPr>
            <a:r>
              <a:rPr lang="en-US" sz="3200" dirty="0" smtClean="0"/>
              <a:t>Sequence numbers help receiver order </a:t>
            </a:r>
            <a:r>
              <a:rPr lang="en-US" sz="3200" dirty="0" err="1" smtClean="0"/>
              <a:t>datagrams</a:t>
            </a:r>
            <a:r>
              <a:rPr lang="en-US" sz="3200" dirty="0" smtClean="0"/>
              <a:t> even when received out of order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041A5-A6CF-400C-8F3B-31D0A5079B3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Sequence numbers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041A5-A6CF-400C-8F3B-31D0A5079B3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9459" name="Picture 3" descr="TCP_segmentation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9600" y="1695450"/>
            <a:ext cx="53848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5943600"/>
          <a:ext cx="7696200" cy="56083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48312"/>
                <a:gridCol w="1316840"/>
                <a:gridCol w="3731048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Sequence number of a TCP segment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=</a:t>
                      </a:r>
                      <a:endParaRPr lang="en-US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sequence number of the previous segment + length of previous segment</a:t>
                      </a:r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- segmentation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Advantages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2">
              <a:lnSpc>
                <a:spcPct val="80000"/>
              </a:lnSpc>
            </a:pPr>
            <a:endParaRPr lang="en-US" dirty="0" smtClean="0"/>
          </a:p>
          <a:p>
            <a:pPr lvl="2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endParaRPr lang="en-US" dirty="0" smtClean="0"/>
          </a:p>
          <a:p>
            <a:pPr lvl="2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Disadvantages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F041A5-A6CF-400C-8F3B-31D0A5079B3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- reliability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TCP recovers from network damage to data</a:t>
            </a:r>
          </a:p>
          <a:p>
            <a:r>
              <a:rPr lang="en-US" dirty="0" smtClean="0"/>
              <a:t>Basic mechanism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Datagrams may also get duplicated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Sequence numbers help identify these duplicates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60904-263D-438C-BFC6-730B5C88DE7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Sequence numbers and reliability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60904-263D-438C-BFC6-730B5C88DE7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22531" name="Picture 3" descr="TCP_ACK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0" y="1236663"/>
            <a:ext cx="73660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- reliability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Datagrams may get seriously damaged during </a:t>
            </a:r>
            <a:r>
              <a:rPr lang="en-US" dirty="0" smtClean="0"/>
              <a:t>transmission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60904-263D-438C-BFC6-730B5C88DE7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- multiplexing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Modern computers are capable of multi-tasking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TCP </a:t>
            </a:r>
            <a:r>
              <a:rPr lang="en-US" dirty="0" smtClean="0"/>
              <a:t>supports multiplexing by providing multiple port addresses within each host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A </a:t>
            </a:r>
            <a:r>
              <a:rPr lang="en-US" dirty="0" smtClean="0"/>
              <a:t>network address and port address together is called a socket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addresses and multiplexing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30723" name="Picture 4" descr="TCP_Ports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7413" y="1235075"/>
            <a:ext cx="4852987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ports and airport gates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5" descr="AirportGatesAndPorts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5799" y="1143000"/>
            <a:ext cx="5232401" cy="569856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port assignment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sender side, the operating system assigns one of the free ports to an application that requires network connectivity</a:t>
            </a:r>
          </a:p>
          <a:p>
            <a:endParaRPr lang="en-US" dirty="0" smtClean="0"/>
          </a:p>
          <a:p>
            <a:r>
              <a:rPr lang="en-US" dirty="0" smtClean="0"/>
              <a:t>How do you know what port to connect to on the receiver side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Contents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Need for TCP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TCP functions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Segmentation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Reliability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Flow-control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Multiplexing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mtClean="0"/>
              <a:t>Connection establishment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TCP Header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UDP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86187-A3F7-482A-9FDF-02C59637386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Standard ports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Standard ports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Assigned by IANA: Internet Assigned Numbers Authority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To see list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 Windows: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C:/Windows/System32/drivers/etc/services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 UNIX/ Linux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/etc/services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Used ports displayed by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netstat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/>
              <a:t>utility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Standard ports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Typically ports 1 – 1023 are reserved for defined services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Applications may use the remaining port numbers 1024 – 65535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Common ports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80  : web (http)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25  : email (</a:t>
            </a:r>
            <a:r>
              <a:rPr lang="en-US" dirty="0" err="1" smtClean="0"/>
              <a:t>smtp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443: SSL (https)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445: </a:t>
            </a:r>
            <a:r>
              <a:rPr lang="en-US" dirty="0" err="1" smtClean="0"/>
              <a:t>microsoft-ds</a:t>
            </a:r>
            <a:r>
              <a:rPr lang="en-US" dirty="0" smtClean="0"/>
              <a:t> (</a:t>
            </a:r>
            <a:r>
              <a:rPr lang="en-US" dirty="0" err="1" smtClean="0"/>
              <a:t>smb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etc\services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459663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676" y="1524000"/>
            <a:ext cx="663845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Viewing ports usage with netstat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048000" y="4724400"/>
            <a:ext cx="533400" cy="10668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762000" y="62484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Ports on local desktop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5029200" y="62484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Ports on remote servers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800600" y="4724400"/>
            <a:ext cx="533400" cy="10668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Straight Arrow Connector 10"/>
          <p:cNvCxnSpPr>
            <a:stCxn id="35845" idx="0"/>
            <a:endCxn id="6" idx="1"/>
          </p:cNvCxnSpPr>
          <p:nvPr/>
        </p:nvCxnSpPr>
        <p:spPr>
          <a:xfrm rot="5400000" flipH="1" flipV="1">
            <a:off x="2019300" y="5219700"/>
            <a:ext cx="990600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5846" idx="0"/>
            <a:endCxn id="9" idx="3"/>
          </p:cNvCxnSpPr>
          <p:nvPr/>
        </p:nvCxnSpPr>
        <p:spPr>
          <a:xfrm rot="16200000" flipV="1">
            <a:off x="5353050" y="5238750"/>
            <a:ext cx="990600" cy="1028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812172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Viewing ports usage with netstat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445E7-646D-4A9C-BED5-0CE0DA293BF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85800" y="4572000"/>
            <a:ext cx="1219200" cy="242712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62000" y="6248400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Invoking application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4" idx="0"/>
            <a:endCxn id="13" idx="2"/>
          </p:cNvCxnSpPr>
          <p:nvPr/>
        </p:nvCxnSpPr>
        <p:spPr>
          <a:xfrm rot="16200000" flipV="1">
            <a:off x="921456" y="5188656"/>
            <a:ext cx="1433688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886200" y="6248400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Invoked port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2590800" y="4191000"/>
            <a:ext cx="685800" cy="228600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2" name="Straight Arrow Connector 21"/>
          <p:cNvCxnSpPr>
            <a:stCxn id="19" idx="0"/>
            <a:endCxn id="20" idx="2"/>
          </p:cNvCxnSpPr>
          <p:nvPr/>
        </p:nvCxnSpPr>
        <p:spPr>
          <a:xfrm rot="16200000" flipV="1">
            <a:off x="3105150" y="4248150"/>
            <a:ext cx="1828800" cy="2171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– flow control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the receiver is slow, it will not be able to process the packets reaching it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Therefore</a:t>
            </a:r>
            <a:r>
              <a:rPr lang="en-US" dirty="0" smtClean="0"/>
              <a:t>, TCP enables the receiver to limit the sender’s data rate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If sender is slow, it only tests the patience of receivers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V. simple flow control mechanism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 descr="TCP_StopAndWaitFlowControl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999" y="2057400"/>
            <a:ext cx="7366001" cy="356160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 – flow control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Flow control mechanism shown earlier is called stop-and-wait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TCP flow control is accomplished by returning a “window” with every ACK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“Window” indicates how many bytes of data the sender may transmit before receiving any more 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TCP flow control with window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26627" name="Picture 3" descr="TCP_WindowSiz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0" y="1619250"/>
            <a:ext cx="73660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Sliding window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Flow control is the regulation by the receiver of the amount of data the sender may send</a:t>
            </a:r>
          </a:p>
          <a:p>
            <a:r>
              <a:rPr lang="en-US" smtClean="0"/>
              <a:t>Creates a “sliding window” at the sender</a:t>
            </a:r>
          </a:p>
          <a:p>
            <a:r>
              <a:rPr lang="en-US" smtClean="0"/>
              <a:t>Packets that have received permission for transmission are within the window</a:t>
            </a:r>
          </a:p>
          <a:p>
            <a:r>
              <a:rPr lang="en-US" smtClean="0"/>
              <a:t>Window slides as receiver acknowledges packets or modifies window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a Transport layer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network layer (IP) sends packets of data to their correct destinations with best effort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maximum packet size in IP is 65,536 bytes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Port addressing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Sliding window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25EFBC-2820-492A-BDD8-2917B2B1CE3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 descr="TCP_SlidingWindow.em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853440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TCP functions – connection establishment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Sequence numbers are core part of TCP</a:t>
            </a:r>
          </a:p>
          <a:p>
            <a:r>
              <a:rPr lang="en-US" dirty="0" smtClean="0"/>
              <a:t>It is not a good idea to reuse the same sequence numbers in succession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Hence, before communication starts, sender and receiver negotiate a set of sequence numbers to use in TCP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FF173-781F-4E38-8811-94FA2EC01DD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an initial sequence number</a:t>
            </a:r>
            <a:endParaRPr lang="en-US" dirty="0"/>
          </a:p>
        </p:txBody>
      </p:sp>
      <p:pic>
        <p:nvPicPr>
          <p:cNvPr id="64514" name="Picture 8" descr="TCP_StopAndWaitFlowControl_ISN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112" y="1881187"/>
            <a:ext cx="8578666" cy="413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3-way handshake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FF173-781F-4E38-8811-94FA2EC01DD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37891" name="Picture 8" descr="TCP_3wayHandshake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0" y="1235075"/>
            <a:ext cx="716915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TCP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38915" name="Picture 3" descr="TCP heade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4163"/>
            <a:ext cx="9144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header fields</a:t>
            </a:r>
          </a:p>
        </p:txBody>
      </p:sp>
      <p:sp>
        <p:nvSpPr>
          <p:cNvPr id="3993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 addresses have 16 bits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16</a:t>
            </a:r>
            <a:r>
              <a:rPr lang="en-US" dirty="0" smtClean="0"/>
              <a:t> possible ports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2</a:t>
            </a:r>
            <a:r>
              <a:rPr lang="en-US" baseline="30000" dirty="0" smtClean="0"/>
              <a:t>16</a:t>
            </a:r>
            <a:r>
              <a:rPr lang="en-US" dirty="0" smtClean="0"/>
              <a:t> = 65,536 ports possible per host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If computing resources are available, a single computer running TCP can support 65,536 simultaneous network connections</a:t>
            </a:r>
          </a:p>
          <a:p>
            <a:pPr lvl="2">
              <a:lnSpc>
                <a:spcPct val="80000"/>
              </a:lnSpc>
            </a:pPr>
            <a:r>
              <a:rPr lang="en-US" dirty="0" smtClean="0"/>
              <a:t>Compare to telephone –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header fields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Sequence and acknowledgment numbers have 32 bits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Initial sequence number for connection is chosen from an ascending clock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header fields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Data offset is the number of 32-bit words in the TCP header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Control </a:t>
            </a:r>
            <a:r>
              <a:rPr lang="en-US" dirty="0" smtClean="0"/>
              <a:t>fields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header fields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 size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Checksum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468227-D49A-4B36-AA3D-214A18DF8FF9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User Datagram Protocol (UDP)</a:t>
            </a:r>
          </a:p>
        </p:txBody>
      </p:sp>
      <p:sp>
        <p:nvSpPr>
          <p:cNvPr id="44035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in RFC 768 (1980)</a:t>
            </a:r>
          </a:p>
          <a:p>
            <a:r>
              <a:rPr lang="en-US" dirty="0" smtClean="0"/>
              <a:t>Many applications do not need TCP, e.g..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these cases, if we can avoid TCP, we eliminate the overhead of keeping track of sequence numbers, window sizes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65CCE-E71A-46BE-A0DB-7E2CCF33648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Transport layer in the stack</a:t>
            </a:r>
            <a:endParaRPr lang="en-US" dirty="0"/>
          </a:p>
        </p:txBody>
      </p:sp>
      <p:pic>
        <p:nvPicPr>
          <p:cNvPr id="5" name="Picture 9" descr="TransportLayerLocation.em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38667" y="1344434"/>
            <a:ext cx="8458200" cy="517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UDP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065CCE-E71A-46BE-A0DB-7E2CCF33648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45059" name="Picture 3" descr="UDP heade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08238"/>
            <a:ext cx="9144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4608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Why segmentation</a:t>
            </a:r>
          </a:p>
          <a:p>
            <a:r>
              <a:rPr lang="en-US" smtClean="0"/>
              <a:t>Why sequence numbers</a:t>
            </a:r>
          </a:p>
          <a:p>
            <a:r>
              <a:rPr lang="en-US" smtClean="0"/>
              <a:t>Why sliding window</a:t>
            </a:r>
          </a:p>
          <a:p>
            <a:r>
              <a:rPr lang="en-US" smtClean="0"/>
              <a:t>Why port numbers</a:t>
            </a:r>
          </a:p>
          <a:p>
            <a:r>
              <a:rPr lang="en-US" smtClean="0"/>
              <a:t>Why three-way handshake</a:t>
            </a:r>
          </a:p>
          <a:p>
            <a:r>
              <a:rPr lang="en-US" smtClean="0"/>
              <a:t>Why UDP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the financial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financial transactions occur on computer networks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securities markets, low latency is considered very important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Alternate </a:t>
            </a:r>
            <a:r>
              <a:rPr lang="en-US" dirty="0" smtClean="0"/>
              <a:t>transport protocols are used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netstat</a:t>
            </a:r>
            <a:endParaRPr lang="en-US" dirty="0" smtClean="0"/>
          </a:p>
          <a:p>
            <a:r>
              <a:rPr lang="en-US" dirty="0" smtClean="0"/>
              <a:t>In Windows</a:t>
            </a:r>
          </a:p>
          <a:p>
            <a:pPr lvl="1"/>
            <a:r>
              <a:rPr lang="en-US" dirty="0" err="1" smtClean="0"/>
              <a:t>netstat</a:t>
            </a:r>
            <a:r>
              <a:rPr lang="en-US" dirty="0" smtClean="0"/>
              <a:t> /? Displays help</a:t>
            </a:r>
          </a:p>
          <a:p>
            <a:pPr lvl="1"/>
            <a:r>
              <a:rPr lang="en-US" dirty="0" err="1" smtClean="0"/>
              <a:t>netstat</a:t>
            </a:r>
            <a:r>
              <a:rPr lang="en-US" dirty="0" smtClean="0"/>
              <a:t> –n</a:t>
            </a:r>
          </a:p>
          <a:p>
            <a:pPr lvl="1"/>
            <a:r>
              <a:rPr lang="en-US" dirty="0" err="1" smtClean="0"/>
              <a:t>netstat</a:t>
            </a:r>
            <a:r>
              <a:rPr lang="en-US" dirty="0" smtClean="0"/>
              <a:t> –f</a:t>
            </a:r>
          </a:p>
          <a:p>
            <a:pPr lvl="1"/>
            <a:r>
              <a:rPr lang="en-US" dirty="0" err="1" smtClean="0"/>
              <a:t>netstat</a:t>
            </a:r>
            <a:r>
              <a:rPr lang="en-US" dirty="0" smtClean="0"/>
              <a:t> –b</a:t>
            </a:r>
          </a:p>
          <a:p>
            <a:pPr lvl="2"/>
            <a:r>
              <a:rPr lang="en-US" dirty="0" smtClean="0"/>
              <a:t>Requires administrative privileges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rate from database transactions</a:t>
            </a:r>
          </a:p>
          <a:p>
            <a:pPr lvl="1"/>
            <a:r>
              <a:rPr lang="en-US" dirty="0" smtClean="0"/>
              <a:t>Conversion from bytes to bits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Data rate from </a:t>
            </a:r>
            <a:r>
              <a:rPr lang="en-US" smtClean="0"/>
              <a:t>phone calls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 Control Protocol (TCP)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These (and other related jobs) are performed by the Transport layer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TCP is a highly reliable host-to-host transport layer protocol over packet switched networks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Defined in </a:t>
            </a:r>
            <a:r>
              <a:rPr lang="en-US" dirty="0" smtClean="0">
                <a:hlinkClick r:id="rId2"/>
              </a:rPr>
              <a:t>RFC 793</a:t>
            </a:r>
            <a:r>
              <a:rPr lang="en-US" dirty="0" smtClean="0"/>
              <a:t> (Sep 1981)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Transport layer - reference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TCP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hlinkClick r:id="rId2"/>
              </a:rPr>
              <a:t>RFC 793</a:t>
            </a:r>
            <a:r>
              <a:rPr lang="en-US" smtClean="0"/>
              <a:t> (Sep 1981)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UDP 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hlinkClick r:id="rId3"/>
              </a:rPr>
              <a:t>RFC 768 </a:t>
            </a:r>
            <a:r>
              <a:rPr lang="en-US" smtClean="0"/>
              <a:t>(Aug 1980)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– Overview of operation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sending end, the application creates the data to be sent and passes it to its TCP module for transmission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 the receiving end, TCP collects all fragments from IP, reassembles them into the original data and passes it to the receiving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TCP provides a reliable application-to-application communication service over a network of arbitrary complexity and unreliability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TCP functions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TCP corrects for all possible imperfections of IP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Therefore TCP has to perform many tasks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8CCB0-D02D-4DBC-B82C-E972A06C065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4663</TotalTime>
  <Words>963</Words>
  <Application>Microsoft Office PowerPoint</Application>
  <PresentationFormat>On-screen Show (4:3)</PresentationFormat>
  <Paragraphs>227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Courier New</vt:lpstr>
      <vt:lpstr>Times New Roman</vt:lpstr>
      <vt:lpstr>Office Theme</vt:lpstr>
      <vt:lpstr>Chapter 5</vt:lpstr>
      <vt:lpstr>Contents</vt:lpstr>
      <vt:lpstr>The need for a Transport layer</vt:lpstr>
      <vt:lpstr>The Transport layer in the stack</vt:lpstr>
      <vt:lpstr>Transport Control Protocol (TCP)</vt:lpstr>
      <vt:lpstr>Transport layer - reference</vt:lpstr>
      <vt:lpstr>TCP – Overview of operation</vt:lpstr>
      <vt:lpstr>TCP functions</vt:lpstr>
      <vt:lpstr>TCP functions</vt:lpstr>
      <vt:lpstr>TCP functions - segmentation</vt:lpstr>
      <vt:lpstr>Sequence numbers</vt:lpstr>
      <vt:lpstr>TCP functions - segmentation</vt:lpstr>
      <vt:lpstr>TCP functions - reliability</vt:lpstr>
      <vt:lpstr>Sequence numbers and reliability</vt:lpstr>
      <vt:lpstr>TCP functions - reliability</vt:lpstr>
      <vt:lpstr>TCP functions - multiplexing</vt:lpstr>
      <vt:lpstr>Port addresses and multiplexing</vt:lpstr>
      <vt:lpstr>TCP ports and airport gates</vt:lpstr>
      <vt:lpstr>TCP port assignment</vt:lpstr>
      <vt:lpstr>Standard ports</vt:lpstr>
      <vt:lpstr>Standard ports</vt:lpstr>
      <vt:lpstr>etc\services file</vt:lpstr>
      <vt:lpstr>Viewing ports usage with netstat</vt:lpstr>
      <vt:lpstr>Viewing ports usage with netstat</vt:lpstr>
      <vt:lpstr>TCP functions – flow control</vt:lpstr>
      <vt:lpstr>V. simple flow control mechanism</vt:lpstr>
      <vt:lpstr>TCP functions – flow control</vt:lpstr>
      <vt:lpstr>TCP flow control with window size</vt:lpstr>
      <vt:lpstr>Sliding window</vt:lpstr>
      <vt:lpstr>Sliding window</vt:lpstr>
      <vt:lpstr>TCP functions – connection establishment</vt:lpstr>
      <vt:lpstr>Using an initial sequence number</vt:lpstr>
      <vt:lpstr>3-way handshake</vt:lpstr>
      <vt:lpstr>TCP Header</vt:lpstr>
      <vt:lpstr>TCP header fields</vt:lpstr>
      <vt:lpstr>TCP header fields</vt:lpstr>
      <vt:lpstr>TCP header fields</vt:lpstr>
      <vt:lpstr>TCP header fields</vt:lpstr>
      <vt:lpstr>User Datagram Protocol (UDP)</vt:lpstr>
      <vt:lpstr>UDP Header</vt:lpstr>
      <vt:lpstr>Summary</vt:lpstr>
      <vt:lpstr>Case study – the financial industry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512</cp:revision>
  <dcterms:created xsi:type="dcterms:W3CDTF">2005-08-27T20:10:56Z</dcterms:created>
  <dcterms:modified xsi:type="dcterms:W3CDTF">2016-07-03T17:18:31Z</dcterms:modified>
</cp:coreProperties>
</file>