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60" r:id="rId5"/>
    <p:sldId id="259" r:id="rId6"/>
    <p:sldId id="341" r:id="rId7"/>
    <p:sldId id="351" r:id="rId8"/>
    <p:sldId id="267" r:id="rId9"/>
    <p:sldId id="321" r:id="rId10"/>
    <p:sldId id="346" r:id="rId11"/>
    <p:sldId id="340" r:id="rId12"/>
    <p:sldId id="265" r:id="rId13"/>
    <p:sldId id="328" r:id="rId14"/>
    <p:sldId id="261" r:id="rId15"/>
    <p:sldId id="329" r:id="rId16"/>
    <p:sldId id="266" r:id="rId17"/>
    <p:sldId id="335" r:id="rId18"/>
    <p:sldId id="334" r:id="rId19"/>
    <p:sldId id="337" r:id="rId20"/>
    <p:sldId id="338" r:id="rId21"/>
    <p:sldId id="336" r:id="rId22"/>
    <p:sldId id="339" r:id="rId23"/>
    <p:sldId id="342" r:id="rId24"/>
    <p:sldId id="343" r:id="rId25"/>
    <p:sldId id="347" r:id="rId26"/>
    <p:sldId id="344" r:id="rId27"/>
    <p:sldId id="345" r:id="rId28"/>
    <p:sldId id="326" r:id="rId29"/>
    <p:sldId id="348" r:id="rId30"/>
    <p:sldId id="349" r:id="rId31"/>
    <p:sldId id="350" r:id="rId3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15" autoAdjust="0"/>
    <p:restoredTop sz="94653" autoAdjust="0"/>
  </p:normalViewPr>
  <p:slideViewPr>
    <p:cSldViewPr>
      <p:cViewPr varScale="1">
        <p:scale>
          <a:sx n="170" d="100"/>
          <a:sy n="170" d="100"/>
        </p:scale>
        <p:origin x="142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151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13FA00B-1408-498F-ACCA-E60574D8FCB9}" type="datetimeFigureOut">
              <a:rPr lang="en-US"/>
              <a:pPr>
                <a:defRPr/>
              </a:pPr>
              <a:t>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9CCD0C9-CAF7-4D0A-841A-B7B87B318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669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F0129-C297-40FA-A0FB-0EB88F8D3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P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2" y="70067"/>
            <a:ext cx="1403346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3FE08-24A1-4BBA-8D05-8266FAF6A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B5E3C-5892-418E-9764-EF737DDAB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482C8-A64C-41EC-8217-4868D310B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24EC0-3031-45E2-958D-7783987F2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7D978-38A2-4979-A660-08DC543E2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B3B78-260B-4B04-AAA1-334CE9CE1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80076-4B6C-4CC4-AAA7-2190E0341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0D08-8955-4669-8B0C-E6D5338EA7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D905B-0E4D-41AE-A049-C9DC20F44C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B2C83-1BB0-4D8B-99C0-65174277A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sSwitc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outing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ewingRou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outingProtoc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gre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eaderRouting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7696200" y="70067"/>
            <a:ext cx="1403350" cy="13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B6DD-F1B7-4573-83CE-6CFCD64E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B659DEF-EAFB-4399-8030-D31FB9F535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15" r:id="rId11"/>
    <p:sldLayoutId id="2147483916" r:id="rId12"/>
    <p:sldLayoutId id="2147483917" r:id="rId13"/>
    <p:sldLayoutId id="2147483918" r:id="rId14"/>
    <p:sldLayoutId id="2147483919" r:id="rId15"/>
    <p:sldLayoutId id="2147483920" r:id="rId16"/>
    <p:sldLayoutId id="2147483921" r:id="rId17"/>
    <p:sldLayoutId id="2147483922" r:id="rId18"/>
    <p:sldLayoutId id="2147483923" r:id="rId1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in.net/" TargetMode="External"/><Relationship Id="rId2" Type="http://schemas.openxmlformats.org/officeDocument/2006/relationships/hyperlink" Target="https://stat.ripe.net/special/bgpla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archive.routeviews.org/oix-route-views/2009.08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1518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dr-report.org/as2.0/#General_Status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qs.org/rfcs/rfc1930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dr-report.org/as2.0/autnums.html" TargetMode="External"/><Relationship Id="rId2" Type="http://schemas.openxmlformats.org/officeDocument/2006/relationships/hyperlink" Target="https://stat.ripe.net/special/bgpla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Chapter 8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Routing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AS around 131.247.0.0/16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66835"/>
            <a:ext cx="8229600" cy="5098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Visualizing network routes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hlinkClick r:id="rId2"/>
              </a:rPr>
              <a:t>https://stat.ripe.net/special/bgplay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>
                <a:hlinkClick r:id="rId3"/>
              </a:rPr>
              <a:t>http://www.arin.net</a:t>
            </a:r>
            <a:endParaRPr lang="en-US" dirty="0" smtClean="0"/>
          </a:p>
          <a:p>
            <a:pPr lvl="1" eaLnBrk="1" hangingPunct="1"/>
            <a:r>
              <a:rPr lang="en-US" dirty="0" smtClean="0"/>
              <a:t>Maintains a database of ownership of IP address blocks</a:t>
            </a:r>
          </a:p>
          <a:p>
            <a:pPr lvl="2" eaLnBrk="1" hangingPunct="1"/>
            <a:r>
              <a:rPr lang="en-US" dirty="0" smtClean="0"/>
              <a:t>E.g. Search for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Routing tables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For each known path to a destination, the router records the next hop in routing table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 router is only responsible for sending the packet to the next router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When multiple paths are known, the metric and next hop associated with each path is </a:t>
            </a:r>
            <a:r>
              <a:rPr lang="en-US" dirty="0" smtClean="0"/>
              <a:t>recorded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routes to 131.247.0.0/16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Uncompressed and extracted from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>
                <a:hlinkClick r:id="rId2"/>
              </a:rPr>
              <a:t>http://archive.routeviews.org/oix-route-views/2009.08/</a:t>
            </a:r>
            <a:endParaRPr lang="en-US" sz="2400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en-US" sz="800" dirty="0"/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en-US" sz="1600" u="sng" dirty="0" smtClean="0"/>
              <a:t>Network          	Next Hop            	Metric		Path                                     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 smtClean="0"/>
              <a:t>131.247.0.0/16	64.71.255.61	0	0 812 174 5661 5661 i	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 smtClean="0"/>
              <a:t>131.247.0.0/16	66.185.128.1	563	0 1668 174 5661 5661 i	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 smtClean="0"/>
              <a:t>131.247.0.0/16	217.75.96.60	0	0 16150 3549 174 5661 5661 i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 smtClean="0"/>
              <a:t>131.247.0.0/16	208.51.134.246	13186	0 3549 174 5661 5661 i	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 smtClean="0"/>
              <a:t>131.247.0.0/16	12.0.1.63		0	0 7018 174 5661 5661 i	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 smtClean="0"/>
              <a:t>131.247.0.0/16	67.17.82.114	2503	0 3549 174 5661 5661 i	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 smtClean="0"/>
              <a:t>131.247.0.0/16	192.203.116.253	0	0 22388 11537 11096 11096 5661 i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 smtClean="0"/>
              <a:t>131.247.0.0/16	203.181.248.168	0	0 7660 22388 11537 11096 11096 5661 i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 smtClean="0"/>
              <a:t>131.247.0.0/16	64.57.28.241	1045	0 11537 11096 11096 5661 i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 smtClean="0"/>
              <a:t>131.247.0.0/16	216.18.31.102	0	0 6539 11164 11096 5661 i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nn-NO" sz="1600" dirty="0" smtClean="0"/>
              <a:t>131.247.0.0/16	216.218.252.164	0	0 6939 11096 5661 i	</a:t>
            </a:r>
          </a:p>
          <a:p>
            <a:pPr marL="548640" indent="-411480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nn-NO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Route selection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Routers keep information on all announced routes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Routers need a measure to compare alternate paths to the same destination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These measures are called routing metrics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When </a:t>
            </a:r>
            <a:r>
              <a:rPr lang="en-US" dirty="0" smtClean="0"/>
              <a:t>alternate paths are available, path with the lowest metric is chosen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Viewing routes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276600" cy="452596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Many utilities are available to see Internet routes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Easiest to use is </a:t>
            </a:r>
            <a:r>
              <a:rPr lang="en-US" dirty="0" err="1" smtClean="0"/>
              <a:t>tracert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 Windows, Start &gt; Run &gt; </a:t>
            </a:r>
            <a:r>
              <a:rPr lang="en-US" dirty="0" err="1" smtClean="0"/>
              <a:t>cmd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tracert</a:t>
            </a:r>
            <a:r>
              <a:rPr lang="en-US" dirty="0" smtClean="0"/>
              <a:t> &lt;domain&gt;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2050" name="Picture 4" descr="tracert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4450" y="2133600"/>
            <a:ext cx="48323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3733800" y="3048000"/>
            <a:ext cx="5257800" cy="3810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USF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733800" y="3429000"/>
            <a:ext cx="5257800" cy="381000"/>
          </a:xfrm>
          <a:prstGeom prst="roundRect">
            <a:avLst>
              <a:gd name="adj" fmla="val 6305"/>
            </a:avLst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Cogent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733800" y="3810000"/>
            <a:ext cx="5257800" cy="6096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b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Sprint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Routing protocols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There are two kinds of routing protocols used on the Internet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Exterior routing protocols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Interior </a:t>
            </a:r>
            <a:r>
              <a:rPr lang="en-US" dirty="0" smtClean="0"/>
              <a:t>routing protocols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Simplifying Routing Tables</a:t>
            </a:r>
          </a:p>
        </p:txBody>
      </p:sp>
      <p:sp>
        <p:nvSpPr>
          <p:cNvPr id="46083" name="Rectangle 4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 more and more organizations join the Internet, routing tables keep getting larger to accommodate the newer routes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Route </a:t>
            </a:r>
            <a:r>
              <a:rPr lang="en-US" dirty="0" smtClean="0"/>
              <a:t>aggregation is used to simplify routing tables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2"/>
              </a:rPr>
              <a:t>RFC 1518</a:t>
            </a:r>
            <a:r>
              <a:rPr lang="en-US" dirty="0" smtClean="0"/>
              <a:t> for address allocation with CIDR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Route aggregation in CIDR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CIDR also includes route aggregation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Instead of assigning address blocks to end-user organizations, assign larger blocks of addresses to large network service providers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Organizations acquire addresses from these network service providers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Routers in the rest of the world only maintain one entry to the ISP’s larger address block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Routing table without aggregation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4" name="Picture 3" descr="CIDR - Routing table without aggregation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0399" y="1325159"/>
            <a:ext cx="7823201" cy="530424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Definition</a:t>
            </a:r>
          </a:p>
          <a:p>
            <a:pPr eaLnBrk="1" hangingPunct="1"/>
            <a:r>
              <a:rPr lang="en-US" dirty="0" smtClean="0"/>
              <a:t>Differences from switching</a:t>
            </a:r>
          </a:p>
          <a:p>
            <a:pPr eaLnBrk="1" hangingPunct="1"/>
            <a:r>
              <a:rPr lang="en-US" dirty="0" smtClean="0"/>
              <a:t>Autonomous systems</a:t>
            </a:r>
          </a:p>
          <a:p>
            <a:pPr eaLnBrk="1" hangingPunct="1"/>
            <a:r>
              <a:rPr lang="en-US" dirty="0" smtClean="0"/>
              <a:t>Routing tables</a:t>
            </a:r>
          </a:p>
          <a:p>
            <a:pPr eaLnBrk="1" hangingPunct="1"/>
            <a:r>
              <a:rPr lang="en-US" dirty="0" smtClean="0"/>
              <a:t>Viewing routes</a:t>
            </a:r>
          </a:p>
          <a:p>
            <a:pPr eaLnBrk="1" hangingPunct="1"/>
            <a:r>
              <a:rPr lang="en-US" dirty="0" smtClean="0"/>
              <a:t>Routing protocols</a:t>
            </a:r>
          </a:p>
          <a:p>
            <a:pPr eaLnBrk="1" hangingPunct="1"/>
            <a:r>
              <a:rPr lang="en-US" dirty="0" smtClean="0"/>
              <a:t>Route aggregation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FB2C83-1BB0-4D8B-99C0-65174277A8D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Routing table with aggregation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4" name="Picture 3" descr="CIDR - Routing table with aggregation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0399" y="1325880"/>
            <a:ext cx="7823201" cy="457920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Routing table aggregation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6" name="Picture 5" descr="RouteAggregation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1389063"/>
            <a:ext cx="8585200" cy="531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Route aggregation status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http://www.cidr-report.org/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hlinkClick r:id="rId2"/>
              </a:rPr>
              <a:t>http://www.cidr-report.org/as2.0/#General_Status</a:t>
            </a:r>
            <a:endParaRPr lang="en-US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Route aggregation status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Networks added to routing table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Networks that should consolidate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ISPs decreasing announced routes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ISPs increasing announced routes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Multi-protocol label switching</a:t>
            </a:r>
          </a:p>
          <a:p>
            <a:r>
              <a:rPr lang="en-US" dirty="0" smtClean="0"/>
              <a:t>Defined in RFC 3031 in 2001</a:t>
            </a:r>
          </a:p>
          <a:p>
            <a:r>
              <a:rPr lang="en-US" dirty="0" smtClean="0"/>
              <a:t>Not a different kind of WAN, but simplifies network layer equipment on any WAN</a:t>
            </a:r>
          </a:p>
          <a:p>
            <a:r>
              <a:rPr lang="en-US" dirty="0" smtClean="0"/>
              <a:t>From RFC 3031: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2 packets traveling from Lansing to San Diego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But</a:t>
            </a:r>
            <a:r>
              <a:rPr lang="en-US" dirty="0" smtClean="0"/>
              <a:t>, in traditional routing, each router on the path will independently make a routing decision on each packet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 around sandiego.edu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7644" y="1447781"/>
            <a:ext cx="7406640" cy="4630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Packets to be treated similarly are said to be in the same forwarding equivalence class (FEC)</a:t>
            </a:r>
          </a:p>
          <a:p>
            <a:r>
              <a:rPr lang="en-US" dirty="0" smtClean="0"/>
              <a:t>When the 2 packets enter a network, both packets will be assigned the same FEC</a:t>
            </a:r>
          </a:p>
          <a:p>
            <a:r>
              <a:rPr lang="en-US" dirty="0" smtClean="0"/>
              <a:t>FEC is called the label and is added to packet</a:t>
            </a:r>
          </a:p>
          <a:p>
            <a:r>
              <a:rPr lang="en-US" dirty="0" smtClean="0"/>
              <a:t>Routers determine next hop from the label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211764"/>
            <a:ext cx="6858000" cy="124161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MPLS, routers only know how to forward incoming packets with a known set of labels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MPLS simplifies routing in 2 ways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7168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routing is different from switching</a:t>
            </a:r>
          </a:p>
          <a:p>
            <a:pPr eaLnBrk="1" hangingPunct="1"/>
            <a:r>
              <a:rPr lang="en-US" dirty="0" smtClean="0"/>
              <a:t>How routers interface between networks</a:t>
            </a:r>
          </a:p>
          <a:p>
            <a:pPr eaLnBrk="1" hangingPunct="1"/>
            <a:r>
              <a:rPr lang="en-US" dirty="0" smtClean="0"/>
              <a:t>What are autonomous systems</a:t>
            </a:r>
          </a:p>
          <a:p>
            <a:pPr eaLnBrk="1" hangingPunct="1"/>
            <a:r>
              <a:rPr lang="en-US" dirty="0" smtClean="0"/>
              <a:t>How routers select routes for packets</a:t>
            </a:r>
          </a:p>
          <a:p>
            <a:pPr eaLnBrk="1" hangingPunct="1"/>
            <a:r>
              <a:rPr lang="en-US" dirty="0" smtClean="0"/>
              <a:t>What do routing tables look like</a:t>
            </a:r>
          </a:p>
          <a:p>
            <a:pPr eaLnBrk="1" hangingPunct="1"/>
            <a:r>
              <a:rPr lang="en-US" dirty="0" smtClean="0"/>
              <a:t>What is route aggregation</a:t>
            </a:r>
          </a:p>
          <a:p>
            <a:pPr eaLnBrk="1" hangingPunct="1"/>
            <a:r>
              <a:rPr lang="en-US" smtClean="0"/>
              <a:t>What is MPLS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– network resilience following Katrina and 9/11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superior reliability of packet networks was demonstrated after Hurricane Katrina and 9/11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 </a:t>
            </a:r>
            <a:r>
              <a:rPr lang="en-US" dirty="0" smtClean="0"/>
              <a:t>effects can be widespread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CNN web page fit on one IP packet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Routing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Definition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LANs, the source and destination are in the same network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Routing is done by devices called </a:t>
            </a:r>
            <a:r>
              <a:rPr lang="en-US" dirty="0" smtClean="0"/>
              <a:t>Routers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Hands-on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Bgplay</a:t>
            </a:r>
            <a:endParaRPr lang="en-US" dirty="0" smtClean="0"/>
          </a:p>
          <a:p>
            <a:pPr lvl="1"/>
            <a:r>
              <a:rPr lang="en-US" dirty="0" smtClean="0"/>
              <a:t>Obtain school IP address using tracert</a:t>
            </a:r>
          </a:p>
          <a:p>
            <a:pPr lvl="1"/>
            <a:r>
              <a:rPr lang="en-US" dirty="0" smtClean="0"/>
              <a:t>Obtain CIDR address block from ARIN</a:t>
            </a:r>
          </a:p>
          <a:p>
            <a:pPr lvl="1"/>
            <a:r>
              <a:rPr lang="en-US" dirty="0" smtClean="0"/>
              <a:t>View network neighborhood using </a:t>
            </a:r>
            <a:r>
              <a:rPr lang="en-US" dirty="0" err="1" smtClean="0"/>
              <a:t>bgplay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infrastructure design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Failover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Switching vs. Routing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There can be multiple paths between source and destination in larger networks (routed networks)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One </a:t>
            </a:r>
            <a:r>
              <a:rPr lang="en-US" dirty="0" smtClean="0"/>
              <a:t>of the most important tasks of a router is to send packets to the destination using the best available path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Switching vs. Routing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1268" name="Picture 9" descr="switching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74925"/>
            <a:ext cx="39624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routing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40896"/>
            <a:ext cx="2743200" cy="52361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Routers in networks - ISPs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6" name="Picture 2" descr="IP_MACAddresses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1" y="1882775"/>
            <a:ext cx="875895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Routers in networks - homes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914400" y="1752600"/>
            <a:ext cx="7315200" cy="4495800"/>
            <a:chOff x="914400" y="1676400"/>
            <a:chExt cx="7315200" cy="4495800"/>
          </a:xfrm>
        </p:grpSpPr>
        <p:pic>
          <p:nvPicPr>
            <p:cNvPr id="1027" name="Picture 10" descr="HomeRouter.e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7831" y="1676400"/>
              <a:ext cx="5748338" cy="260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0" y="4801805"/>
              <a:ext cx="7315200" cy="13703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905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Autonomous systems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Autonomous Systems (AS) are the unit of Internet routing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hlinkClick r:id="rId2"/>
              </a:rPr>
              <a:t>RFC </a:t>
            </a:r>
            <a:r>
              <a:rPr lang="en-US" dirty="0" smtClean="0">
                <a:hlinkClick r:id="rId2"/>
              </a:rPr>
              <a:t>1930</a:t>
            </a:r>
            <a:endParaRPr lang="en-US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An AS is a connected group of one or more IP prefixes which has a SINGLE and CLEARLY DEFINED routing policy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Each AS has a globally unique AS number</a:t>
            </a:r>
          </a:p>
          <a:p>
            <a:pPr lvl="2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Routes are advertised as a chain of AS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View autonomous systems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hlinkClick r:id="rId2"/>
              </a:rPr>
              <a:t>BGPlay</a:t>
            </a:r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AS number to name mapping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hlinkClick r:id="rId3"/>
              </a:rPr>
              <a:t>http://www.cidr-report.org/as2.0/autnums.html</a:t>
            </a:r>
            <a:endParaRPr lang="en-US" dirty="0" smtClean="0"/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dirty="0" smtClean="0"/>
              <a:t>Search for a specific AS. E.g. 5661 (USF)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CEB6DD-F1B7-4573-83CE-6CFCD64EECA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5716</TotalTime>
  <Words>738</Words>
  <Application>Microsoft Office PowerPoint</Application>
  <PresentationFormat>On-screen Show (4:3)</PresentationFormat>
  <Paragraphs>176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Chapter 8</vt:lpstr>
      <vt:lpstr>Contents</vt:lpstr>
      <vt:lpstr>Routing</vt:lpstr>
      <vt:lpstr>Switching vs. Routing</vt:lpstr>
      <vt:lpstr>Switching vs. Routing</vt:lpstr>
      <vt:lpstr>Routers in networks - ISPs</vt:lpstr>
      <vt:lpstr>Routers in networks - homes</vt:lpstr>
      <vt:lpstr>Autonomous systems</vt:lpstr>
      <vt:lpstr>View autonomous systems</vt:lpstr>
      <vt:lpstr>AS around 131.247.0.0/16</vt:lpstr>
      <vt:lpstr>Visualizing network routes</vt:lpstr>
      <vt:lpstr>Routing tables</vt:lpstr>
      <vt:lpstr>Example routes to 131.247.0.0/16</vt:lpstr>
      <vt:lpstr>Route selection</vt:lpstr>
      <vt:lpstr>Viewing routes</vt:lpstr>
      <vt:lpstr>Routing protocols</vt:lpstr>
      <vt:lpstr>Simplifying Routing Tables</vt:lpstr>
      <vt:lpstr>Route aggregation in CIDR</vt:lpstr>
      <vt:lpstr>Routing table without aggregation</vt:lpstr>
      <vt:lpstr>Routing table with aggregation</vt:lpstr>
      <vt:lpstr>Routing table aggregation</vt:lpstr>
      <vt:lpstr>Route aggregation status</vt:lpstr>
      <vt:lpstr>MPLS</vt:lpstr>
      <vt:lpstr>MPLS</vt:lpstr>
      <vt:lpstr>Networks around sandiego.edu</vt:lpstr>
      <vt:lpstr>MPLS</vt:lpstr>
      <vt:lpstr>MPLS</vt:lpstr>
      <vt:lpstr>Summary</vt:lpstr>
      <vt:lpstr>Case study – network resilience following Katrina and 9/11</vt:lpstr>
      <vt:lpstr>Hands-on exercise</vt:lpstr>
      <vt:lpstr>IT infrastructure design exercise</vt:lpstr>
    </vt:vector>
  </TitlesOfParts>
  <Company>usf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reviewer</dc:creator>
  <cp:lastModifiedBy>Agrawal, Manish</cp:lastModifiedBy>
  <cp:revision>580</cp:revision>
  <dcterms:created xsi:type="dcterms:W3CDTF">2005-08-27T20:10:56Z</dcterms:created>
  <dcterms:modified xsi:type="dcterms:W3CDTF">2016-07-03T17:46:22Z</dcterms:modified>
</cp:coreProperties>
</file>