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64"/>
  </p:notesMasterIdLst>
  <p:handoutMasterIdLst>
    <p:handoutMasterId r:id="rId65"/>
  </p:handoutMasterIdLst>
  <p:sldIdLst>
    <p:sldId id="256" r:id="rId2"/>
    <p:sldId id="257" r:id="rId3"/>
    <p:sldId id="258" r:id="rId4"/>
    <p:sldId id="333" r:id="rId5"/>
    <p:sldId id="343" r:id="rId6"/>
    <p:sldId id="262" r:id="rId7"/>
    <p:sldId id="344" r:id="rId8"/>
    <p:sldId id="301" r:id="rId9"/>
    <p:sldId id="260" r:id="rId10"/>
    <p:sldId id="261" r:id="rId11"/>
    <p:sldId id="329" r:id="rId12"/>
    <p:sldId id="264" r:id="rId13"/>
    <p:sldId id="330" r:id="rId14"/>
    <p:sldId id="265" r:id="rId15"/>
    <p:sldId id="292" r:id="rId16"/>
    <p:sldId id="293" r:id="rId17"/>
    <p:sldId id="294" r:id="rId18"/>
    <p:sldId id="327" r:id="rId19"/>
    <p:sldId id="345" r:id="rId20"/>
    <p:sldId id="297" r:id="rId21"/>
    <p:sldId id="298" r:id="rId22"/>
    <p:sldId id="299" r:id="rId23"/>
    <p:sldId id="295" r:id="rId24"/>
    <p:sldId id="300" r:id="rId25"/>
    <p:sldId id="305" r:id="rId26"/>
    <p:sldId id="303" r:id="rId27"/>
    <p:sldId id="331" r:id="rId28"/>
    <p:sldId id="342" r:id="rId29"/>
    <p:sldId id="353" r:id="rId30"/>
    <p:sldId id="334" r:id="rId31"/>
    <p:sldId id="335" r:id="rId32"/>
    <p:sldId id="268" r:id="rId33"/>
    <p:sldId id="354" r:id="rId34"/>
    <p:sldId id="308" r:id="rId35"/>
    <p:sldId id="307" r:id="rId36"/>
    <p:sldId id="269" r:id="rId37"/>
    <p:sldId id="276" r:id="rId38"/>
    <p:sldId id="310" r:id="rId39"/>
    <p:sldId id="270" r:id="rId40"/>
    <p:sldId id="273" r:id="rId41"/>
    <p:sldId id="346" r:id="rId42"/>
    <p:sldId id="277" r:id="rId43"/>
    <p:sldId id="332" r:id="rId44"/>
    <p:sldId id="312" r:id="rId45"/>
    <p:sldId id="314" r:id="rId46"/>
    <p:sldId id="336" r:id="rId47"/>
    <p:sldId id="338" r:id="rId48"/>
    <p:sldId id="337" r:id="rId49"/>
    <p:sldId id="339" r:id="rId50"/>
    <p:sldId id="340" r:id="rId51"/>
    <p:sldId id="341" r:id="rId52"/>
    <p:sldId id="355" r:id="rId53"/>
    <p:sldId id="356" r:id="rId54"/>
    <p:sldId id="357" r:id="rId55"/>
    <p:sldId id="358" r:id="rId56"/>
    <p:sldId id="359" r:id="rId57"/>
    <p:sldId id="360" r:id="rId58"/>
    <p:sldId id="328" r:id="rId59"/>
    <p:sldId id="347" r:id="rId60"/>
    <p:sldId id="348" r:id="rId61"/>
    <p:sldId id="349" r:id="rId62"/>
    <p:sldId id="350" r:id="rId6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53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152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F1A44E-89D1-450E-9381-F26CD3B87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14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A1B44-D701-477B-A82A-257EA2EA1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77E18-B345-4B34-864A-54970C395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E920-4EBF-4528-9B9D-DDEFFED48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0CC6F-204E-44DA-9777-F3B0F24D1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1E679-1CB8-458B-8FED-22273BCE81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02482-1123-4E6B-99C6-97662A5CA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78F94-0E53-4655-80FA-2A5D8B47C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4101-833C-429C-B4BE-C793BB17B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4847B-509E-45E8-9952-807D8E353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9CEE8-7AA5-40D3-B7F5-EB2DA2BE4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30A67-39E4-4A02-B2A1-49747F6DCD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unctions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F4F07-709A-47EA-BFF6-D303DA939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P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6AFB5-FB01-4104-963C-611712FB6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PHeade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7B0B7-0C4C-45C8-9676-247AAE759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 addre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PAddresses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AC702-8CA3-45CE-99EC-800EDDA79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ID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ID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88" y="50294"/>
            <a:ext cx="1660525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763E-B8D6-4481-9706-B67367898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tainingIPAddre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ID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90" y="50294"/>
            <a:ext cx="1660520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763E-B8D6-4481-9706-B67367898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Pv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IDR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456490" y="50294"/>
            <a:ext cx="1660520" cy="17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763E-B8D6-4481-9706-B67367898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B21BFA-89D2-41A6-B058-FD3112F28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  <p:sldLayoutId id="2147483901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benfry.com/zipdeco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1519.tx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in.net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c.net/rfc2050.html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in.net/policy/nrpm.html" TargetMode="External"/><Relationship Id="rId2" Type="http://schemas.openxmlformats.org/officeDocument/2006/relationships/hyperlink" Target="http://www.arin.net/registration/guidelines/ipv4_initial_alloc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ana.org/assignments/ipv4-address-space" TargetMode="External"/><Relationship Id="rId4" Type="http://schemas.openxmlformats.org/officeDocument/2006/relationships/hyperlink" Target="http://www.rfc.net/rfc790.html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2460.txt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c.org/internet/history/brief.shtml" TargetMode="External"/><Relationship Id="rId2" Type="http://schemas.openxmlformats.org/officeDocument/2006/relationships/hyperlink" Target="http://www.rfc.net/rfc791.html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4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Network Layer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With special emphasis on Internet Protocol (IP)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Header fields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Like other layers, IP header fields enable IP functionality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Version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Header length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Header fields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Type of service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Total length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ID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Header fields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Flags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Fragment offset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Time to live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Header fields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Protocol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Checksum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Options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Can be used to indicate source routing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Addresses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address is a unique label that helps locate an entity on a network</a:t>
            </a:r>
          </a:p>
          <a:p>
            <a:pPr eaLnBrk="1" hangingPunct="1"/>
            <a:r>
              <a:rPr lang="en-US" dirty="0" smtClean="0"/>
              <a:t>32-bit values in source and destination address fields</a:t>
            </a:r>
          </a:p>
          <a:p>
            <a:pPr eaLnBrk="1" hangingPunct="1"/>
            <a:r>
              <a:rPr lang="en-US" dirty="0" smtClean="0"/>
              <a:t>Every communication interface on every computer on the Internet has an IP address</a:t>
            </a:r>
          </a:p>
          <a:p>
            <a:pPr eaLnBrk="1" hangingPunct="1"/>
            <a:r>
              <a:rPr lang="en-US" dirty="0" smtClean="0"/>
              <a:t>Unlike MAC (Ethernet) addresses, IP addresses are assigned by network </a:t>
            </a:r>
            <a:r>
              <a:rPr lang="en-US" dirty="0" smtClean="0"/>
              <a:t>administrators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numbers overview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Binary numbers are extremely important in data communications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Maximum computer network sizes depend upon sizes of binary numbers</a:t>
            </a:r>
          </a:p>
          <a:p>
            <a:pPr eaLnBrk="1" hangingPunct="1"/>
            <a:r>
              <a:rPr lang="en-US" dirty="0" smtClean="0"/>
              <a:t>You should be able to convert from 8-bit binary numbers to decimal and vice-versa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binary numbers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most important use of binary numbers in this class is to assign computer addresses</a:t>
            </a:r>
          </a:p>
          <a:p>
            <a:pPr lvl="1" eaLnBrk="1" hangingPunct="1"/>
            <a:r>
              <a:rPr lang="en-US" dirty="0" smtClean="0"/>
              <a:t>In this chapter, we focus on assigning computers with a unique label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You should be able to determine the maximum number of addresses possible given the number of binary digits (bits) available for labeling/ addressing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numbers as labels</a:t>
            </a:r>
          </a:p>
        </p:txBody>
      </p:sp>
      <p:graphicFrame>
        <p:nvGraphicFramePr>
          <p:cNvPr id="37938" name="Group 5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05973"/>
        </p:xfrm>
        <a:graphic>
          <a:graphicData uri="http://schemas.openxmlformats.org/drawingml/2006/table">
            <a:tbl>
              <a:tblPr/>
              <a:tblGrid>
                <a:gridCol w="838200"/>
                <a:gridCol w="3276600"/>
                <a:gridCol w="2057400"/>
                <a:gridCol w="20574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labels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Formula for label count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00, 01, 10, 11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000, 001, 010, 011, 100, 101, 110, 111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22563" name="Group 5"/>
          <p:cNvGrpSpPr>
            <a:grpSpLocks/>
          </p:cNvGrpSpPr>
          <p:nvPr/>
        </p:nvGrpSpPr>
        <p:grpSpPr bwMode="auto">
          <a:xfrm>
            <a:off x="2362200" y="2667000"/>
            <a:ext cx="457200" cy="412750"/>
            <a:chOff x="2362200" y="2667000"/>
            <a:chExt cx="457200" cy="413266"/>
          </a:xfrm>
        </p:grpSpPr>
        <p:pic>
          <p:nvPicPr>
            <p:cNvPr id="22579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80" name="TextBox 4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0</a:t>
              </a:r>
            </a:p>
          </p:txBody>
        </p:sp>
      </p:grpSp>
      <p:grpSp>
        <p:nvGrpSpPr>
          <p:cNvPr id="22564" name="Group 7"/>
          <p:cNvGrpSpPr>
            <a:grpSpLocks/>
          </p:cNvGrpSpPr>
          <p:nvPr/>
        </p:nvGrpSpPr>
        <p:grpSpPr bwMode="auto">
          <a:xfrm>
            <a:off x="3276600" y="2667000"/>
            <a:ext cx="457200" cy="412750"/>
            <a:chOff x="2362200" y="2667000"/>
            <a:chExt cx="457200" cy="413266"/>
          </a:xfrm>
        </p:grpSpPr>
        <p:pic>
          <p:nvPicPr>
            <p:cNvPr id="22577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8" name="TextBox 9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1</a:t>
              </a:r>
            </a:p>
          </p:txBody>
        </p:sp>
      </p:grpSp>
      <p:grpSp>
        <p:nvGrpSpPr>
          <p:cNvPr id="22565" name="Group 10"/>
          <p:cNvGrpSpPr>
            <a:grpSpLocks/>
          </p:cNvGrpSpPr>
          <p:nvPr/>
        </p:nvGrpSpPr>
        <p:grpSpPr bwMode="auto">
          <a:xfrm>
            <a:off x="1371600" y="3886200"/>
            <a:ext cx="457200" cy="412750"/>
            <a:chOff x="2362200" y="2667000"/>
            <a:chExt cx="457200" cy="413266"/>
          </a:xfrm>
        </p:grpSpPr>
        <p:pic>
          <p:nvPicPr>
            <p:cNvPr id="22575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6" name="TextBox 12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00</a:t>
              </a:r>
            </a:p>
          </p:txBody>
        </p:sp>
      </p:grpSp>
      <p:grpSp>
        <p:nvGrpSpPr>
          <p:cNvPr id="22566" name="Group 13"/>
          <p:cNvGrpSpPr>
            <a:grpSpLocks/>
          </p:cNvGrpSpPr>
          <p:nvPr/>
        </p:nvGrpSpPr>
        <p:grpSpPr bwMode="auto">
          <a:xfrm>
            <a:off x="1905000" y="3886200"/>
            <a:ext cx="457200" cy="412750"/>
            <a:chOff x="2362200" y="2667000"/>
            <a:chExt cx="457200" cy="413266"/>
          </a:xfrm>
        </p:grpSpPr>
        <p:pic>
          <p:nvPicPr>
            <p:cNvPr id="22573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4" name="TextBox 15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01</a:t>
              </a:r>
            </a:p>
          </p:txBody>
        </p:sp>
      </p:grpSp>
      <p:grpSp>
        <p:nvGrpSpPr>
          <p:cNvPr id="22567" name="Group 16"/>
          <p:cNvGrpSpPr>
            <a:grpSpLocks/>
          </p:cNvGrpSpPr>
          <p:nvPr/>
        </p:nvGrpSpPr>
        <p:grpSpPr bwMode="auto">
          <a:xfrm>
            <a:off x="2438400" y="3886200"/>
            <a:ext cx="457200" cy="412750"/>
            <a:chOff x="2362200" y="2667000"/>
            <a:chExt cx="457200" cy="413266"/>
          </a:xfrm>
        </p:grpSpPr>
        <p:pic>
          <p:nvPicPr>
            <p:cNvPr id="22571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2" name="TextBox 18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10</a:t>
              </a:r>
            </a:p>
          </p:txBody>
        </p:sp>
      </p:grpSp>
      <p:grpSp>
        <p:nvGrpSpPr>
          <p:cNvPr id="22568" name="Group 19"/>
          <p:cNvGrpSpPr>
            <a:grpSpLocks/>
          </p:cNvGrpSpPr>
          <p:nvPr/>
        </p:nvGrpSpPr>
        <p:grpSpPr bwMode="auto">
          <a:xfrm>
            <a:off x="3048000" y="3886200"/>
            <a:ext cx="457200" cy="412750"/>
            <a:chOff x="2362200" y="2667000"/>
            <a:chExt cx="457200" cy="413266"/>
          </a:xfrm>
        </p:grpSpPr>
        <p:pic>
          <p:nvPicPr>
            <p:cNvPr id="22569" name="Picture 35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2667000"/>
              <a:ext cx="381000" cy="234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0" name="TextBox 21"/>
            <p:cNvSpPr txBox="1">
              <a:spLocks noChangeArrowheads="1"/>
            </p:cNvSpPr>
            <p:nvPr/>
          </p:nvSpPr>
          <p:spPr bwMode="auto">
            <a:xfrm>
              <a:off x="2362200" y="2895600"/>
              <a:ext cx="45720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200"/>
                <a:t>ID: 11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Converting from decimal to binary</a:t>
            </a:r>
          </a:p>
        </p:txBody>
      </p:sp>
      <p:graphicFrame>
        <p:nvGraphicFramePr>
          <p:cNvPr id="43095" name="Group 8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2324027"/>
              </p:ext>
            </p:extLst>
          </p:nvPr>
        </p:nvGraphicFramePr>
        <p:xfrm>
          <a:off x="533399" y="5545137"/>
          <a:ext cx="8229601" cy="703263"/>
        </p:xfrm>
        <a:graphic>
          <a:graphicData uri="http://schemas.openxmlformats.org/drawingml/2006/table">
            <a:tbl>
              <a:tblPr/>
              <a:tblGrid>
                <a:gridCol w="925870"/>
                <a:gridCol w="370993"/>
                <a:gridCol w="711340"/>
                <a:gridCol w="369380"/>
                <a:gridCol w="711340"/>
                <a:gridCol w="369380"/>
                <a:gridCol w="711340"/>
                <a:gridCol w="369380"/>
                <a:gridCol w="788765"/>
                <a:gridCol w="369380"/>
                <a:gridCol w="711340"/>
                <a:gridCol w="369380"/>
                <a:gridCol w="711340"/>
                <a:gridCol w="370993"/>
                <a:gridCol w="369380"/>
              </a:tblGrid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2910" marR="92910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910" marR="9291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2910" marR="9291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246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76400"/>
            <a:ext cx="8229600" cy="3657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Used to compute subnet sizes, broadcast addresses etc.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One </a:t>
            </a:r>
            <a:r>
              <a:rPr lang="en-US" dirty="0" smtClean="0"/>
              <a:t>technique is to fill-in-the-blanks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values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5700" y="2057400"/>
          <a:ext cx="4852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2732"/>
                <a:gridCol w="208280"/>
                <a:gridCol w="732808"/>
                <a:gridCol w="208280"/>
                <a:gridCol w="744900"/>
                <a:gridCol w="218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Digit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Decimal (Base 10) Place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(10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(10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(10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33600" y="3886200"/>
          <a:ext cx="4876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28600"/>
                <a:gridCol w="838200"/>
                <a:gridCol w="228600"/>
                <a:gridCol w="6858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Digit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Binary (Base 2) Place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(2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(2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(2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of network layer</a:t>
            </a:r>
          </a:p>
          <a:p>
            <a:pPr eaLnBrk="1" hangingPunct="1"/>
            <a:r>
              <a:rPr lang="en-US" dirty="0" smtClean="0"/>
              <a:t>Internet protocol (IP)</a:t>
            </a:r>
          </a:p>
          <a:p>
            <a:pPr eaLnBrk="1" hangingPunct="1"/>
            <a:r>
              <a:rPr lang="en-US" dirty="0" smtClean="0"/>
              <a:t>IP Header</a:t>
            </a:r>
          </a:p>
          <a:p>
            <a:pPr eaLnBrk="1" hangingPunct="1"/>
            <a:r>
              <a:rPr lang="en-US" dirty="0" smtClean="0"/>
              <a:t>IP Addresses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CIDR notation</a:t>
            </a:r>
          </a:p>
          <a:p>
            <a:pPr eaLnBrk="1" hangingPunct="1"/>
            <a:r>
              <a:rPr lang="en-US" dirty="0" smtClean="0"/>
              <a:t>Obtaining IP addresses</a:t>
            </a:r>
          </a:p>
          <a:p>
            <a:pPr eaLnBrk="1" hangingPunct="1"/>
            <a:r>
              <a:rPr lang="en-US" dirty="0" smtClean="0"/>
              <a:t>IP version 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30A67-39E4-4A02-B2A1-49747F6DCD0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Converting from decimal to binary</a:t>
            </a:r>
          </a:p>
        </p:txBody>
      </p:sp>
      <p:graphicFrame>
        <p:nvGraphicFramePr>
          <p:cNvPr id="46396" name="Group 3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083716"/>
              </p:ext>
            </p:extLst>
          </p:nvPr>
        </p:nvGraphicFramePr>
        <p:xfrm>
          <a:off x="457200" y="2636520"/>
          <a:ext cx="8229600" cy="792480"/>
        </p:xfrm>
        <a:graphic>
          <a:graphicData uri="http://schemas.openxmlformats.org/drawingml/2006/table">
            <a:tbl>
              <a:tblPr/>
              <a:tblGrid>
                <a:gridCol w="928235"/>
                <a:gridCol w="371941"/>
                <a:gridCol w="705071"/>
                <a:gridCol w="371941"/>
                <a:gridCol w="711539"/>
                <a:gridCol w="371941"/>
                <a:gridCol w="706689"/>
                <a:gridCol w="371941"/>
                <a:gridCol w="785928"/>
                <a:gridCol w="371941"/>
                <a:gridCol w="708305"/>
                <a:gridCol w="371941"/>
                <a:gridCol w="708305"/>
                <a:gridCol w="371941"/>
                <a:gridCol w="371941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3147" marR="93147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3147" marR="93147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7" marR="93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3147" marR="9314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46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600200"/>
            <a:ext cx="82296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e.g.: 133</a:t>
            </a:r>
            <a:r>
              <a:rPr lang="en-US" sz="2400" baseline="-25000" dirty="0" smtClean="0"/>
              <a:t>10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128 is less than 133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  <p:graphicFrame>
        <p:nvGraphicFramePr>
          <p:cNvPr id="46395" name="Group 31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40383862"/>
              </p:ext>
            </p:extLst>
          </p:nvPr>
        </p:nvGraphicFramePr>
        <p:xfrm>
          <a:off x="455612" y="4572000"/>
          <a:ext cx="8154988" cy="838200"/>
        </p:xfrm>
        <a:graphic>
          <a:graphicData uri="http://schemas.openxmlformats.org/drawingml/2006/table">
            <a:tbl>
              <a:tblPr/>
              <a:tblGrid>
                <a:gridCol w="919163"/>
                <a:gridCol w="368300"/>
                <a:gridCol w="698500"/>
                <a:gridCol w="369887"/>
                <a:gridCol w="704850"/>
                <a:gridCol w="368300"/>
                <a:gridCol w="701675"/>
                <a:gridCol w="368300"/>
                <a:gridCol w="777875"/>
                <a:gridCol w="369888"/>
                <a:gridCol w="701675"/>
                <a:gridCol w="368300"/>
                <a:gridCol w="701675"/>
                <a:gridCol w="368300"/>
                <a:gridCol w="368300"/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38" name="Rectangle 83"/>
          <p:cNvSpPr>
            <a:spLocks noChangeArrowheads="1"/>
          </p:cNvSpPr>
          <p:nvPr/>
        </p:nvSpPr>
        <p:spPr bwMode="auto">
          <a:xfrm>
            <a:off x="457200" y="358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dirty="0">
                <a:latin typeface="+mn-lt"/>
              </a:rPr>
              <a:t>Largest number less than 5 is 4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latin typeface="+mn-lt"/>
              </a:rPr>
              <a:t>Hence place 1 over 4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19539" name="Rectangle 317"/>
          <p:cNvSpPr>
            <a:spLocks noChangeArrowheads="1"/>
          </p:cNvSpPr>
          <p:nvPr/>
        </p:nvSpPr>
        <p:spPr bwMode="auto">
          <a:xfrm>
            <a:off x="457200" y="541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dirty="0">
                <a:latin typeface="+mn-lt"/>
              </a:rPr>
              <a:t>Largest number less than or equal to 1 is 1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>
                <a:latin typeface="+mn-lt"/>
              </a:rPr>
              <a:t>Hence place 1 over 1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Converting from decimal to binary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Try converting the following numbers to binary</a:t>
            </a:r>
          </a:p>
          <a:p>
            <a:pPr lvl="1" eaLnBrk="1" hangingPunct="1"/>
            <a:r>
              <a:rPr lang="en-US" dirty="0" smtClean="0"/>
              <a:t>134</a:t>
            </a:r>
            <a:r>
              <a:rPr lang="en-US" baseline="-25000" dirty="0" smtClean="0"/>
              <a:t>10</a:t>
            </a:r>
          </a:p>
          <a:p>
            <a:pPr lvl="1" eaLnBrk="1" hangingPunct="1"/>
            <a:r>
              <a:rPr lang="en-US" dirty="0" smtClean="0"/>
              <a:t>200</a:t>
            </a:r>
            <a:r>
              <a:rPr lang="en-US" baseline="-25000" dirty="0" smtClean="0"/>
              <a:t>10</a:t>
            </a:r>
          </a:p>
          <a:p>
            <a:pPr lvl="1" eaLnBrk="1" hangingPunct="1"/>
            <a:r>
              <a:rPr lang="en-US" dirty="0" smtClean="0"/>
              <a:t>240</a:t>
            </a:r>
            <a:r>
              <a:rPr lang="en-US" baseline="-25000" dirty="0" smtClean="0"/>
              <a:t>10</a:t>
            </a:r>
          </a:p>
          <a:p>
            <a:pPr lvl="1" eaLnBrk="1" hangingPunct="1"/>
            <a:r>
              <a:rPr lang="en-US" dirty="0" smtClean="0"/>
              <a:t>250</a:t>
            </a:r>
            <a:r>
              <a:rPr lang="en-US" baseline="-25000" dirty="0" smtClean="0"/>
              <a:t>10</a:t>
            </a:r>
          </a:p>
          <a:p>
            <a:pPr eaLnBrk="1" hangingPunct="1"/>
            <a:r>
              <a:rPr lang="en-US" dirty="0" smtClean="0"/>
              <a:t>Hint: When numbers become large, subtraction from 255 may be easier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Converting from binary to decimal</a:t>
            </a:r>
          </a:p>
        </p:txBody>
      </p:sp>
      <p:graphicFrame>
        <p:nvGraphicFramePr>
          <p:cNvPr id="53252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821384"/>
              </p:ext>
            </p:extLst>
          </p:nvPr>
        </p:nvGraphicFramePr>
        <p:xfrm>
          <a:off x="457200" y="3657600"/>
          <a:ext cx="8229250" cy="1229360"/>
        </p:xfrm>
        <a:graphic>
          <a:graphicData uri="http://schemas.openxmlformats.org/drawingml/2006/table">
            <a:tbl>
              <a:tblPr/>
              <a:tblGrid>
                <a:gridCol w="911235"/>
                <a:gridCol w="207646"/>
                <a:gridCol w="881177"/>
                <a:gridCol w="207646"/>
                <a:gridCol w="881177"/>
                <a:gridCol w="207646"/>
                <a:gridCol w="881177"/>
                <a:gridCol w="207646"/>
                <a:gridCol w="957113"/>
                <a:gridCol w="207646"/>
                <a:gridCol w="881177"/>
                <a:gridCol w="207646"/>
                <a:gridCol w="881177"/>
                <a:gridCol w="207646"/>
                <a:gridCol w="501495"/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6666" name="Rectangle 77"/>
          <p:cNvSpPr>
            <a:spLocks noChangeArrowheads="1"/>
          </p:cNvSpPr>
          <p:nvPr/>
        </p:nvSpPr>
        <p:spPr bwMode="auto">
          <a:xfrm>
            <a:off x="457200" y="50292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In decimal, this number is</a:t>
            </a:r>
            <a:r>
              <a:rPr lang="en-US" sz="2800" dirty="0" smtClean="0"/>
              <a:t>:</a:t>
            </a:r>
            <a:endParaRPr lang="en-US" sz="2800" dirty="0"/>
          </a:p>
        </p:txBody>
      </p:sp>
      <p:sp>
        <p:nvSpPr>
          <p:cNvPr id="26667" name="Rectangle 77"/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Use the same template as before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Add the place values corresponding to the locations that have 1 in the number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E.g.: </a:t>
            </a:r>
            <a:r>
              <a:rPr lang="en-US" sz="2800" dirty="0" smtClean="0"/>
              <a:t>11100011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Converting from binary to decimal</a:t>
            </a:r>
          </a:p>
        </p:txBody>
      </p:sp>
      <p:graphicFrame>
        <p:nvGraphicFramePr>
          <p:cNvPr id="42963" name="Group 97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532480"/>
              </p:ext>
            </p:extLst>
          </p:nvPr>
        </p:nvGraphicFramePr>
        <p:xfrm>
          <a:off x="457200" y="3114040"/>
          <a:ext cx="8229250" cy="1229360"/>
        </p:xfrm>
        <a:graphic>
          <a:graphicData uri="http://schemas.openxmlformats.org/drawingml/2006/table">
            <a:tbl>
              <a:tblPr/>
              <a:tblGrid>
                <a:gridCol w="911235"/>
                <a:gridCol w="207646"/>
                <a:gridCol w="881177"/>
                <a:gridCol w="207646"/>
                <a:gridCol w="881177"/>
                <a:gridCol w="207646"/>
                <a:gridCol w="881177"/>
                <a:gridCol w="207646"/>
                <a:gridCol w="957113"/>
                <a:gridCol w="207646"/>
                <a:gridCol w="881177"/>
                <a:gridCol w="207646"/>
                <a:gridCol w="881177"/>
                <a:gridCol w="207646"/>
                <a:gridCol w="501495"/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</a:t>
                      </a:r>
                    </a:p>
                  </a:txBody>
                  <a:tcPr marL="91123" marR="91123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123" marR="911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123" marR="91123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76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229600" cy="1676400"/>
          </a:xfrm>
        </p:spPr>
        <p:txBody>
          <a:bodyPr/>
          <a:lstStyle/>
          <a:p>
            <a:pPr eaLnBrk="1" hangingPunct="1"/>
            <a:r>
              <a:rPr lang="en-US" dirty="0" smtClean="0"/>
              <a:t>You should be comfortable working with binary numbers with up to 8 bits</a:t>
            </a:r>
          </a:p>
          <a:p>
            <a:pPr lvl="1" eaLnBrk="1" hangingPunct="1"/>
            <a:r>
              <a:rPr lang="en-US" dirty="0" smtClean="0"/>
              <a:t>e.g.: 10011011</a:t>
            </a:r>
            <a:r>
              <a:rPr lang="en-US" baseline="-25000" dirty="0" smtClean="0"/>
              <a:t>2</a:t>
            </a:r>
            <a:endParaRPr lang="en-US" dirty="0" smtClean="0"/>
          </a:p>
        </p:txBody>
      </p:sp>
      <p:sp>
        <p:nvSpPr>
          <p:cNvPr id="27691" name="Rectangle 980"/>
          <p:cNvSpPr>
            <a:spLocks noChangeArrowheads="1"/>
          </p:cNvSpPr>
          <p:nvPr/>
        </p:nvSpPr>
        <p:spPr bwMode="auto">
          <a:xfrm>
            <a:off x="457200" y="44958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This number is equal to:</a:t>
            </a:r>
          </a:p>
          <a:p>
            <a:pPr marL="742950" lvl="1" indent="-285750">
              <a:spcBef>
                <a:spcPct val="20000"/>
              </a:spcBef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Largest </a:t>
            </a:r>
            <a:r>
              <a:rPr lang="en-US" sz="2800" dirty="0"/>
              <a:t>possible number with 8 digits?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Converting from binary to decimal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Try converting the following numbers to decimal</a:t>
            </a:r>
          </a:p>
          <a:p>
            <a:pPr lvl="1" eaLnBrk="1" hangingPunct="1"/>
            <a:r>
              <a:rPr lang="en-US" dirty="0" smtClean="0"/>
              <a:t>10000110</a:t>
            </a:r>
            <a:r>
              <a:rPr lang="en-US" baseline="-25000" dirty="0" smtClean="0"/>
              <a:t>2</a:t>
            </a:r>
          </a:p>
          <a:p>
            <a:pPr lvl="1" eaLnBrk="1" hangingPunct="1"/>
            <a:r>
              <a:rPr lang="en-US" dirty="0" smtClean="0"/>
              <a:t>11001000</a:t>
            </a:r>
            <a:r>
              <a:rPr lang="en-US" baseline="-25000" dirty="0" smtClean="0"/>
              <a:t>2</a:t>
            </a:r>
          </a:p>
          <a:p>
            <a:pPr lvl="1" eaLnBrk="1" hangingPunct="1"/>
            <a:r>
              <a:rPr lang="en-US" dirty="0" smtClean="0"/>
              <a:t>11110000</a:t>
            </a:r>
            <a:r>
              <a:rPr lang="en-US" baseline="-25000" dirty="0" smtClean="0"/>
              <a:t>2</a:t>
            </a:r>
          </a:p>
          <a:p>
            <a:pPr lvl="1" eaLnBrk="1" hangingPunct="1"/>
            <a:r>
              <a:rPr lang="en-US" dirty="0" smtClean="0"/>
              <a:t>11111010</a:t>
            </a:r>
            <a:r>
              <a:rPr lang="en-US" baseline="-25000" dirty="0" smtClean="0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Dotted decimal notation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IP addresses are written in dotted decimal notation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IP Addresses (dotted decimal notation)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95800"/>
            <a:ext cx="659576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66800" y="5542845"/>
            <a:ext cx="6934200" cy="1524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DottedDecimalExample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6999" y="2286000"/>
            <a:ext cx="6223001" cy="195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addresses –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IP addresses are not assigned at random like MAC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IP </a:t>
            </a:r>
            <a:r>
              <a:rPr lang="en-US" dirty="0"/>
              <a:t>addresses </a:t>
            </a:r>
            <a:r>
              <a:rPr lang="en-US" dirty="0" smtClean="0"/>
              <a:t>have a structure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dirty="0" smtClean="0"/>
              <a:t>first few address bits define the organization to which the address belongs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IP Addresses - structure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Network part identifies the network (autonomous system) to which the address belongs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Host part identifies the host within the network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Host part is generally broken further into subnets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addresses -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r>
              <a:rPr lang="en-US" sz="2400" dirty="0" smtClean="0"/>
              <a:t>Quite analogous to street addresses</a:t>
            </a:r>
          </a:p>
          <a:p>
            <a:pPr lvl="1"/>
            <a:r>
              <a:rPr lang="en-US" sz="2000" dirty="0" smtClean="0"/>
              <a:t>Home address identifies network as well as host</a:t>
            </a:r>
            <a:endParaRPr lang="en-US" sz="2000" dirty="0"/>
          </a:p>
          <a:p>
            <a:pPr lvl="1"/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000" y="1066800"/>
            <a:ext cx="3872000" cy="26208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0" y="3733800"/>
            <a:ext cx="4114800" cy="299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527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Functions of the Network layer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Transfer variable length data packets from a source network to a destination network via one or more networks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This task is called Routing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F4F07-709A-47EA-BFF6-D303DA939A6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addresses –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This is similar to phone numbers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1 	(813) 		</a:t>
            </a:r>
            <a:r>
              <a:rPr lang="en-US" dirty="0" smtClean="0">
                <a:solidFill>
                  <a:srgbClr val="FF0000"/>
                </a:solidFill>
              </a:rPr>
              <a:t>974</a:t>
            </a:r>
            <a:r>
              <a:rPr lang="en-US" dirty="0" smtClean="0"/>
              <a:t> 	-	6716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NA	</a:t>
            </a:r>
            <a:r>
              <a:rPr lang="en-US" smtClean="0"/>
              <a:t>Tampa 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USF</a:t>
            </a:r>
            <a:r>
              <a:rPr lang="en-US" dirty="0" smtClean="0"/>
              <a:t>		Office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Or credit card numbers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4 	</a:t>
            </a:r>
            <a:r>
              <a:rPr lang="en-US" dirty="0" smtClean="0">
                <a:solidFill>
                  <a:srgbClr val="FF0000"/>
                </a:solidFill>
              </a:rPr>
              <a:t>31412		</a:t>
            </a:r>
            <a:r>
              <a:rPr lang="en-US" dirty="0" smtClean="0"/>
              <a:t>34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5678 4321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Visa	</a:t>
            </a:r>
            <a:r>
              <a:rPr lang="en-US" dirty="0" smtClean="0">
                <a:solidFill>
                  <a:srgbClr val="FF0000"/>
                </a:solidFill>
              </a:rPr>
              <a:t>Bank</a:t>
            </a:r>
            <a:r>
              <a:rPr lang="en-US" dirty="0" smtClean="0"/>
              <a:t>		Account 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addresses –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12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Or zip codes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3		</a:t>
            </a:r>
            <a:r>
              <a:rPr lang="en-US" dirty="0" smtClean="0">
                <a:solidFill>
                  <a:srgbClr val="FF0000"/>
                </a:solidFill>
              </a:rPr>
              <a:t>36</a:t>
            </a:r>
            <a:r>
              <a:rPr lang="en-US" dirty="0" smtClean="0"/>
              <a:t>		47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State group	</a:t>
            </a:r>
            <a:r>
              <a:rPr lang="en-US" dirty="0" smtClean="0">
                <a:solidFill>
                  <a:srgbClr val="FF0000"/>
                </a:solidFill>
              </a:rPr>
              <a:t>Region</a:t>
            </a:r>
            <a:r>
              <a:rPr lang="en-US" dirty="0" smtClean="0"/>
              <a:t>	Delivery address (PO)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Visualization at </a:t>
            </a:r>
            <a:r>
              <a:rPr lang="en-US" dirty="0" smtClean="0">
                <a:hlinkClick r:id="rId2"/>
              </a:rPr>
              <a:t>http://benfry.com/zipdecode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518" y="3781425"/>
            <a:ext cx="370681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731" y="3781425"/>
            <a:ext cx="371951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Special IP Addresses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r>
              <a:rPr lang="en-US" dirty="0" smtClean="0"/>
              <a:t>255.255.255.255</a:t>
            </a:r>
          </a:p>
          <a:p>
            <a:pPr lvl="1"/>
            <a:r>
              <a:rPr lang="en-US" dirty="0" smtClean="0"/>
              <a:t>Broadcast on local </a:t>
            </a:r>
            <a:r>
              <a:rPr lang="en-US" dirty="0"/>
              <a:t>network to which the host is connected</a:t>
            </a:r>
          </a:p>
          <a:p>
            <a:r>
              <a:rPr lang="en-US" dirty="0" smtClean="0"/>
              <a:t>0.0.0.0</a:t>
            </a:r>
          </a:p>
          <a:p>
            <a:pPr lvl="1"/>
            <a:r>
              <a:rPr lang="en-US" dirty="0" smtClean="0"/>
              <a:t>Default </a:t>
            </a:r>
            <a:r>
              <a:rPr lang="en-US" dirty="0"/>
              <a:t>route</a:t>
            </a:r>
          </a:p>
          <a:p>
            <a:r>
              <a:rPr lang="en-US" dirty="0" smtClean="0"/>
              <a:t>127.0.0.1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computer, or </a:t>
            </a:r>
            <a:r>
              <a:rPr lang="en-US" dirty="0" smtClean="0"/>
              <a:t>localhost</a:t>
            </a:r>
          </a:p>
          <a:p>
            <a:r>
              <a:rPr lang="en-US" dirty="0" smtClean="0"/>
              <a:t>All </a:t>
            </a:r>
            <a:r>
              <a:rPr lang="en-US" dirty="0"/>
              <a:t>0’s in the host </a:t>
            </a:r>
            <a:r>
              <a:rPr lang="en-US" dirty="0" smtClean="0"/>
              <a:t>part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network address</a:t>
            </a:r>
          </a:p>
          <a:p>
            <a:r>
              <a:rPr lang="en-US" dirty="0"/>
              <a:t>All 1’s in the host </a:t>
            </a:r>
            <a:r>
              <a:rPr lang="en-US" dirty="0" smtClean="0"/>
              <a:t>part</a:t>
            </a:r>
          </a:p>
          <a:p>
            <a:pPr lvl="1"/>
            <a:r>
              <a:rPr lang="en-US" dirty="0" smtClean="0"/>
              <a:t>Broadcast on </a:t>
            </a:r>
            <a:r>
              <a:rPr lang="en-US" dirty="0"/>
              <a:t>a network to which the host is </a:t>
            </a:r>
            <a:r>
              <a:rPr lang="en-US" dirty="0" smtClean="0"/>
              <a:t>not connected</a:t>
            </a:r>
          </a:p>
          <a:p>
            <a:pPr lvl="1"/>
            <a:r>
              <a:rPr lang="en-US" dirty="0" smtClean="0"/>
              <a:t>E.g. packet </a:t>
            </a:r>
            <a:r>
              <a:rPr lang="en-US" dirty="0"/>
              <a:t>addressed to </a:t>
            </a:r>
            <a:r>
              <a:rPr lang="en-US" dirty="0" smtClean="0"/>
              <a:t>10.255.255.255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Reusable addresses</a:t>
            </a:r>
          </a:p>
          <a:p>
            <a:pPr lvl="1"/>
            <a:r>
              <a:rPr lang="en-US" dirty="0" smtClean="0"/>
              <a:t>Discussed in support services chapter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IP Address classes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Network parts of IP addresses were initially classified into 3 address classes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 </a:t>
            </a:r>
            <a:r>
              <a:rPr lang="en-US" dirty="0" smtClean="0"/>
              <a:t>organization could request an address block best suited to its needs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9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Class A networks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First octet in the range 0 – 127</a:t>
            </a:r>
          </a:p>
          <a:p>
            <a:pPr eaLnBrk="1" hangingPunct="1"/>
            <a:r>
              <a:rPr lang="en-US" smtClean="0"/>
              <a:t>24 bits for host address in each network</a:t>
            </a:r>
          </a:p>
          <a:p>
            <a:pPr eaLnBrk="1" hangingPunct="1"/>
            <a:r>
              <a:rPr lang="en-US" smtClean="0"/>
              <a:t>7 bits for network ID</a:t>
            </a:r>
          </a:p>
          <a:p>
            <a:pPr eaLnBrk="1" hangingPunct="1"/>
            <a:r>
              <a:rPr lang="en-US" smtClean="0"/>
              <a:t>2</a:t>
            </a:r>
            <a:r>
              <a:rPr lang="en-US" baseline="30000" smtClean="0"/>
              <a:t>7</a:t>
            </a:r>
            <a:r>
              <a:rPr lang="en-US" smtClean="0"/>
              <a:t> = 128 possible Class A networks</a:t>
            </a:r>
          </a:p>
          <a:p>
            <a:pPr eaLnBrk="1" hangingPunct="1"/>
            <a:r>
              <a:rPr lang="en-US" smtClean="0"/>
              <a:t>Each network has 2</a:t>
            </a:r>
            <a:r>
              <a:rPr lang="en-US" baseline="30000" smtClean="0"/>
              <a:t>24</a:t>
            </a:r>
            <a:r>
              <a:rPr lang="en-US" smtClean="0"/>
              <a:t> = 16,777,216 IP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Class B and C networks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Class B networks</a:t>
            </a:r>
          </a:p>
          <a:p>
            <a:pPr lvl="1" eaLnBrk="1" hangingPunct="1"/>
            <a:r>
              <a:rPr lang="en-US" sz="2000" dirty="0" smtClean="0"/>
              <a:t>First octet in the range 128-191</a:t>
            </a:r>
          </a:p>
          <a:p>
            <a:pPr lvl="1" eaLnBrk="1" hangingPunct="1"/>
            <a:r>
              <a:rPr lang="en-US" sz="2000" dirty="0" smtClean="0"/>
              <a:t>16 bits for host address in each network</a:t>
            </a:r>
          </a:p>
          <a:p>
            <a:pPr lvl="2" eaLnBrk="1" hangingPunct="1"/>
            <a:r>
              <a:rPr lang="en-US" sz="1800" dirty="0" smtClean="0"/>
              <a:t>Each network </a:t>
            </a:r>
            <a:r>
              <a:rPr lang="en-US" sz="1800" dirty="0" smtClean="0"/>
              <a:t>has</a:t>
            </a:r>
            <a:endParaRPr lang="en-US" sz="1800" dirty="0" smtClean="0"/>
          </a:p>
          <a:p>
            <a:pPr lvl="1" eaLnBrk="1" hangingPunct="1"/>
            <a:r>
              <a:rPr lang="en-US" sz="2000" dirty="0" smtClean="0"/>
              <a:t>14 bits for network ID</a:t>
            </a:r>
          </a:p>
          <a:p>
            <a:pPr lvl="2" eaLnBrk="1" hangingPunct="1"/>
            <a:endParaRPr lang="en-US" sz="1800" dirty="0" smtClean="0"/>
          </a:p>
          <a:p>
            <a:pPr eaLnBrk="1" hangingPunct="1"/>
            <a:r>
              <a:rPr lang="en-US" sz="2400" dirty="0" smtClean="0"/>
              <a:t>Class C networks</a:t>
            </a:r>
          </a:p>
          <a:p>
            <a:pPr lvl="1" eaLnBrk="1" hangingPunct="1"/>
            <a:r>
              <a:rPr lang="en-US" sz="2000" dirty="0" smtClean="0"/>
              <a:t>First octet in the range 192-223</a:t>
            </a:r>
          </a:p>
          <a:p>
            <a:pPr lvl="1" eaLnBrk="1" hangingPunct="1"/>
            <a:r>
              <a:rPr lang="en-US" sz="2000" dirty="0" smtClean="0"/>
              <a:t>8 bits for host address in each network</a:t>
            </a:r>
          </a:p>
          <a:p>
            <a:pPr lvl="2" eaLnBrk="1" hangingPunct="1"/>
            <a:endParaRPr lang="en-US" sz="1800" dirty="0" smtClean="0"/>
          </a:p>
          <a:p>
            <a:pPr lvl="1" eaLnBrk="1" hangingPunct="1"/>
            <a:r>
              <a:rPr lang="en-US" sz="2000" dirty="0" smtClean="0"/>
              <a:t>21 bits for network ID</a:t>
            </a:r>
          </a:p>
          <a:p>
            <a:pPr lvl="2" eaLnBrk="1" hangingPunct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Address classes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4" descr="IP address classe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4800"/>
            <a:ext cx="9144000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Address classes and network addresses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class of an address is uniquely identifiable from the address itself</a:t>
            </a:r>
          </a:p>
          <a:p>
            <a:pPr eaLnBrk="1" hangingPunct="1"/>
            <a:r>
              <a:rPr lang="en-US" dirty="0" smtClean="0"/>
              <a:t>Examples</a:t>
            </a:r>
          </a:p>
          <a:p>
            <a:pPr lvl="1" eaLnBrk="1" hangingPunct="1"/>
            <a:r>
              <a:rPr lang="en-US" dirty="0" smtClean="0"/>
              <a:t>66.3.5.2: 		Class </a:t>
            </a:r>
            <a:r>
              <a:rPr lang="en-US" dirty="0" smtClean="0">
                <a:solidFill>
                  <a:schemeClr val="accent2"/>
                </a:solidFill>
              </a:rPr>
              <a:t>?</a:t>
            </a:r>
            <a:endParaRPr lang="en-US" dirty="0" smtClean="0"/>
          </a:p>
          <a:p>
            <a:pPr lvl="1" eaLnBrk="1" hangingPunct="1"/>
            <a:r>
              <a:rPr lang="en-US" dirty="0" smtClean="0"/>
              <a:t>131.247.16.8: 	Class </a:t>
            </a:r>
            <a:r>
              <a:rPr lang="en-US" dirty="0" smtClean="0">
                <a:solidFill>
                  <a:schemeClr val="accent2"/>
                </a:solidFill>
              </a:rPr>
              <a:t>?</a:t>
            </a:r>
          </a:p>
          <a:p>
            <a:pPr lvl="1" eaLnBrk="1" hangingPunct="1"/>
            <a:r>
              <a:rPr lang="en-US" dirty="0" smtClean="0"/>
              <a:t>221.45.67.198: 	Class</a:t>
            </a:r>
            <a:r>
              <a:rPr lang="en-US" dirty="0" smtClean="0">
                <a:solidFill>
                  <a:schemeClr val="accent2"/>
                </a:solidFill>
              </a:rPr>
              <a:t> ?</a:t>
            </a:r>
          </a:p>
          <a:p>
            <a:pPr eaLnBrk="1" hangingPunct="1"/>
            <a:r>
              <a:rPr lang="en-US" dirty="0" smtClean="0"/>
              <a:t>We will see in later chapters that network part of address is very important for routing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Addresses by 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AC702-8CA3-45CE-99EC-800EDDA7928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6" name="Picture 5" descr="AddressClassBlockSize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0038"/>
            <a:ext cx="9144000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CIDR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Stands for Classless Inter-Domain Routing</a:t>
            </a:r>
          </a:p>
          <a:p>
            <a:pPr lvl="1" eaLnBrk="1" hangingPunct="1"/>
            <a:r>
              <a:rPr lang="en-US" dirty="0" smtClean="0"/>
              <a:t>Eliminates address classes</a:t>
            </a:r>
          </a:p>
          <a:p>
            <a:pPr eaLnBrk="1" hangingPunct="1"/>
            <a:r>
              <a:rPr lang="en-US" dirty="0" smtClean="0"/>
              <a:t>Defined in </a:t>
            </a:r>
            <a:r>
              <a:rPr lang="en-US" dirty="0" smtClean="0">
                <a:hlinkClick r:id="rId2"/>
              </a:rPr>
              <a:t>RFC 1519</a:t>
            </a:r>
            <a:endParaRPr lang="en-US" dirty="0" smtClean="0"/>
          </a:p>
          <a:p>
            <a:pPr lvl="1" eaLnBrk="1" hangingPunct="1"/>
            <a:r>
              <a:rPr lang="en-US" dirty="0" smtClean="0"/>
              <a:t>Focus here on addressing component of RFC</a:t>
            </a:r>
          </a:p>
          <a:p>
            <a:pPr eaLnBrk="1" hangingPunct="1"/>
            <a:r>
              <a:rPr lang="en-US" dirty="0" smtClean="0"/>
              <a:t>Aims to solve two problems with classed addresses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Functions of the Network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F4F07-709A-47EA-BFF6-D303DA939A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69720"/>
            <a:ext cx="8229600" cy="2518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CIDR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Address blocks can be of arbitrary length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Block sizes of any power of 2 are available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Primary beneficiaries of CIDR addressing are medium-sized organizations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endParaRPr lang="en-US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CIDR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class is no longer uniquely identifiable from the address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CIDR notation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the above example, the first 17 bits of the address are the network part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You can search for more example CIDR address blocks at </a:t>
            </a:r>
            <a:r>
              <a:rPr lang="en-US" dirty="0" smtClean="0">
                <a:hlinkClick r:id="rId2"/>
              </a:rPr>
              <a:t>http://www.arin.net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Obtaining IP addresses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Regional registries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IP addresses distributed around the globe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American Registry for Internet Numbers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North America and parts of the Caribbean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RIPE Network Coordination Centre (RIPE NCC)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Europe, the Middle East and Central Asia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Asia-Pacific Network Information Centre (APNIC)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Asia and the Pacific region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Latin American and Caribbean Internet Address Registry (LACNIC)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Latin America and parts of the Caribbean region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African Network Information Centre (</a:t>
            </a:r>
            <a:r>
              <a:rPr lang="en-US" dirty="0" err="1" smtClean="0"/>
              <a:t>AfriNIC</a:t>
            </a:r>
            <a:r>
              <a:rPr lang="en-US" dirty="0" smtClean="0"/>
              <a:t>)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Obtaining IP addresses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Registries prefer allocating large address pools to large carriers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Simplifies routing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RFC 2050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Sec 2.1: ISPs who exchange routing information with other ISPs at multiple locations and operate without default routing may request space directly from the regional registry in its geographical area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Most organizations will obtain IP addresses from these carriers (ISPs)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Obtaining IP addresses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Requesting initial allocation from ARIN</a:t>
            </a:r>
            <a:endParaRPr lang="en-US" dirty="0" smtClean="0">
              <a:hlinkClick r:id="rId2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http://www.arin.net/registration/guidelines/ipv4_initial_alloc.html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ARIN allocation pre-requisites</a:t>
            </a:r>
            <a:endParaRPr lang="en-US" dirty="0" smtClean="0">
              <a:hlinkClick r:id="rId3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3"/>
              </a:rPr>
              <a:t>http://www.arin.net/policy/nrpm.html#four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Assigned network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4"/>
              </a:rPr>
              <a:t>RFC 790</a:t>
            </a:r>
            <a:r>
              <a:rPr lang="en-US" dirty="0" smtClean="0"/>
              <a:t> (1981)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5"/>
              </a:rPr>
              <a:t>http://www.iana.org/assignments/ipv4-address-space</a:t>
            </a:r>
            <a:r>
              <a:rPr lang="en-US" dirty="0" smtClean="0"/>
              <a:t> (current)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 version 6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version of IP is 4</a:t>
            </a:r>
          </a:p>
          <a:p>
            <a:pPr lvl="1"/>
            <a:r>
              <a:rPr lang="en-US" dirty="0" smtClean="0"/>
              <a:t>IPv4 has one major limitation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Total IPv4 address pool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version 6 overview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IPv6 defined in </a:t>
            </a:r>
            <a:r>
              <a:rPr lang="en-US" dirty="0" smtClean="0">
                <a:hlinkClick r:id="rId2"/>
              </a:rPr>
              <a:t>RFC 2460</a:t>
            </a:r>
            <a:endParaRPr lang="en-US" dirty="0" smtClean="0"/>
          </a:p>
          <a:p>
            <a:r>
              <a:rPr lang="en-US" dirty="0" smtClean="0"/>
              <a:t>Primarily expands source and destination address fields</a:t>
            </a:r>
          </a:p>
          <a:p>
            <a:r>
              <a:rPr lang="en-US" dirty="0" smtClean="0"/>
              <a:t>Also simplifies packet processing at routers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And adds some telecom carrier-friendly features such as flow labels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version 6 address pool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 version 6 is mainly intended to eliminate shortage of IP addresses</a:t>
            </a:r>
          </a:p>
          <a:p>
            <a:pPr lvl="1"/>
            <a:r>
              <a:rPr lang="en-US" dirty="0" smtClean="0"/>
              <a:t>Total address pool = 2</a:t>
            </a:r>
            <a:r>
              <a:rPr lang="en-US" baseline="30000" dirty="0" smtClean="0"/>
              <a:t>128</a:t>
            </a:r>
            <a:r>
              <a:rPr lang="en-US" dirty="0" smtClean="0"/>
              <a:t> addresses =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Surface area of earth = 510,007,200,000,000 m</a:t>
            </a:r>
            <a:r>
              <a:rPr lang="en-US" baseline="30000" dirty="0" smtClean="0"/>
              <a:t>2</a:t>
            </a:r>
            <a:r>
              <a:rPr lang="en-US" dirty="0" smtClean="0"/>
              <a:t> (510*10</a:t>
            </a:r>
            <a:r>
              <a:rPr lang="en-US" baseline="30000" dirty="0" smtClean="0"/>
              <a:t>12</a:t>
            </a:r>
            <a:r>
              <a:rPr lang="en-US" dirty="0" smtClean="0"/>
              <a:t> 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version 6 header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6" name="Picture 5" descr="IPv6 header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5314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and road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 long distance road trip</a:t>
            </a:r>
          </a:p>
          <a:p>
            <a:endParaRPr lang="en-US" dirty="0" smtClean="0"/>
          </a:p>
          <a:p>
            <a:r>
              <a:rPr lang="en-US" dirty="0" smtClean="0"/>
              <a:t>The source and final destination are like network layer addresses</a:t>
            </a:r>
          </a:p>
          <a:p>
            <a:endParaRPr lang="en-US" dirty="0" smtClean="0"/>
          </a:p>
          <a:p>
            <a:r>
              <a:rPr lang="en-US" dirty="0" smtClean="0"/>
              <a:t>Each interstate exit is like a data link layer address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version 6 header fields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Version</a:t>
            </a:r>
          </a:p>
          <a:p>
            <a:pPr lvl="1"/>
            <a:r>
              <a:rPr lang="en-US" dirty="0" smtClean="0"/>
              <a:t>6</a:t>
            </a:r>
          </a:p>
          <a:p>
            <a:r>
              <a:rPr lang="en-US" dirty="0" smtClean="0"/>
              <a:t>Traffic class</a:t>
            </a:r>
          </a:p>
          <a:p>
            <a:pPr lvl="1"/>
            <a:r>
              <a:rPr lang="en-US" dirty="0" smtClean="0"/>
              <a:t>Similar to IPv4 TOS field</a:t>
            </a:r>
          </a:p>
          <a:p>
            <a:pPr lvl="1"/>
            <a:r>
              <a:rPr lang="en-US" dirty="0" smtClean="0"/>
              <a:t>Allows sender to specify service priority for data</a:t>
            </a:r>
          </a:p>
          <a:p>
            <a:r>
              <a:rPr lang="en-US" dirty="0" smtClean="0"/>
              <a:t>Flow label</a:t>
            </a:r>
          </a:p>
          <a:p>
            <a:pPr lvl="1"/>
            <a:r>
              <a:rPr lang="en-US" dirty="0" smtClean="0"/>
              <a:t>Allows sender to label a few packets for special handling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version 6 header fields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Payload length</a:t>
            </a:r>
          </a:p>
          <a:p>
            <a:pPr lvl="1"/>
            <a:r>
              <a:rPr lang="en-US" dirty="0" smtClean="0"/>
              <a:t>Length of data in packet</a:t>
            </a:r>
          </a:p>
          <a:p>
            <a:pPr lvl="1"/>
            <a:r>
              <a:rPr lang="en-US" dirty="0" smtClean="0"/>
              <a:t>Similar to total length field in IPv4</a:t>
            </a:r>
          </a:p>
          <a:p>
            <a:r>
              <a:rPr lang="en-US" dirty="0" smtClean="0"/>
              <a:t>Next header</a:t>
            </a:r>
          </a:p>
          <a:p>
            <a:pPr lvl="1"/>
            <a:r>
              <a:rPr lang="en-US" dirty="0" smtClean="0"/>
              <a:t>Transport layer user of IP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Hop limit</a:t>
            </a:r>
          </a:p>
          <a:p>
            <a:pPr lvl="1"/>
            <a:r>
              <a:rPr lang="en-US" dirty="0" smtClean="0"/>
              <a:t>Same as TTL field of IPv4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addressing example - USF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399"/>
            <a:ext cx="8229600" cy="486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5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addressing example - USF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Arrived after numerous iterations</a:t>
            </a:r>
          </a:p>
          <a:p>
            <a:pPr lvl="1"/>
            <a:r>
              <a:rPr lang="en-US" dirty="0" smtClean="0"/>
              <a:t>First 8 bits in host part are currently reserved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Remaining bits</a:t>
            </a:r>
          </a:p>
          <a:p>
            <a:pPr lvl="2"/>
            <a:r>
              <a:rPr lang="en-US" dirty="0" smtClean="0"/>
              <a:t>First </a:t>
            </a:r>
            <a:r>
              <a:rPr lang="en-US" dirty="0"/>
              <a:t>distributed among </a:t>
            </a:r>
            <a:r>
              <a:rPr lang="en-US" dirty="0" smtClean="0"/>
              <a:t>branch campuses</a:t>
            </a:r>
          </a:p>
          <a:p>
            <a:pPr lvl="3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 notation - hex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128 bits written as 8 blocks of 4 hex characters each</a:t>
            </a:r>
          </a:p>
          <a:p>
            <a:pPr lvl="1"/>
            <a:r>
              <a:rPr lang="en-US" dirty="0" smtClean="0"/>
              <a:t>Each hex character represents 4 bits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E.g. 2001:abcd:2346:1234:a1b5:fedc:0011:35ac</a:t>
            </a:r>
          </a:p>
          <a:p>
            <a:endParaRPr lang="en-US" dirty="0" smtClean="0"/>
          </a:p>
          <a:p>
            <a:r>
              <a:rPr lang="en-US" dirty="0" smtClean="0"/>
              <a:t>Compaction rules specified in RFC 5952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5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 compaction rules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Leading zeros in an individual 16-bit field must be </a:t>
            </a:r>
            <a:r>
              <a:rPr lang="en-US" dirty="0" smtClean="0"/>
              <a:t>omitted, e.g.</a:t>
            </a:r>
          </a:p>
          <a:p>
            <a:pPr lvl="1"/>
            <a:r>
              <a:rPr lang="en-US" dirty="0" smtClean="0"/>
              <a:t>2001: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db8:aaaa:0000:0000:0000:eeee:</a:t>
            </a:r>
            <a:r>
              <a:rPr lang="en-US" dirty="0" smtClean="0">
                <a:solidFill>
                  <a:srgbClr val="FF0000"/>
                </a:solidFill>
              </a:rPr>
              <a:t>000</a:t>
            </a:r>
            <a:r>
              <a:rPr lang="en-US" dirty="0" smtClean="0"/>
              <a:t>1</a:t>
            </a:r>
          </a:p>
          <a:p>
            <a:pPr lvl="2"/>
            <a:r>
              <a:rPr lang="en-US" dirty="0" smtClean="0"/>
              <a:t>Must </a:t>
            </a:r>
            <a:r>
              <a:rPr lang="en-US" dirty="0"/>
              <a:t>be written as </a:t>
            </a:r>
            <a:endParaRPr lang="en-US" dirty="0" smtClean="0"/>
          </a:p>
          <a:p>
            <a:pPr lvl="1"/>
            <a:r>
              <a:rPr lang="en-US" dirty="0" smtClean="0"/>
              <a:t>2001:db8:aaaa:0000:0000:0000:eeee:1</a:t>
            </a:r>
            <a:endParaRPr lang="en-US" dirty="0"/>
          </a:p>
          <a:p>
            <a:pPr lvl="0"/>
            <a:r>
              <a:rPr lang="en-US" dirty="0"/>
              <a:t>A single 0000 field must be written as </a:t>
            </a:r>
            <a:r>
              <a:rPr lang="en-US" dirty="0" smtClean="0"/>
              <a:t>0, e.g.</a:t>
            </a:r>
          </a:p>
          <a:p>
            <a:pPr lvl="1"/>
            <a:r>
              <a:rPr lang="en-US" dirty="0" smtClean="0"/>
              <a:t>Above </a:t>
            </a:r>
            <a:r>
              <a:rPr lang="en-US" dirty="0"/>
              <a:t>IP address must be written </a:t>
            </a:r>
            <a:r>
              <a:rPr lang="en-US" dirty="0" smtClean="0"/>
              <a:t>as</a:t>
            </a:r>
          </a:p>
          <a:p>
            <a:pPr lvl="1"/>
            <a:r>
              <a:rPr lang="en-US" dirty="0" smtClean="0"/>
              <a:t>2001:db8:aaaa:0:0:0:eeee:1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 compaction rules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:: indicates successive </a:t>
            </a:r>
            <a:r>
              <a:rPr lang="en-US" dirty="0"/>
              <a:t>blocks of 0 </a:t>
            </a:r>
            <a:r>
              <a:rPr lang="en-US" dirty="0" smtClean="0"/>
              <a:t>fields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only appear once in an </a:t>
            </a:r>
            <a:r>
              <a:rPr lang="en-US" dirty="0" smtClean="0"/>
              <a:t>address</a:t>
            </a:r>
          </a:p>
          <a:p>
            <a:pPr lvl="1"/>
            <a:r>
              <a:rPr lang="en-US" dirty="0" smtClean="0"/>
              <a:t>Must </a:t>
            </a:r>
            <a:r>
              <a:rPr lang="en-US" dirty="0"/>
              <a:t>be used to its maximum </a:t>
            </a:r>
            <a:r>
              <a:rPr lang="en-US" dirty="0" smtClean="0"/>
              <a:t>capability</a:t>
            </a:r>
          </a:p>
          <a:p>
            <a:r>
              <a:rPr lang="en-US" dirty="0" smtClean="0"/>
              <a:t>Above </a:t>
            </a:r>
            <a:r>
              <a:rPr lang="en-US" dirty="0"/>
              <a:t>address must be further compressed </a:t>
            </a:r>
            <a:r>
              <a:rPr lang="en-US" dirty="0" smtClean="0"/>
              <a:t>as</a:t>
            </a:r>
          </a:p>
          <a:p>
            <a:pPr lvl="1"/>
            <a:r>
              <a:rPr lang="en-US" dirty="0" smtClean="0"/>
              <a:t>2001:db8:aaaa</a:t>
            </a:r>
            <a:r>
              <a:rPr lang="en-US" dirty="0">
                <a:solidFill>
                  <a:srgbClr val="FF0000"/>
                </a:solidFill>
              </a:rPr>
              <a:t>::</a:t>
            </a:r>
            <a:r>
              <a:rPr lang="en-US" dirty="0" smtClean="0"/>
              <a:t>eeee:1</a:t>
            </a:r>
          </a:p>
          <a:p>
            <a:r>
              <a:rPr lang="en-US" dirty="0" smtClean="0"/>
              <a:t>Address </a:t>
            </a:r>
            <a:r>
              <a:rPr lang="en-US" dirty="0"/>
              <a:t>2001:0:0:1:</a:t>
            </a:r>
            <a:r>
              <a:rPr lang="en-US" dirty="0">
                <a:solidFill>
                  <a:srgbClr val="FF0000"/>
                </a:solidFill>
              </a:rPr>
              <a:t>0:0:0</a:t>
            </a:r>
            <a:r>
              <a:rPr lang="en-US" dirty="0"/>
              <a:t>:1 must be written as </a:t>
            </a:r>
            <a:endParaRPr lang="en-US" dirty="0" smtClean="0"/>
          </a:p>
          <a:p>
            <a:pPr lvl="1"/>
            <a:r>
              <a:rPr lang="en-US" dirty="0" smtClean="0"/>
              <a:t>2001:0:0:1</a:t>
            </a:r>
            <a:r>
              <a:rPr lang="en-US" dirty="0">
                <a:solidFill>
                  <a:srgbClr val="FF0000"/>
                </a:solidFill>
              </a:rPr>
              <a:t>::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since </a:t>
            </a:r>
            <a:r>
              <a:rPr lang="en-US" dirty="0"/>
              <a:t>it compresses 3 fields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1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 compaction rules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When there is a tie for possible uses of </a:t>
            </a:r>
            <a:r>
              <a:rPr lang="en-US" dirty="0" smtClean="0"/>
              <a:t>::</a:t>
            </a:r>
          </a:p>
          <a:p>
            <a:pPr lvl="1"/>
            <a:r>
              <a:rPr lang="en-US" dirty="0" smtClean="0"/>
              <a:t>First </a:t>
            </a:r>
            <a:r>
              <a:rPr lang="en-US" dirty="0"/>
              <a:t>possible occurrence of :: must be </a:t>
            </a:r>
            <a:r>
              <a:rPr lang="en-US" dirty="0" smtClean="0"/>
              <a:t>used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hex characters a, b, c, d, e, f must be written in lower </a:t>
            </a:r>
            <a:r>
              <a:rPr lang="en-US" dirty="0" smtClean="0"/>
              <a:t>case</a:t>
            </a:r>
            <a:endParaRPr lang="en-US" dirty="0"/>
          </a:p>
          <a:p>
            <a:pPr lvl="1"/>
            <a:r>
              <a:rPr lang="en-US" dirty="0" smtClean="0"/>
              <a:t>Ensures compatibility with computer string matching algorithms</a:t>
            </a:r>
          </a:p>
          <a:p>
            <a:r>
              <a:rPr lang="en-US" dirty="0" smtClean="0"/>
              <a:t>Result is guaranteed to be a unique representation of an address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B763E-B8D6-4481-9706-B67367898446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813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of IP</a:t>
            </a:r>
          </a:p>
          <a:p>
            <a:pPr eaLnBrk="1" hangingPunct="1"/>
            <a:r>
              <a:rPr lang="en-US" dirty="0" smtClean="0"/>
              <a:t>Why different parts of IP addresses</a:t>
            </a:r>
          </a:p>
          <a:p>
            <a:pPr eaLnBrk="1" hangingPunct="1"/>
            <a:r>
              <a:rPr lang="en-US" dirty="0" smtClean="0"/>
              <a:t>Why CIDR</a:t>
            </a:r>
          </a:p>
          <a:p>
            <a:pPr eaLnBrk="1" hangingPunct="1"/>
            <a:r>
              <a:rPr lang="en-US" dirty="0" smtClean="0"/>
              <a:t>Obtaining IP addresses</a:t>
            </a:r>
          </a:p>
          <a:p>
            <a:pPr eaLnBrk="1" hangingPunct="1"/>
            <a:r>
              <a:rPr lang="en-US" dirty="0" smtClean="0"/>
              <a:t>IP version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networks in the retail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Wal-Mart and K-Mart started in 1962</a:t>
            </a:r>
          </a:p>
          <a:p>
            <a:r>
              <a:rPr lang="en-US" dirty="0" smtClean="0"/>
              <a:t>K-Mart grew rapidly at first</a:t>
            </a:r>
          </a:p>
          <a:p>
            <a:pPr lvl="1"/>
            <a:r>
              <a:rPr lang="en-US" dirty="0" smtClean="0"/>
              <a:t>250 stores in 1967,  compared to 18 </a:t>
            </a:r>
            <a:r>
              <a:rPr lang="en-US" dirty="0" err="1" smtClean="0"/>
              <a:t>Wal</a:t>
            </a:r>
            <a:r>
              <a:rPr lang="en-US" dirty="0" smtClean="0"/>
              <a:t>-Marts</a:t>
            </a:r>
          </a:p>
          <a:p>
            <a:pPr lvl="1"/>
            <a:r>
              <a:rPr lang="en-US" dirty="0" smtClean="0"/>
              <a:t>Each K-Mart store had 6 times the revenue of a Wal-Mart store</a:t>
            </a:r>
          </a:p>
          <a:p>
            <a:r>
              <a:rPr lang="en-US" dirty="0" smtClean="0"/>
              <a:t>2002</a:t>
            </a:r>
          </a:p>
          <a:p>
            <a:pPr lvl="1"/>
            <a:r>
              <a:rPr lang="en-US" dirty="0" smtClean="0"/>
              <a:t>K-Mart filed for bankruptcy</a:t>
            </a:r>
          </a:p>
          <a:p>
            <a:pPr lvl="1"/>
            <a:r>
              <a:rPr lang="en-US" dirty="0" smtClean="0"/>
              <a:t>For the first time, Wal-Mart was the largest company in America by revenue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Internet protocol (IP) overview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Most common protocol at the Network Layer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Specified in </a:t>
            </a:r>
            <a:r>
              <a:rPr lang="en-US" dirty="0" smtClean="0">
                <a:hlinkClick r:id="rId2"/>
              </a:rPr>
              <a:t>RFC 791 </a:t>
            </a:r>
            <a:r>
              <a:rPr lang="en-US" dirty="0" smtClean="0"/>
              <a:t>(Sep 1981)</a:t>
            </a:r>
          </a:p>
          <a:p>
            <a:pPr eaLnBrk="1" hangingPunct="1"/>
            <a:r>
              <a:rPr lang="en-US" dirty="0" smtClean="0"/>
              <a:t>First used on a large scale in BSD UNIX</a:t>
            </a:r>
            <a:endParaRPr lang="en-US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dirty="0" smtClean="0">
                <a:hlinkClick r:id="rId3"/>
              </a:rPr>
              <a:t>http://www.isoc.org/internet/history/brief.shtml</a:t>
            </a:r>
            <a:endParaRPr lang="en-US" dirty="0" smtClean="0"/>
          </a:p>
          <a:p>
            <a:pPr lvl="1" eaLnBrk="1" hangingPunct="1"/>
            <a:r>
              <a:rPr lang="en-US" dirty="0" smtClean="0"/>
              <a:t>Now used by default in all operating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6AFB5-FB01-4104-963C-611712FB661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Among other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Wal-Mart relied on IT</a:t>
            </a:r>
          </a:p>
          <a:p>
            <a:pPr lvl="1"/>
            <a:r>
              <a:rPr lang="en-US" dirty="0" smtClean="0"/>
              <a:t>First computer network using phone lines in 1977</a:t>
            </a:r>
          </a:p>
          <a:p>
            <a:pPr lvl="2"/>
            <a:r>
              <a:rPr lang="en-US" dirty="0" smtClean="0"/>
              <a:t>To improve inventory refills</a:t>
            </a:r>
          </a:p>
          <a:p>
            <a:pPr lvl="1"/>
            <a:r>
              <a:rPr lang="en-US" dirty="0" smtClean="0"/>
              <a:t>Satellite network in 1987</a:t>
            </a:r>
          </a:p>
          <a:p>
            <a:pPr lvl="2"/>
            <a:r>
              <a:rPr lang="en-US" dirty="0" smtClean="0"/>
              <a:t>Cut credit card processing time by half</a:t>
            </a:r>
          </a:p>
          <a:p>
            <a:pPr lvl="1"/>
            <a:r>
              <a:rPr lang="en-US" dirty="0" smtClean="0"/>
              <a:t>EDI, </a:t>
            </a:r>
            <a:r>
              <a:rPr lang="en-US" dirty="0" err="1" smtClean="0"/>
              <a:t>RetailLink</a:t>
            </a:r>
            <a:endParaRPr lang="en-US" dirty="0" smtClean="0"/>
          </a:p>
          <a:p>
            <a:r>
              <a:rPr lang="en-US" dirty="0" smtClean="0"/>
              <a:t>K-Mart relied on managerial expertise</a:t>
            </a:r>
          </a:p>
          <a:p>
            <a:pPr lvl="1"/>
            <a:r>
              <a:rPr lang="en-US" dirty="0" smtClean="0"/>
              <a:t>Used spreadsheets to track supply and demand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ipconfig</a:t>
            </a:r>
            <a:r>
              <a:rPr lang="en-US" dirty="0" smtClean="0"/>
              <a:t> for IP addresses</a:t>
            </a:r>
          </a:p>
          <a:p>
            <a:r>
              <a:rPr lang="en-US" dirty="0" smtClean="0"/>
              <a:t>ARIN for address block ownership</a:t>
            </a:r>
          </a:p>
          <a:p>
            <a:r>
              <a:rPr lang="en-US" dirty="0" smtClean="0"/>
              <a:t>ping</a:t>
            </a:r>
          </a:p>
          <a:p>
            <a:pPr lvl="1"/>
            <a:r>
              <a:rPr lang="en-US" dirty="0" smtClean="0"/>
              <a:t>Round trip times</a:t>
            </a:r>
          </a:p>
          <a:p>
            <a:pPr lvl="1"/>
            <a:r>
              <a:rPr lang="en-US" dirty="0" smtClean="0"/>
              <a:t>Pinging to check network connectivity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of IP address requirements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Address </a:t>
            </a:r>
            <a:r>
              <a:rPr lang="en-US" smtClean="0"/>
              <a:t>block requirement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packet within data link frame</a:t>
            </a:r>
            <a:endParaRPr lang="en-US" dirty="0"/>
          </a:p>
        </p:txBody>
      </p:sp>
      <p:pic>
        <p:nvPicPr>
          <p:cNvPr id="1026" name="Picture 6" descr="DL_IPHeaders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7078"/>
            <a:ext cx="8534400" cy="464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capabilities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Highly </a:t>
            </a:r>
            <a:r>
              <a:rPr lang="en-US" dirty="0" smtClean="0"/>
              <a:t>adaptable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6AFB5-FB01-4104-963C-611712FB661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7B0B7-0C4C-45C8-9676-247AAE759B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4339" name="Picture 7" descr="IP heade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5600"/>
            <a:ext cx="914400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6471</TotalTime>
  <Words>1859</Words>
  <Application>Microsoft Office PowerPoint</Application>
  <PresentationFormat>On-screen Show (4:3)</PresentationFormat>
  <Paragraphs>512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Arial</vt:lpstr>
      <vt:lpstr>Calibri</vt:lpstr>
      <vt:lpstr>Office Theme</vt:lpstr>
      <vt:lpstr>Chapter 4</vt:lpstr>
      <vt:lpstr>Contents</vt:lpstr>
      <vt:lpstr>Functions of the Network layer</vt:lpstr>
      <vt:lpstr>Functions of the Network layer</vt:lpstr>
      <vt:lpstr>Routing and road trips</vt:lpstr>
      <vt:lpstr>Internet protocol (IP) overview</vt:lpstr>
      <vt:lpstr>IP packet within data link frame</vt:lpstr>
      <vt:lpstr>IP capabilities</vt:lpstr>
      <vt:lpstr>IP Header</vt:lpstr>
      <vt:lpstr>IP Header fields</vt:lpstr>
      <vt:lpstr>IP Header fields</vt:lpstr>
      <vt:lpstr>IP Header fields</vt:lpstr>
      <vt:lpstr>IP Header fields</vt:lpstr>
      <vt:lpstr>IP Addresses</vt:lpstr>
      <vt:lpstr>Binary numbers overview</vt:lpstr>
      <vt:lpstr>Using binary numbers</vt:lpstr>
      <vt:lpstr>Binary numbers as labels</vt:lpstr>
      <vt:lpstr>Converting from decimal to binary</vt:lpstr>
      <vt:lpstr>Place values</vt:lpstr>
      <vt:lpstr>Converting from decimal to binary</vt:lpstr>
      <vt:lpstr>Converting from decimal to binary</vt:lpstr>
      <vt:lpstr>Converting from binary to decimal</vt:lpstr>
      <vt:lpstr>Converting from binary to decimal</vt:lpstr>
      <vt:lpstr>Converting from binary to decimal</vt:lpstr>
      <vt:lpstr>Dotted decimal notation</vt:lpstr>
      <vt:lpstr>IP Addresses (dotted decimal notation)</vt:lpstr>
      <vt:lpstr>IP addresses – structure</vt:lpstr>
      <vt:lpstr>IP Addresses - structure</vt:lpstr>
      <vt:lpstr>IP addresses - structure</vt:lpstr>
      <vt:lpstr>IP addresses – structure</vt:lpstr>
      <vt:lpstr>IP addresses – structure</vt:lpstr>
      <vt:lpstr>Special IP Addresses</vt:lpstr>
      <vt:lpstr>IP Address classes</vt:lpstr>
      <vt:lpstr>Class A networks</vt:lpstr>
      <vt:lpstr>Class B and C networks</vt:lpstr>
      <vt:lpstr>Address classes</vt:lpstr>
      <vt:lpstr>Address classes and network addresses</vt:lpstr>
      <vt:lpstr>Addresses by class</vt:lpstr>
      <vt:lpstr>CIDR</vt:lpstr>
      <vt:lpstr>CIDR</vt:lpstr>
      <vt:lpstr>CIDR notation</vt:lpstr>
      <vt:lpstr>CIDR notation</vt:lpstr>
      <vt:lpstr>Obtaining IP addresses</vt:lpstr>
      <vt:lpstr>Obtaining IP addresses</vt:lpstr>
      <vt:lpstr>Obtaining IP addresses</vt:lpstr>
      <vt:lpstr>IP version 6</vt:lpstr>
      <vt:lpstr>IP version 6 overview</vt:lpstr>
      <vt:lpstr>IP version 6 address pool</vt:lpstr>
      <vt:lpstr>IP version 6 header</vt:lpstr>
      <vt:lpstr>IP version 6 header fields</vt:lpstr>
      <vt:lpstr>IP version 6 header fields</vt:lpstr>
      <vt:lpstr>IPv6 addressing example - USF</vt:lpstr>
      <vt:lpstr>IPv6 addressing example - USF</vt:lpstr>
      <vt:lpstr>IPv6 address notation - hex</vt:lpstr>
      <vt:lpstr>IPv6 address compaction rules</vt:lpstr>
      <vt:lpstr>IPv6 address compaction rules</vt:lpstr>
      <vt:lpstr>IPv6 address compaction rules</vt:lpstr>
      <vt:lpstr>Summary</vt:lpstr>
      <vt:lpstr>Case study – networks in the retail sector</vt:lpstr>
      <vt:lpstr>Among other factors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560</cp:revision>
  <dcterms:created xsi:type="dcterms:W3CDTF">2005-08-27T20:10:56Z</dcterms:created>
  <dcterms:modified xsi:type="dcterms:W3CDTF">2016-07-03T17:10:42Z</dcterms:modified>
</cp:coreProperties>
</file>