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3" r:id="rId3"/>
    <p:sldId id="257" r:id="rId4"/>
    <p:sldId id="300" r:id="rId5"/>
    <p:sldId id="302" r:id="rId6"/>
    <p:sldId id="315" r:id="rId7"/>
    <p:sldId id="316" r:id="rId8"/>
    <p:sldId id="317" r:id="rId9"/>
    <p:sldId id="279" r:id="rId10"/>
    <p:sldId id="303" r:id="rId11"/>
    <p:sldId id="304" r:id="rId12"/>
    <p:sldId id="264" r:id="rId13"/>
    <p:sldId id="280" r:id="rId14"/>
    <p:sldId id="305" r:id="rId15"/>
    <p:sldId id="268" r:id="rId16"/>
    <p:sldId id="307" r:id="rId17"/>
    <p:sldId id="306" r:id="rId18"/>
    <p:sldId id="273" r:id="rId19"/>
    <p:sldId id="308" r:id="rId20"/>
    <p:sldId id="269" r:id="rId21"/>
    <p:sldId id="278" r:id="rId22"/>
    <p:sldId id="263" r:id="rId23"/>
    <p:sldId id="295" r:id="rId24"/>
    <p:sldId id="298" r:id="rId25"/>
    <p:sldId id="262" r:id="rId26"/>
    <p:sldId id="267" r:id="rId27"/>
    <p:sldId id="309" r:id="rId28"/>
    <p:sldId id="265" r:id="rId29"/>
    <p:sldId id="283" r:id="rId30"/>
    <p:sldId id="310" r:id="rId31"/>
    <p:sldId id="272" r:id="rId32"/>
    <p:sldId id="275" r:id="rId33"/>
    <p:sldId id="284" r:id="rId34"/>
    <p:sldId id="285" r:id="rId35"/>
    <p:sldId id="286" r:id="rId36"/>
    <p:sldId id="288" r:id="rId37"/>
    <p:sldId id="289" r:id="rId38"/>
    <p:sldId id="290" r:id="rId39"/>
    <p:sldId id="276" r:id="rId40"/>
    <p:sldId id="277" r:id="rId41"/>
    <p:sldId id="297" r:id="rId42"/>
    <p:sldId id="299" r:id="rId43"/>
    <p:sldId id="314" r:id="rId44"/>
    <p:sldId id="311" r:id="rId45"/>
    <p:sldId id="312" r:id="rId46"/>
    <p:sldId id="313" r:id="rId47"/>
    <p:sldId id="294" r:id="rId4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286" autoAdjust="0"/>
  </p:normalViewPr>
  <p:slideViewPr>
    <p:cSldViewPr>
      <p:cViewPr varScale="1">
        <p:scale>
          <a:sx n="170" d="100"/>
          <a:sy n="170" d="100"/>
        </p:scale>
        <p:origin x="136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08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7993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E3A1A9-FC09-4FB2-B526-6CBF578105D3}" type="datetime1">
              <a:rPr lang="en-US"/>
              <a:pPr>
                <a:defRPr/>
              </a:pPr>
              <a:t>7/3/2016</a:t>
            </a:fld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DC08A0-52FE-4DFA-ADF4-ABFB0DF05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77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598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667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CB42-D72F-46A1-BF1F-F82BE1274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tocol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Principles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038"/>
            <a:ext cx="2328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2F81-57CA-46A8-8997-3267748AB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D4E0-D985-4883-9182-BBFE7178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9C4B-F519-48A3-BF9C-54ABE020E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705FE-4243-4FE8-A756-584D391BD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614B-B55C-4C34-B6BA-580887159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B29A-F203-4D7A-BF74-7FA6F77C1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CF94-B358-492B-8A00-F25804F7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7241-221B-41B9-9D30-919B115CA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DAAA-EE97-481D-AC70-58EF5CB37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E650-F8F4-4936-A44B-2A443C951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7566-9BF6-47F8-8E52-6F7B2C607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Definition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038"/>
            <a:ext cx="2328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2BCA-86FE-4847-819A-93E423BE1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t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Utility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038"/>
            <a:ext cx="2328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F27F-B2E3-41AB-8EDF-AA8F572BD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le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Milestones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038"/>
            <a:ext cx="2328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8111-795E-4F33-8199-A4095C615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cket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Packetization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038"/>
            <a:ext cx="2328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7E8A-735B-4B66-9540-317C5C45D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Layering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038"/>
            <a:ext cx="2328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1DEA-FA26-4ADB-900D-99715FAD5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CP/ 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TCPIP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038"/>
            <a:ext cx="2328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719DB-4701-4F84-B04C-DD6CA325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OSI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038"/>
            <a:ext cx="2328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669C-6874-4E97-82E3-B3B03705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E6E205-F63B-4C36-AE40-B537BC462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tf.org/rfc/rfc1034.txt" TargetMode="External"/><Relationship Id="rId3" Type="http://schemas.openxmlformats.org/officeDocument/2006/relationships/hyperlink" Target="http://www.ietf.org/rfc/rfc0821.txt" TargetMode="External"/><Relationship Id="rId7" Type="http://schemas.openxmlformats.org/officeDocument/2006/relationships/hyperlink" Target="http://www.ietf.org/rfc/rfc1180.txt" TargetMode="External"/><Relationship Id="rId2" Type="http://schemas.openxmlformats.org/officeDocument/2006/relationships/hyperlink" Target="http://www.ietf.org/rfc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tf.org/rfc/rfc0791.txt" TargetMode="External"/><Relationship Id="rId5" Type="http://schemas.openxmlformats.org/officeDocument/2006/relationships/hyperlink" Target="http://www.ietf.org/rfc/rfc0793.txt" TargetMode="External"/><Relationship Id="rId4" Type="http://schemas.openxmlformats.org/officeDocument/2006/relationships/hyperlink" Target="http://www.ietf.org/rfc/rfc2616.txt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lmon_Strowg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Telegraph</a:t>
            </a:r>
            <a:endParaRPr lang="en-US" dirty="0"/>
          </a:p>
        </p:txBody>
      </p:sp>
      <p:pic>
        <p:nvPicPr>
          <p:cNvPr id="2050" name="Picture 2" descr="Telegraph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19" y="2695575"/>
            <a:ext cx="841723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 and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Multiplexing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Circuit </a:t>
            </a:r>
            <a:r>
              <a:rPr lang="en-US" dirty="0" smtClean="0"/>
              <a:t>switching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3" descr="Switchi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471" y="4602162"/>
            <a:ext cx="7962861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Packet switching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Packet switching (1969 - 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C8111-795E-4F33-8199-A4095C6155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communications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C8111-795E-4F33-8199-A4095C6155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131"/>
            <a:ext cx="9144000" cy="5428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switching </a:t>
            </a:r>
            <a:r>
              <a:rPr lang="en-US" dirty="0" err="1" smtClean="0"/>
              <a:t>vs</a:t>
            </a:r>
            <a:r>
              <a:rPr lang="en-US" dirty="0" smtClean="0"/>
              <a:t> packet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circuit is an electronic closed-loop path among two or more points</a:t>
            </a:r>
          </a:p>
          <a:p>
            <a:r>
              <a:rPr lang="en-US" dirty="0" smtClean="0"/>
              <a:t>Packet switches are called routers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Circuit switched networks typically bill by the minute</a:t>
            </a:r>
          </a:p>
          <a:p>
            <a:r>
              <a:rPr lang="en-US" dirty="0" smtClean="0"/>
              <a:t>Packet switched networks typically bill by the MB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Packetization overview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Packetization is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Each segment or packet has two parts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D7E8A-735B-4B66-9540-317C5C45DC9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analogy</a:t>
            </a:r>
            <a:endParaRPr lang="en-US" dirty="0"/>
          </a:p>
        </p:txBody>
      </p:sp>
      <p:pic>
        <p:nvPicPr>
          <p:cNvPr id="2050" name="Picture 0" descr="Packet_Letter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303" y="1771586"/>
            <a:ext cx="8412163" cy="478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Packetization in retail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4665" y="1371600"/>
            <a:ext cx="3843976" cy="516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Factors favoring packet switching over circuit switching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Increase in interactive data traffic (as opposed to voice traffic) has increased “</a:t>
            </a:r>
            <a:r>
              <a:rPr lang="en-US" dirty="0" err="1" smtClean="0"/>
              <a:t>burstiness</a:t>
            </a:r>
            <a:r>
              <a:rPr lang="en-US" dirty="0" smtClean="0"/>
              <a:t>” of data (high ratio of peak usage to mean usage)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Packet switching enables efficient utilization of communication links by averaging needs among large numbers of users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D7E8A-735B-4B66-9540-317C5C45DC9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aggregation</a:t>
            </a:r>
            <a:endParaRPr lang="en-US" dirty="0"/>
          </a:p>
        </p:txBody>
      </p:sp>
      <p:pic>
        <p:nvPicPr>
          <p:cNvPr id="3077" name="Char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265940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Char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0"/>
            <a:ext cx="265940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Char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0"/>
            <a:ext cx="265940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Chart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3089" y="4191000"/>
            <a:ext cx="316942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Definition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Utility of computer networking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Technology milestones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Packetization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Layering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TCP/ IP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OSI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Principles of Internet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57566-9BF6-47F8-8E52-6F7B2C607A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packetization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Communication link costs are now very high relative to switching costs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Eliminates single points of failure in data communication systems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Ease of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D7E8A-735B-4B66-9540-317C5C45DC9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Arranging functionality in a hierarchical manner, such that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is how we create and process packets</a:t>
            </a:r>
          </a:p>
          <a:p>
            <a:pPr eaLnBrk="1" hangingPunct="1"/>
            <a:r>
              <a:rPr lang="en-US" dirty="0" smtClean="0"/>
              <a:t>Example (corporate)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C1DEA-FA26-4ADB-900D-99715FAD5C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Layering examples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1999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Example (software)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C1DEA-FA26-4ADB-900D-99715FAD5C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7653" name="Picture 4" descr="Layer_Business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1600197"/>
            <a:ext cx="1554480" cy="47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Layer_Soft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9920" y="1600197"/>
            <a:ext cx="1554480" cy="444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layering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Specializes technology development</a:t>
            </a:r>
          </a:p>
          <a:p>
            <a:pPr eaLnBrk="1" hangingPunct="1"/>
            <a:r>
              <a:rPr lang="en-US" dirty="0" smtClean="0"/>
              <a:t>Separation of functionality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Simplification in adding new technology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C1DEA-FA26-4ADB-900D-99715FAD5CE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in data communication</a:t>
            </a:r>
            <a:endParaRPr lang="en-US" dirty="0"/>
          </a:p>
        </p:txBody>
      </p:sp>
      <p:pic>
        <p:nvPicPr>
          <p:cNvPr id="4" name="Picture 3" descr="Apps_Layers_Medium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099" y="1108679"/>
            <a:ext cx="5003801" cy="567312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packet structure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Five important </a:t>
            </a:r>
            <a:r>
              <a:rPr lang="en-US" dirty="0" err="1" smtClean="0"/>
              <a:t>datacomm</a:t>
            </a:r>
            <a:r>
              <a:rPr lang="en-US" dirty="0" smtClean="0"/>
              <a:t> tasks</a:t>
            </a:r>
          </a:p>
          <a:p>
            <a:pPr lvl="1" eaLnBrk="1" hangingPunct="1"/>
            <a:r>
              <a:rPr lang="en-US" dirty="0" smtClean="0"/>
              <a:t>User needs (e.g. get web page, web page body)</a:t>
            </a:r>
          </a:p>
          <a:p>
            <a:pPr lvl="1" eaLnBrk="1" hangingPunct="1"/>
            <a:r>
              <a:rPr lang="en-US" dirty="0" smtClean="0"/>
              <a:t>Segmentation and reassembly</a:t>
            </a:r>
          </a:p>
          <a:p>
            <a:pPr lvl="1" eaLnBrk="1" hangingPunct="1"/>
            <a:r>
              <a:rPr lang="en-US" dirty="0" smtClean="0"/>
              <a:t>Identifying and locating destination</a:t>
            </a:r>
          </a:p>
          <a:p>
            <a:pPr lvl="1" eaLnBrk="1" hangingPunct="1"/>
            <a:r>
              <a:rPr lang="en-US" dirty="0" smtClean="0"/>
              <a:t>Error control</a:t>
            </a:r>
          </a:p>
          <a:p>
            <a:pPr lvl="1" eaLnBrk="1" hangingPunct="1"/>
            <a:r>
              <a:rPr lang="en-US" dirty="0" smtClean="0"/>
              <a:t>Signaling - Converting data into a form suitable for transmission over wires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C1DEA-FA26-4ADB-900D-99715FAD5C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packet structure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These and other related </a:t>
            </a:r>
            <a:r>
              <a:rPr lang="en-US" dirty="0" err="1" smtClean="0"/>
              <a:t>datacomm</a:t>
            </a:r>
            <a:r>
              <a:rPr lang="en-US" dirty="0" smtClean="0"/>
              <a:t> tasks are accomplished by adding additional required information to information packets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Routers perform packet switching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C1DEA-FA26-4ADB-900D-99715FAD5C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header information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7676"/>
              </p:ext>
            </p:extLst>
          </p:nvPr>
        </p:nvGraphicFramePr>
        <p:xfrm>
          <a:off x="304800" y="1600200"/>
          <a:ext cx="85344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5412"/>
                <a:gridCol w="2978988"/>
              </a:tblGrid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Networking 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task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Header information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Specify user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needs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User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commands</a:t>
                      </a: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Segmentation and reassembly of packets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Sequence numbers</a:t>
                      </a: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Identifying and locating destination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Address</a:t>
                      </a: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Error control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Error check</a:t>
                      </a: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Signaling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packet structure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A typical packet contains</a:t>
            </a:r>
          </a:p>
          <a:p>
            <a:pPr lvl="1" eaLnBrk="1" hangingPunct="1"/>
            <a:r>
              <a:rPr lang="en-US" dirty="0" smtClean="0"/>
              <a:t>Information sent from the layers above</a:t>
            </a:r>
          </a:p>
          <a:p>
            <a:pPr lvl="1" eaLnBrk="1" hangingPunct="1"/>
            <a:r>
              <a:rPr lang="en-US" dirty="0" smtClean="0"/>
              <a:t>and</a:t>
            </a:r>
          </a:p>
          <a:p>
            <a:pPr lvl="2"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C1DEA-FA26-4ADB-900D-99715FAD5C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2529" name="Picture 22" descr="Packet structure high level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300" y="4648200"/>
            <a:ext cx="743421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5-layered TCP/ IP stack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Modern computer networks implement layering in 5 layers</a:t>
            </a:r>
          </a:p>
          <a:p>
            <a:pPr eaLnBrk="1" hangingPunct="1"/>
            <a:r>
              <a:rPr lang="en-US" dirty="0" smtClean="0"/>
              <a:t>Called the TCP/ IP stack</a:t>
            </a:r>
          </a:p>
          <a:p>
            <a:pPr lvl="1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Integrates two popular sets of technologies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719DB-4701-4F84-B04C-DD6CA32512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Business Data Communications</a:t>
            </a:r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Used synonymously with “computer networking”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BCA-86FE-4847-819A-93E423BE1F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names and tasks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15596"/>
              </p:ext>
            </p:extLst>
          </p:nvPr>
        </p:nvGraphicFramePr>
        <p:xfrm>
          <a:off x="381000" y="1600200"/>
          <a:ext cx="8382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1295400"/>
                <a:gridCol w="4038600"/>
                <a:gridCol w="2133601"/>
              </a:tblGrid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Layer number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Layer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Networking </a:t>
                      </a:r>
                      <a:r>
                        <a:rPr lang="en-US" sz="1800" b="1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task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Times New Roman"/>
                        </a:rPr>
                        <a:t>Header information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Specify user </a:t>
                      </a:r>
                      <a:r>
                        <a:rPr lang="en-US" sz="1800" b="0" dirty="0">
                          <a:latin typeface="Calibri"/>
                          <a:ea typeface="Calibri"/>
                          <a:cs typeface="Times New Roman"/>
                        </a:rPr>
                        <a:t>needs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User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commands</a:t>
                      </a: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Transport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Times New Roman"/>
                        </a:rPr>
                        <a:t>Segmentation and reassembly of packets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Sequence numbers</a:t>
                      </a: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Network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Times New Roman"/>
                        </a:rPr>
                        <a:t>Identifying and locating destination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Address</a:t>
                      </a: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Data-link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Calibri"/>
                          <a:cs typeface="Times New Roman"/>
                        </a:rPr>
                        <a:t>Error control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Error check</a:t>
                      </a: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Physical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Calibri"/>
                          <a:cs typeface="Times New Roman"/>
                        </a:rPr>
                        <a:t>Signaling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TCP/ IP stack layer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719DB-4701-4F84-B04C-DD6CA32512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 descr="TCP-IP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399" y="2133600"/>
            <a:ext cx="5537201" cy="376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OSI model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OSI – Open Systems Interconnection</a:t>
            </a:r>
          </a:p>
          <a:p>
            <a:pPr eaLnBrk="1" hangingPunct="1"/>
            <a:r>
              <a:rPr lang="en-US" dirty="0" smtClean="0"/>
              <a:t>Early networks involved multiple networking technologies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Even the current dominant TCP/ IP 5-layer stack integrates two major technologies – TCP/ IP and Ethernet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6669C-6874-4E97-82E3-B3B0370502E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OSI model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OSI model is a logical structure for communications networks, standardized by the International Organization for Standardization (ISO)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Current status: Useful as an introduction to data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6669C-6874-4E97-82E3-B3B0370502E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OSI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6669C-6874-4E97-82E3-B3B0370502E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7891" name="Picture 3" descr="OSI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350963"/>
            <a:ext cx="5537200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OSI model strengths and weaknesses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Strengths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/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Weaknesses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6669C-6874-4E97-82E3-B3B0370502E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OSI and TCP/ 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6669C-6874-4E97-82E3-B3B0370502E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9939" name="Picture 3" descr="OSI_TCP-IP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32000" y="1427221"/>
            <a:ext cx="5080000" cy="497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Principles of Internet protocols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Internet would be a network of multiple independent networks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Multiple applications could use the Internet, including those not yet conceived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52F81-57CA-46A8-8997-3267748AB60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Principles of Internet protocols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Standardized message block to serve any application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				-- </a:t>
            </a:r>
            <a:r>
              <a:rPr lang="en-US" dirty="0" err="1" smtClean="0"/>
              <a:t>Baran</a:t>
            </a:r>
            <a:r>
              <a:rPr lang="en-US" dirty="0" smtClean="0"/>
              <a:t> </a:t>
            </a:r>
            <a:r>
              <a:rPr lang="en-US" dirty="0" smtClean="0"/>
              <a:t>1964</a:t>
            </a:r>
          </a:p>
          <a:p>
            <a:pPr lvl="1" eaLnBrk="1" hangingPunct="1"/>
            <a:r>
              <a:rPr lang="en-US" dirty="0" smtClean="0"/>
              <a:t>						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52F81-57CA-46A8-8997-3267748AB60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TCP/ IP technologies by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52F81-57CA-46A8-8997-3267748AB60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41" name="Picture 1" descr="OSI IP thin wa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41437"/>
            <a:ext cx="7010400" cy="52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data network</a:t>
            </a:r>
            <a:endParaRPr lang="en-US" dirty="0"/>
          </a:p>
        </p:txBody>
      </p:sp>
      <p:pic>
        <p:nvPicPr>
          <p:cNvPr id="5" name="Picture 4" descr="DataNetwork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9050" y="1618559"/>
            <a:ext cx="4025900" cy="447744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 typical computer network</a:t>
            </a:r>
          </a:p>
        </p:txBody>
      </p:sp>
      <p:pic>
        <p:nvPicPr>
          <p:cNvPr id="44035" name="Picture 5" descr="Typical network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447800"/>
            <a:ext cx="73914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57566-9BF6-47F8-8E52-6F7B2C607A8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Standards reference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Internet technology standards are publicly available as Requests For Comment (RFCs)</a:t>
            </a:r>
          </a:p>
          <a:p>
            <a:pPr lvl="1" eaLnBrk="1" hangingPunct="1"/>
            <a:r>
              <a:rPr lang="en-US" sz="2400" dirty="0" smtClean="0">
                <a:hlinkClick r:id="rId2"/>
              </a:rPr>
              <a:t>http://www.ietf.org/rfc.html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Highly recommended standards</a:t>
            </a:r>
          </a:p>
          <a:p>
            <a:pPr lvl="1" eaLnBrk="1" hangingPunct="1"/>
            <a:r>
              <a:rPr lang="en-US" sz="2400" dirty="0" smtClean="0"/>
              <a:t>Email: </a:t>
            </a:r>
            <a:r>
              <a:rPr lang="en-US" sz="2400" dirty="0" smtClean="0">
                <a:hlinkClick r:id="rId3"/>
              </a:rPr>
              <a:t>http://www.ietf.org/rfc/rfc0821.txt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HTTP: </a:t>
            </a:r>
            <a:r>
              <a:rPr lang="en-US" sz="2400" dirty="0" smtClean="0">
                <a:hlinkClick r:id="rId4"/>
              </a:rPr>
              <a:t>http://www.ietf.org/rfc/rfc2616.txt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TCP: </a:t>
            </a:r>
            <a:r>
              <a:rPr lang="en-US" sz="2400" dirty="0" smtClean="0">
                <a:hlinkClick r:id="rId5"/>
              </a:rPr>
              <a:t>http://www.ietf.org/rfc/rfc0793.txt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IP: </a:t>
            </a:r>
            <a:r>
              <a:rPr lang="en-US" sz="2400" dirty="0" smtClean="0">
                <a:hlinkClick r:id="rId6"/>
              </a:rPr>
              <a:t>http://www.ietf.org/rfc/rfc0791.txt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TCP/ IP tutorial: </a:t>
            </a:r>
            <a:r>
              <a:rPr lang="en-US" sz="2400" dirty="0" smtClean="0">
                <a:hlinkClick r:id="rId7"/>
              </a:rPr>
              <a:t>http://www.ietf.org/rfc/rfc1180.txt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Domain names: </a:t>
            </a:r>
            <a:r>
              <a:rPr lang="en-US" sz="2400" dirty="0" smtClean="0">
                <a:hlinkClick r:id="rId8"/>
              </a:rPr>
              <a:t>http://www.ietf.org/rfc/rfc1034.txt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6669C-6874-4E97-82E3-B3B0370502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sz="2800" dirty="0"/>
              <a:t>Chapters 2 – 6: Layers of TCP/ IP stack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Chapters 7 – 11: Technologies supporting networking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Chapters 12 – 13: Technologies related to computing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Chapter 14: Managerial issues in IT infrastructures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See anatomy of a web request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06435"/>
            <a:ext cx="8915400" cy="635942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Domino’s Pizza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Pizza tracker</a:t>
            </a:r>
          </a:p>
          <a:p>
            <a:r>
              <a:rPr lang="en-US" dirty="0" smtClean="0"/>
              <a:t>Bringing the computer network into the food industry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Anecdotal evidence is positive</a:t>
            </a:r>
          </a:p>
          <a:p>
            <a:r>
              <a:rPr lang="en-US" dirty="0" smtClean="0"/>
              <a:t>Almost 40% of orders come online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infrastructure design exercise</a:t>
            </a:r>
            <a:endParaRPr lang="en-US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34" y="1347787"/>
            <a:ext cx="6933601" cy="535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Why computer networks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Important milestones in datacomm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Why packetization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Typical packet structure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Why layering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Layers of TCP/ IP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Functions of each layer in TCP/ IP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OSI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Internet protocol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57566-9BF6-47F8-8E52-6F7B2C607A8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 of computer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set of technologies support all networked computer applications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Basic principles unchanged for over 4 decades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 essential component of modern economy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computer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</a:t>
            </a:r>
            <a:r>
              <a:rPr lang="en-US" dirty="0"/>
              <a:t>of the world’s largest </a:t>
            </a:r>
            <a:r>
              <a:rPr lang="en-US" dirty="0" smtClean="0"/>
              <a:t>industries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Networking infrastructure is a driver of the economy</a:t>
            </a:r>
          </a:p>
          <a:p>
            <a:r>
              <a:rPr lang="en-US" dirty="0" smtClean="0"/>
              <a:t>Digital economy likely to exceed $4Trillion by 2016</a:t>
            </a:r>
          </a:p>
        </p:txBody>
      </p:sp>
    </p:spTree>
    <p:extLst>
      <p:ext uri="{BB962C8B-B14F-4D97-AF65-F5344CB8AC3E}">
        <p14:creationId xmlns:p14="http://schemas.microsoft.com/office/powerpoint/2010/main" val="50337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CISCO Global IP traffic forecast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6F27F-B2E3-41AB-8EDF-AA8F572BD7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33400" y="1397000"/>
          <a:ext cx="815340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659"/>
                <a:gridCol w="1631941"/>
                <a:gridCol w="1708142"/>
                <a:gridCol w="240665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CAGR 2014-2019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By type (</a:t>
                      </a:r>
                      <a:r>
                        <a:rPr lang="en-US" sz="1800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peta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bytes/ month)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 Internet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39,909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111,899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24,221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By segment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47,740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138,415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29,563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By geography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Asia-Pacific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20,729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54,434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49,720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Western Europe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24,680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0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it for me?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Bureau of Labor Statistics estimates (2012)</a:t>
            </a:r>
          </a:p>
          <a:p>
            <a:pPr lvl="1"/>
            <a:r>
              <a:rPr lang="en-US" dirty="0" smtClean="0"/>
              <a:t>Network and computer system administrators</a:t>
            </a:r>
          </a:p>
          <a:p>
            <a:pPr lvl="2"/>
            <a:r>
              <a:rPr lang="en-US" dirty="0" smtClean="0"/>
              <a:t>2012 employment	:			</a:t>
            </a:r>
            <a:r>
              <a:rPr lang="en-US" dirty="0"/>
              <a:t> </a:t>
            </a:r>
            <a:r>
              <a:rPr lang="en-US" dirty="0" smtClean="0"/>
              <a:t>366,400</a:t>
            </a:r>
          </a:p>
          <a:p>
            <a:pPr lvl="2"/>
            <a:r>
              <a:rPr lang="en-US" dirty="0" smtClean="0"/>
              <a:t>Median pay		: 			$72,560</a:t>
            </a:r>
          </a:p>
          <a:p>
            <a:r>
              <a:rPr lang="en-US" dirty="0" smtClean="0"/>
              <a:t>Growth rate: 12% (until 2022)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6F27F-B2E3-41AB-8EDF-AA8F572BD7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milestones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Telegraph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Information carried as electrical signals over wires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Multiplexing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Circuit switching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March 10, 1891, </a:t>
            </a:r>
            <a:r>
              <a:rPr lang="en-US" sz="1600" dirty="0" err="1" smtClean="0"/>
              <a:t>Strowger</a:t>
            </a:r>
            <a:r>
              <a:rPr lang="en-US" sz="1600" dirty="0" smtClean="0"/>
              <a:t> switch patented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/>
              <a:t>Tampa connection - Buried in St. Pete - </a:t>
            </a:r>
            <a:r>
              <a:rPr lang="en-US" sz="1200" dirty="0" smtClean="0">
                <a:hlinkClick r:id="rId2"/>
              </a:rPr>
              <a:t>http://en.wikipedia.org/wiki/Almon_Strowger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Packet switching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Signals sent and switching performed only when information ready to be transferred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Source: Wikipedia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C8111-795E-4F33-8199-A4095C6155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13175</TotalTime>
  <Words>928</Words>
  <Application>Microsoft Office PowerPoint</Application>
  <PresentationFormat>On-screen Show (4:3)</PresentationFormat>
  <Paragraphs>299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Courier New</vt:lpstr>
      <vt:lpstr>Times New Roman</vt:lpstr>
      <vt:lpstr>Office Theme</vt:lpstr>
      <vt:lpstr>Chapter 1</vt:lpstr>
      <vt:lpstr>Contents</vt:lpstr>
      <vt:lpstr>Definition</vt:lpstr>
      <vt:lpstr>Typical data network</vt:lpstr>
      <vt:lpstr>Unique features of computer networks</vt:lpstr>
      <vt:lpstr>Utility of computer networking</vt:lpstr>
      <vt:lpstr>CISCO Global IP traffic forecast</vt:lpstr>
      <vt:lpstr>What’s in it for me?</vt:lpstr>
      <vt:lpstr>Technology milestones</vt:lpstr>
      <vt:lpstr>Telegraph</vt:lpstr>
      <vt:lpstr>Multiplexing and switching</vt:lpstr>
      <vt:lpstr>Packet switching</vt:lpstr>
      <vt:lpstr>Data communications timeline</vt:lpstr>
      <vt:lpstr>Circuit switching vs packet switching</vt:lpstr>
      <vt:lpstr>Packetization overview</vt:lpstr>
      <vt:lpstr>Packets analogy</vt:lpstr>
      <vt:lpstr>Packetization in retail</vt:lpstr>
      <vt:lpstr>Factors favoring packet switching over circuit switching</vt:lpstr>
      <vt:lpstr>Traffic aggregation</vt:lpstr>
      <vt:lpstr>Advantages of packetization</vt:lpstr>
      <vt:lpstr>Layering</vt:lpstr>
      <vt:lpstr>Layering examples</vt:lpstr>
      <vt:lpstr>Advantages of layering</vt:lpstr>
      <vt:lpstr>Layering in data communication</vt:lpstr>
      <vt:lpstr>Typical packet structure</vt:lpstr>
      <vt:lpstr>Typical packet structure</vt:lpstr>
      <vt:lpstr>Important header information</vt:lpstr>
      <vt:lpstr>Typical packet structure</vt:lpstr>
      <vt:lpstr>5-layered TCP/ IP stack</vt:lpstr>
      <vt:lpstr>Layer names and tasks</vt:lpstr>
      <vt:lpstr>TCP/ IP stack layer technologies</vt:lpstr>
      <vt:lpstr>OSI model</vt:lpstr>
      <vt:lpstr>OSI model</vt:lpstr>
      <vt:lpstr>OSI model</vt:lpstr>
      <vt:lpstr>OSI model strengths and weaknesses</vt:lpstr>
      <vt:lpstr>OSI and TCP/ IP</vt:lpstr>
      <vt:lpstr>Principles of Internet protocols</vt:lpstr>
      <vt:lpstr>Principles of Internet protocols</vt:lpstr>
      <vt:lpstr>TCP/ IP technologies by layer</vt:lpstr>
      <vt:lpstr>A typical computer network</vt:lpstr>
      <vt:lpstr>Standards reference</vt:lpstr>
      <vt:lpstr>Rest of the course</vt:lpstr>
      <vt:lpstr>PowerPoint Presentation</vt:lpstr>
      <vt:lpstr>Case study – Domino’s Pizza</vt:lpstr>
      <vt:lpstr>Hands-on exercise</vt:lpstr>
      <vt:lpstr>IT infrastructure design exercise</vt:lpstr>
      <vt:lpstr>Summary</vt:lpstr>
    </vt:vector>
  </TitlesOfParts>
  <Company>usf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reviewer</dc:creator>
  <cp:lastModifiedBy>Agrawal, Manish</cp:lastModifiedBy>
  <cp:revision>641</cp:revision>
  <dcterms:created xsi:type="dcterms:W3CDTF">2005-08-27T20:10:56Z</dcterms:created>
  <dcterms:modified xsi:type="dcterms:W3CDTF">2016-07-03T16:49:35Z</dcterms:modified>
</cp:coreProperties>
</file>