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1" r:id="rId1"/>
  </p:sldMasterIdLst>
  <p:notesMasterIdLst>
    <p:notesMasterId r:id="rId47"/>
  </p:notesMasterIdLst>
  <p:handoutMasterIdLst>
    <p:handoutMasterId r:id="rId48"/>
  </p:handoutMasterIdLst>
  <p:sldIdLst>
    <p:sldId id="256" r:id="rId2"/>
    <p:sldId id="300" r:id="rId3"/>
    <p:sldId id="259" r:id="rId4"/>
    <p:sldId id="305" r:id="rId5"/>
    <p:sldId id="261" r:id="rId6"/>
    <p:sldId id="279" r:id="rId7"/>
    <p:sldId id="268" r:id="rId8"/>
    <p:sldId id="260" r:id="rId9"/>
    <p:sldId id="262" r:id="rId10"/>
    <p:sldId id="263" r:id="rId11"/>
    <p:sldId id="280" r:id="rId12"/>
    <p:sldId id="295" r:id="rId13"/>
    <p:sldId id="264" r:id="rId14"/>
    <p:sldId id="283" r:id="rId15"/>
    <p:sldId id="281" r:id="rId16"/>
    <p:sldId id="266" r:id="rId17"/>
    <p:sldId id="310" r:id="rId18"/>
    <p:sldId id="302" r:id="rId19"/>
    <p:sldId id="289" r:id="rId20"/>
    <p:sldId id="292" r:id="rId21"/>
    <p:sldId id="296" r:id="rId22"/>
    <p:sldId id="293" r:id="rId23"/>
    <p:sldId id="290" r:id="rId24"/>
    <p:sldId id="303" r:id="rId25"/>
    <p:sldId id="265" r:id="rId26"/>
    <p:sldId id="304" r:id="rId27"/>
    <p:sldId id="284" r:id="rId28"/>
    <p:sldId id="285" r:id="rId29"/>
    <p:sldId id="286" r:id="rId30"/>
    <p:sldId id="287" r:id="rId31"/>
    <p:sldId id="267" r:id="rId32"/>
    <p:sldId id="306" r:id="rId33"/>
    <p:sldId id="294" r:id="rId34"/>
    <p:sldId id="311" r:id="rId35"/>
    <p:sldId id="273" r:id="rId36"/>
    <p:sldId id="274" r:id="rId37"/>
    <p:sldId id="291" r:id="rId38"/>
    <p:sldId id="298" r:id="rId39"/>
    <p:sldId id="299" r:id="rId40"/>
    <p:sldId id="277" r:id="rId41"/>
    <p:sldId id="297" r:id="rId42"/>
    <p:sldId id="301" r:id="rId43"/>
    <p:sldId id="307" r:id="rId44"/>
    <p:sldId id="308" r:id="rId45"/>
    <p:sldId id="309" r:id="rId46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108" y="7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2796" y="-114"/>
      </p:cViewPr>
      <p:guideLst>
        <p:guide orient="horz" pos="2928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46208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E947E1-4EB8-43E6-A67E-A7A3ABC241A7}" type="datetimeFigureOut">
              <a:rPr lang="en-US" smtClean="0"/>
              <a:pPr/>
              <a:t>11/2/2020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6425"/>
            <a:ext cx="5486400" cy="4183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F12B15-1B4D-4C45-BEFC-54B40EB7A4A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9373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04C7DD-C67E-4B22-B1BD-95E926F394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UD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eaderUDP.em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00800" y="46038"/>
            <a:ext cx="2693988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065CCE-E71A-46BE-A0DB-7E2CCF3364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083379-AE79-4EAB-9350-7D5C21982C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1B3B80-9ACD-4261-AB15-7162EC6669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14794B-2BA7-43AB-83D0-672E2D5947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A01952-EE90-4B0A-BA85-9C70C8488B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35881F-039B-4C90-B168-ACCDB5B990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794E73-D41B-4EE2-AF9C-8D30E52CCA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F102B0-27DA-491D-B976-9D85A52C4E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73C762-DC20-4A13-81FD-A2676030D6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FB2367-856C-4DDC-8D5D-05636D6472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386187-A3F7-482A-9FDF-02C5963738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ver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eaderOverview.em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00800" y="46038"/>
            <a:ext cx="2693988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B8CCB0-D02D-4DBC-B82C-E972A06C06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egm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eaderSegmentation.em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00800" y="46038"/>
            <a:ext cx="2693988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F041A5-A6CF-400C-8F3B-31D0A5079B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eliabil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eaderReliability.em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00800" y="46038"/>
            <a:ext cx="2693988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60904-263D-438C-BFC6-730B5C88DE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Flow contr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eaderFlowControl.em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00800" y="46038"/>
            <a:ext cx="2693988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25EFBC-2820-492A-BDD8-2917B2B1CE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Multiplex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eaderMultiplexing.em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00800" y="46038"/>
            <a:ext cx="2693988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B445E7-646D-4A9C-BED5-0CE0DA293B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n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eaderConnection.em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00800" y="46038"/>
            <a:ext cx="2693988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5FF173-781F-4E38-8811-94FA2EC01D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eaderHeader.em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00800" y="46038"/>
            <a:ext cx="2693988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468227-D49A-4B36-AA3D-214A18DF8F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4EDEC09-4028-4427-91D2-F5E3342D8C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9" r:id="rId1"/>
    <p:sldLayoutId id="2147483870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71" r:id="rId11"/>
    <p:sldLayoutId id="2147483872" r:id="rId12"/>
    <p:sldLayoutId id="2147483873" r:id="rId13"/>
    <p:sldLayoutId id="2147483874" r:id="rId14"/>
    <p:sldLayoutId id="2147483875" r:id="rId15"/>
    <p:sldLayoutId id="2147483876" r:id="rId16"/>
    <p:sldLayoutId id="2147483877" r:id="rId17"/>
    <p:sldLayoutId id="2147483878" r:id="rId18"/>
    <p:sldLayoutId id="2147483879" r:id="rId19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fc.net/rfc793.html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fc.net/rfc768.html" TargetMode="External"/><Relationship Id="rId2" Type="http://schemas.openxmlformats.org/officeDocument/2006/relationships/hyperlink" Target="http://www.rfc.net/rfc793.html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Chapter 5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3400" y="3886200"/>
            <a:ext cx="8077200" cy="17526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/>
              <a:t>Transport layer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/>
              <a:t>With special emphasis on Transmission Control Protocol (TCP)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TCP functions - segmentation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3600" dirty="0"/>
              <a:t>TCP allows IP to transfer arbitrarily large data blocks</a:t>
            </a:r>
          </a:p>
          <a:p>
            <a:pPr lvl="1">
              <a:lnSpc>
                <a:spcPct val="80000"/>
              </a:lnSpc>
            </a:pPr>
            <a:r>
              <a:rPr lang="en-US" sz="3200" dirty="0"/>
              <a:t>Accomplished by breaking data into segments</a:t>
            </a:r>
          </a:p>
          <a:p>
            <a:pPr lvl="2">
              <a:lnSpc>
                <a:spcPct val="80000"/>
              </a:lnSpc>
            </a:pPr>
            <a:endParaRPr lang="en-US" sz="2800" dirty="0"/>
          </a:p>
          <a:p>
            <a:pPr lvl="1">
              <a:lnSpc>
                <a:spcPct val="80000"/>
              </a:lnSpc>
            </a:pPr>
            <a:r>
              <a:rPr lang="en-US" sz="3200" dirty="0"/>
              <a:t>A sequence number is assigned to each datagram</a:t>
            </a:r>
          </a:p>
          <a:p>
            <a:pPr lvl="1">
              <a:lnSpc>
                <a:spcPct val="80000"/>
              </a:lnSpc>
            </a:pPr>
            <a:r>
              <a:rPr lang="en-US" sz="3200" dirty="0"/>
              <a:t>Sequence numbers help receiver order </a:t>
            </a:r>
            <a:r>
              <a:rPr lang="en-US" sz="3200" dirty="0" err="1"/>
              <a:t>datagrams</a:t>
            </a:r>
            <a:r>
              <a:rPr lang="en-US" sz="3200" dirty="0"/>
              <a:t> even when received out of order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F041A5-A6CF-400C-8F3B-31D0A5079B32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Sequence numbers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F041A5-A6CF-400C-8F3B-31D0A5079B32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pic>
        <p:nvPicPr>
          <p:cNvPr id="19459" name="Picture 3" descr="TCP_segmentation.em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79600" y="1695450"/>
            <a:ext cx="5384800" cy="401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33400" y="5943600"/>
          <a:ext cx="7696200" cy="560832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26483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168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73104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Sequence number of a TCP segment</a:t>
                      </a:r>
                      <a:endParaRPr lang="en-US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=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sequence number of the previous segment + length of previous segment</a:t>
                      </a:r>
                      <a:endParaRPr lang="en-US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TCP functions - segmentation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dirty="0"/>
              <a:t>Advantages</a:t>
            </a:r>
          </a:p>
          <a:p>
            <a:pPr lvl="1">
              <a:lnSpc>
                <a:spcPct val="80000"/>
              </a:lnSpc>
            </a:pPr>
            <a:endParaRPr lang="en-US" dirty="0"/>
          </a:p>
          <a:p>
            <a:pPr lvl="2">
              <a:lnSpc>
                <a:spcPct val="80000"/>
              </a:lnSpc>
            </a:pPr>
            <a:endParaRPr lang="en-US" dirty="0"/>
          </a:p>
          <a:p>
            <a:pPr lvl="2">
              <a:lnSpc>
                <a:spcPct val="80000"/>
              </a:lnSpc>
            </a:pPr>
            <a:endParaRPr lang="en-US" dirty="0"/>
          </a:p>
          <a:p>
            <a:pPr lvl="2">
              <a:lnSpc>
                <a:spcPct val="80000"/>
              </a:lnSpc>
            </a:pPr>
            <a:endParaRPr lang="en-US" dirty="0"/>
          </a:p>
          <a:p>
            <a:pPr lvl="2">
              <a:lnSpc>
                <a:spcPct val="80000"/>
              </a:lnSpc>
            </a:pPr>
            <a:endParaRPr lang="en-US" dirty="0"/>
          </a:p>
          <a:p>
            <a:pPr>
              <a:lnSpc>
                <a:spcPct val="80000"/>
              </a:lnSpc>
            </a:pPr>
            <a:r>
              <a:rPr lang="en-US" dirty="0"/>
              <a:t>Disadvantages</a:t>
            </a:r>
          </a:p>
          <a:p>
            <a:pPr lvl="1">
              <a:lnSpc>
                <a:spcPct val="80000"/>
              </a:lnSpc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F041A5-A6CF-400C-8F3B-31D0A5079B32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TCP functions - reliability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TCP recovers from network damage to data</a:t>
            </a:r>
          </a:p>
          <a:p>
            <a:r>
              <a:rPr lang="en-US" dirty="0"/>
              <a:t>Basic mechanism</a:t>
            </a:r>
          </a:p>
          <a:p>
            <a:pPr lvl="1">
              <a:lnSpc>
                <a:spcPct val="80000"/>
              </a:lnSpc>
            </a:pPr>
            <a:endParaRPr lang="en-US" dirty="0"/>
          </a:p>
          <a:p>
            <a:pPr lvl="1">
              <a:lnSpc>
                <a:spcPct val="80000"/>
              </a:lnSpc>
            </a:pPr>
            <a:endParaRPr lang="en-US" dirty="0"/>
          </a:p>
          <a:p>
            <a:pPr>
              <a:lnSpc>
                <a:spcPct val="80000"/>
              </a:lnSpc>
            </a:pPr>
            <a:r>
              <a:rPr lang="en-US" dirty="0"/>
              <a:t>Datagrams may also get duplicated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Sequence numbers help identify these duplicates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C60904-263D-438C-BFC6-730B5C88DE70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Sequence numbers and reliability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C60904-263D-438C-BFC6-730B5C88DE70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pic>
        <p:nvPicPr>
          <p:cNvPr id="22531" name="Picture 3" descr="TCP_ACKs.em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89000" y="1236663"/>
            <a:ext cx="7366000" cy="554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TCP functions - reliability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Datagrams may get seriously damaged during transmission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C60904-263D-438C-BFC6-730B5C88DE70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TCP functions - multiplexing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dirty="0"/>
              <a:t>Modern computers are capable of multi-tasking</a:t>
            </a:r>
          </a:p>
          <a:p>
            <a:pPr lvl="1">
              <a:lnSpc>
                <a:spcPct val="80000"/>
              </a:lnSpc>
            </a:pPr>
            <a:endParaRPr lang="en-US" dirty="0"/>
          </a:p>
          <a:p>
            <a:pPr>
              <a:lnSpc>
                <a:spcPct val="80000"/>
              </a:lnSpc>
            </a:pPr>
            <a:r>
              <a:rPr lang="en-US" dirty="0"/>
              <a:t>TCP supports multiplexing by providing multiple port addresses within each host</a:t>
            </a:r>
          </a:p>
          <a:p>
            <a:pPr lvl="1">
              <a:lnSpc>
                <a:spcPct val="80000"/>
              </a:lnSpc>
            </a:pPr>
            <a:endParaRPr lang="en-US" dirty="0"/>
          </a:p>
          <a:p>
            <a:pPr>
              <a:lnSpc>
                <a:spcPct val="80000"/>
              </a:lnSpc>
            </a:pPr>
            <a:r>
              <a:rPr lang="en-US" dirty="0"/>
              <a:t>A network address and port address together is called a socket</a:t>
            </a:r>
          </a:p>
          <a:p>
            <a:pPr lvl="1">
              <a:lnSpc>
                <a:spcPct val="80000"/>
              </a:lnSpc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B445E7-646D-4A9C-BED5-0CE0DA293BF7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wrap="square" anchor="ctr">
            <a:normAutofit/>
          </a:bodyPr>
          <a:lstStyle/>
          <a:p>
            <a:r>
              <a:rPr lang="en-US" dirty="0"/>
              <a:t>Port addresses and multiplexing</a:t>
            </a:r>
            <a:endParaRPr lang="en-US"/>
          </a:p>
        </p:txBody>
      </p:sp>
      <p:pic>
        <p:nvPicPr>
          <p:cNvPr id="3" name="Picture 2" descr="Diagram, schematic&#10;&#10;Description automatically generated">
            <a:extLst>
              <a:ext uri="{FF2B5EF4-FFF2-40B4-BE49-F238E27FC236}">
                <a16:creationId xmlns:a16="http://schemas.microsoft.com/office/drawing/2014/main" id="{BBEF00E4-F181-4B83-8A65-611DA8A27D8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0013" y="1600200"/>
            <a:ext cx="4583974" cy="4525963"/>
          </a:xfrm>
          <a:prstGeom prst="rect">
            <a:avLst/>
          </a:prstGeom>
          <a:noFill/>
        </p:spPr>
      </p:pic>
      <p:sp>
        <p:nvSpPr>
          <p:cNvPr id="4" name="Slide Number Placeholder 3" hidden="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Aft>
                <a:spcPts val="600"/>
              </a:spcAft>
              <a:defRPr/>
            </a:pPr>
            <a:fld id="{67B445E7-646D-4A9C-BED5-0CE0DA293BF7}" type="slidenum">
              <a:rPr lang="en-US" smtClean="0"/>
              <a:pPr>
                <a:spcAft>
                  <a:spcPts val="600"/>
                </a:spcAft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TCP ports and airport gates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B445E7-646D-4A9C-BED5-0CE0DA293BF7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pic>
        <p:nvPicPr>
          <p:cNvPr id="6" name="Picture 5" descr="AirportGatesAndPorts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55799" y="1143000"/>
            <a:ext cx="5232401" cy="5698561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TCP port assignment</a:t>
            </a:r>
          </a:p>
        </p:txBody>
      </p:sp>
      <p:sp>
        <p:nvSpPr>
          <p:cNvPr id="317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On the sender side, the operating system assigns one of the free ports to an application that requires network connectivity</a:t>
            </a:r>
          </a:p>
          <a:p>
            <a:endParaRPr lang="en-US" dirty="0"/>
          </a:p>
          <a:p>
            <a:r>
              <a:rPr lang="en-US" dirty="0"/>
              <a:t>How do you know what port to connect to on the receiver side?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B445E7-646D-4A9C-BED5-0CE0DA293BF7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Contents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/>
              <a:t>Need for TCP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/>
              <a:t>TCP functions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/>
              <a:t>Segmentation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/>
              <a:t>Reliability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/>
              <a:t>Flow-control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/>
              <a:t>Multiplexing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/>
              <a:t>Connection establishment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/>
              <a:t>TCP Header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/>
              <a:t>UDP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86187-A3F7-482A-9FDF-02C596373862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Standard ports</a:t>
            </a:r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Standard ports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/>
              <a:t>Assigned by IANA: Internet Assigned Numbers Authority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To see list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/>
              <a:t>In Windows: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C:/Windows/System32/drivers/etc/services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/>
              <a:t>In UNIX/ Linux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/etc/services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Used ports displayed by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netstat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/>
              <a:t>utility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B445E7-646D-4A9C-BED5-0CE0DA293BF7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Standard ports</a:t>
            </a: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Typically ports 1 – 1023 are reserved for defined services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/>
              <a:t>Applications may use the remaining port numbers 1024 – 65535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Common ports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/>
              <a:t>80  : web (http)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/>
              <a:t>25  : email (</a:t>
            </a:r>
            <a:r>
              <a:rPr lang="en-US" dirty="0" err="1"/>
              <a:t>smtp</a:t>
            </a:r>
            <a:r>
              <a:rPr lang="en-US" dirty="0"/>
              <a:t>)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/>
              <a:t>443: SSL (https)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/>
              <a:t>445: </a:t>
            </a:r>
            <a:r>
              <a:rPr lang="en-US" dirty="0" err="1"/>
              <a:t>microsoft-ds</a:t>
            </a:r>
            <a:r>
              <a:rPr lang="en-US" dirty="0"/>
              <a:t> (</a:t>
            </a:r>
            <a:r>
              <a:rPr lang="en-US" dirty="0" err="1"/>
              <a:t>smb</a:t>
            </a:r>
            <a:r>
              <a:rPr lang="en-US" dirty="0"/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B445E7-646D-4A9C-BED5-0CE0DA293BF7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etc\services file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B445E7-646D-4A9C-BED5-0CE0DA293BF7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371600"/>
            <a:ext cx="7459663" cy="521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28676" y="1524000"/>
            <a:ext cx="6638457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Viewing ports usage with netstat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B445E7-646D-4A9C-BED5-0CE0DA293BF7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3048000" y="4724400"/>
            <a:ext cx="533400" cy="1066800"/>
          </a:xfrm>
          <a:prstGeom prst="roundRect">
            <a:avLst/>
          </a:prstGeom>
          <a:solidFill>
            <a:schemeClr val="accent1"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5845" name="TextBox 6"/>
          <p:cNvSpPr txBox="1">
            <a:spLocks noChangeArrowheads="1"/>
          </p:cNvSpPr>
          <p:nvPr/>
        </p:nvSpPr>
        <p:spPr bwMode="auto">
          <a:xfrm>
            <a:off x="762000" y="6248400"/>
            <a:ext cx="2438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/>
              <a:t>Ports on local desktop</a:t>
            </a:r>
          </a:p>
        </p:txBody>
      </p:sp>
      <p:sp>
        <p:nvSpPr>
          <p:cNvPr id="35846" name="TextBox 7"/>
          <p:cNvSpPr txBox="1">
            <a:spLocks noChangeArrowheads="1"/>
          </p:cNvSpPr>
          <p:nvPr/>
        </p:nvSpPr>
        <p:spPr bwMode="auto">
          <a:xfrm>
            <a:off x="5029200" y="6248400"/>
            <a:ext cx="2667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Ports on remote servers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4800600" y="4724400"/>
            <a:ext cx="533400" cy="1066800"/>
          </a:xfrm>
          <a:prstGeom prst="roundRect">
            <a:avLst/>
          </a:prstGeom>
          <a:solidFill>
            <a:schemeClr val="accent1"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11" name="Straight Arrow Connector 10"/>
          <p:cNvCxnSpPr>
            <a:stCxn id="35845" idx="0"/>
            <a:endCxn id="6" idx="1"/>
          </p:cNvCxnSpPr>
          <p:nvPr/>
        </p:nvCxnSpPr>
        <p:spPr>
          <a:xfrm rot="5400000" flipH="1" flipV="1">
            <a:off x="2019300" y="5219700"/>
            <a:ext cx="990600" cy="10668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35846" idx="0"/>
            <a:endCxn id="9" idx="3"/>
          </p:cNvCxnSpPr>
          <p:nvPr/>
        </p:nvCxnSpPr>
        <p:spPr>
          <a:xfrm rot="16200000" flipV="1">
            <a:off x="5353050" y="5238750"/>
            <a:ext cx="990600" cy="10287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676400"/>
            <a:ext cx="8121724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Viewing ports usage with netstat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B445E7-646D-4A9C-BED5-0CE0DA293BF7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>
            <a:off x="685800" y="4572000"/>
            <a:ext cx="1219200" cy="242712"/>
          </a:xfrm>
          <a:prstGeom prst="roundRect">
            <a:avLst/>
          </a:prstGeom>
          <a:solidFill>
            <a:schemeClr val="accent1"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TextBox 6"/>
          <p:cNvSpPr txBox="1">
            <a:spLocks noChangeArrowheads="1"/>
          </p:cNvSpPr>
          <p:nvPr/>
        </p:nvSpPr>
        <p:spPr bwMode="auto">
          <a:xfrm>
            <a:off x="762000" y="6248400"/>
            <a:ext cx="24384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/>
              <a:t>Invoking application</a:t>
            </a:r>
          </a:p>
        </p:txBody>
      </p:sp>
      <p:cxnSp>
        <p:nvCxnSpPr>
          <p:cNvPr id="15" name="Straight Arrow Connector 14"/>
          <p:cNvCxnSpPr>
            <a:stCxn id="14" idx="0"/>
            <a:endCxn id="13" idx="2"/>
          </p:cNvCxnSpPr>
          <p:nvPr/>
        </p:nvCxnSpPr>
        <p:spPr>
          <a:xfrm rot="16200000" flipV="1">
            <a:off x="921456" y="5188656"/>
            <a:ext cx="1433688" cy="6858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6"/>
          <p:cNvSpPr txBox="1">
            <a:spLocks noChangeArrowheads="1"/>
          </p:cNvSpPr>
          <p:nvPr/>
        </p:nvSpPr>
        <p:spPr bwMode="auto">
          <a:xfrm>
            <a:off x="3886200" y="6248400"/>
            <a:ext cx="24384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/>
              <a:t>Invoked port</a:t>
            </a:r>
          </a:p>
        </p:txBody>
      </p:sp>
      <p:sp>
        <p:nvSpPr>
          <p:cNvPr id="20" name="Rounded Rectangle 19"/>
          <p:cNvSpPr/>
          <p:nvPr/>
        </p:nvSpPr>
        <p:spPr>
          <a:xfrm>
            <a:off x="2590800" y="4191000"/>
            <a:ext cx="685800" cy="228600"/>
          </a:xfrm>
          <a:prstGeom prst="roundRect">
            <a:avLst/>
          </a:prstGeom>
          <a:solidFill>
            <a:schemeClr val="accent1"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22" name="Straight Arrow Connector 21"/>
          <p:cNvCxnSpPr>
            <a:stCxn id="19" idx="0"/>
            <a:endCxn id="20" idx="2"/>
          </p:cNvCxnSpPr>
          <p:nvPr/>
        </p:nvCxnSpPr>
        <p:spPr>
          <a:xfrm rot="16200000" flipV="1">
            <a:off x="3105150" y="4248150"/>
            <a:ext cx="1828800" cy="21717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TCP functions – flow control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If the receiver is slow, it will not be able to process the packets reaching it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  <a:p>
            <a:pPr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Therefore, TCP enables the receiver to limit the sender’s data rate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If sender is slow, it only tests the patience of receivers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25EFBC-2820-492A-BDD8-2917B2B1CE3F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V. simple flow control mechanism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25EFBC-2820-492A-BDD8-2917B2B1CE3F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  <p:pic>
        <p:nvPicPr>
          <p:cNvPr id="5" name="Picture 4" descr="TCP_StopAndWaitFlowControl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88999" y="2057400"/>
            <a:ext cx="7366001" cy="3561601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TCP functions – flow control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Flow control mechanism shown earlier is called stop-and-wait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  <a:p>
            <a:pPr lvl="2"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  <a:p>
            <a:pPr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TCP flow control is accomplished by returning a “window” with every ACK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“Window” indicates how many bytes of data the sender may transmit before receiving any more ACK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25EFBC-2820-492A-BDD8-2917B2B1CE3F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TCP flow control with window size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25EFBC-2820-492A-BDD8-2917B2B1CE3F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  <p:pic>
        <p:nvPicPr>
          <p:cNvPr id="26627" name="Picture 3" descr="TCP_WindowSize.em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89000" y="1619250"/>
            <a:ext cx="7366000" cy="401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Sliding window</a:t>
            </a:r>
          </a:p>
        </p:txBody>
      </p:sp>
      <p:sp>
        <p:nvSpPr>
          <p:cNvPr id="2765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Flow control is the regulation by the receiver of the amount of data the sender may send</a:t>
            </a:r>
          </a:p>
          <a:p>
            <a:r>
              <a:rPr lang="en-US"/>
              <a:t>Creates a “sliding window” at the sender</a:t>
            </a:r>
          </a:p>
          <a:p>
            <a:r>
              <a:rPr lang="en-US"/>
              <a:t>Packets that have received permission for transmission are within the window</a:t>
            </a:r>
          </a:p>
          <a:p>
            <a:r>
              <a:rPr lang="en-US"/>
              <a:t>Window slides as receiver acknowledges packets or modifies window size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25EFBC-2820-492A-BDD8-2917B2B1CE3F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need for a Transport layer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The network layer (IP) sends packets of data to their correct destinations with best effort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The maximum packet size in IP is 65,536 bytes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  <a:p>
            <a:pPr lvl="2" fontAlgn="auto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  <a:p>
            <a:pPr fontAlgn="auto">
              <a:spcAft>
                <a:spcPts val="0"/>
              </a:spcAft>
              <a:defRPr/>
            </a:pPr>
            <a:r>
              <a:rPr lang="en-US" dirty="0"/>
              <a:t>Port addressing</a:t>
            </a:r>
          </a:p>
          <a:p>
            <a:pPr lvl="1" fontAlgn="auto"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B8CCB0-D02D-4DBC-B82C-E972A06C0659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Sliding window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25EFBC-2820-492A-BDD8-2917B2B1CE3F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  <p:pic>
        <p:nvPicPr>
          <p:cNvPr id="6" name="Picture 5" descr="TCP_SlidingWindow.emf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04800" y="1295400"/>
            <a:ext cx="8534400" cy="5105400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/>
              <a:t>TCP functions – connection establishment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Sequence numbers are core part of TCP</a:t>
            </a:r>
          </a:p>
          <a:p>
            <a:r>
              <a:rPr lang="en-US" dirty="0"/>
              <a:t>It is not a good idea to reuse the same sequence numbers in succession</a:t>
            </a:r>
          </a:p>
          <a:p>
            <a:pPr lvl="1"/>
            <a:endParaRPr lang="en-US" dirty="0"/>
          </a:p>
          <a:p>
            <a:r>
              <a:rPr lang="en-US" dirty="0"/>
              <a:t>Hence, before communication starts, sender and receiver negotiate a set of sequence numbers to use in TCP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5FF173-781F-4E38-8811-94FA2EC01DDE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an initial sequence number</a:t>
            </a:r>
          </a:p>
        </p:txBody>
      </p:sp>
      <p:pic>
        <p:nvPicPr>
          <p:cNvPr id="64514" name="Picture 8" descr="TCP_StopAndWaitFlowControl_ISN.e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3112" y="1881187"/>
            <a:ext cx="8578666" cy="4138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3-way handshake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5FF173-781F-4E38-8811-94FA2EC01DDE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  <p:pic>
        <p:nvPicPr>
          <p:cNvPr id="37891" name="Picture 8" descr="TCP_3wayHandshake.em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4250" y="1235075"/>
            <a:ext cx="7169150" cy="539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F6538D-87F6-4348-AA97-C5D3D9F56B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Multipath TCP (MPTCP)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72251EE2-BB50-4B25-80B4-EEEB07DF2CC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RFC 6824</a:t>
            </a:r>
          </a:p>
          <a:p>
            <a:pPr lvl="1"/>
            <a:r>
              <a:rPr lang="en-US" dirty="0"/>
              <a:t>Facilitate handover between cellular and wi-fi connections</a:t>
            </a:r>
          </a:p>
        </p:txBody>
      </p:sp>
      <p:pic>
        <p:nvPicPr>
          <p:cNvPr id="10" name="Content Placeholder 6" descr="Diagram&#10;&#10;Description automatically generated">
            <a:extLst>
              <a:ext uri="{FF2B5EF4-FFF2-40B4-BE49-F238E27FC236}">
                <a16:creationId xmlns:a16="http://schemas.microsoft.com/office/drawing/2014/main" id="{9D90C399-2F9A-4A8A-8F72-D543D7D26F1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81600" y="1600199"/>
            <a:ext cx="332878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1439372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TCP Header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468227-D49A-4B36-AA3D-214A18DF8FF9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  <p:pic>
        <p:nvPicPr>
          <p:cNvPr id="38915" name="Picture 3" descr="TCP header.em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54163"/>
            <a:ext cx="9144000" cy="374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TCP header fields</a:t>
            </a:r>
          </a:p>
        </p:txBody>
      </p:sp>
      <p:sp>
        <p:nvSpPr>
          <p:cNvPr id="39939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Port addresses have 16 bits</a:t>
            </a:r>
          </a:p>
          <a:p>
            <a:pPr lvl="1"/>
            <a:r>
              <a:rPr lang="en-US" dirty="0"/>
              <a:t>2</a:t>
            </a:r>
            <a:r>
              <a:rPr lang="en-US" baseline="30000" dirty="0"/>
              <a:t>16</a:t>
            </a:r>
            <a:r>
              <a:rPr lang="en-US" dirty="0"/>
              <a:t> possible ports</a:t>
            </a:r>
          </a:p>
          <a:p>
            <a:pPr lvl="1">
              <a:lnSpc>
                <a:spcPct val="80000"/>
              </a:lnSpc>
            </a:pPr>
            <a:endParaRPr lang="en-US" dirty="0"/>
          </a:p>
          <a:p>
            <a:pPr lvl="1">
              <a:lnSpc>
                <a:spcPct val="80000"/>
              </a:lnSpc>
            </a:pPr>
            <a:r>
              <a:rPr lang="en-US" dirty="0"/>
              <a:t>2</a:t>
            </a:r>
            <a:r>
              <a:rPr lang="en-US" baseline="30000" dirty="0"/>
              <a:t>16</a:t>
            </a:r>
            <a:r>
              <a:rPr lang="en-US" dirty="0"/>
              <a:t> = 65,536 ports possible per host</a:t>
            </a:r>
          </a:p>
          <a:p>
            <a:pPr lvl="1">
              <a:lnSpc>
                <a:spcPct val="80000"/>
              </a:lnSpc>
            </a:pPr>
            <a:endParaRPr lang="en-US" dirty="0"/>
          </a:p>
          <a:p>
            <a:pPr lvl="1">
              <a:lnSpc>
                <a:spcPct val="80000"/>
              </a:lnSpc>
            </a:pPr>
            <a:r>
              <a:rPr lang="en-US" dirty="0"/>
              <a:t>If computing resources are available, a single computer running TCP can support 65,536 simultaneous network connections</a:t>
            </a:r>
          </a:p>
          <a:p>
            <a:pPr lvl="2">
              <a:lnSpc>
                <a:spcPct val="80000"/>
              </a:lnSpc>
            </a:pPr>
            <a:r>
              <a:rPr lang="en-US" dirty="0"/>
              <a:t>Compare to telephone –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468227-D49A-4B36-AA3D-214A18DF8FF9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TCP header fields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Sequence and acknowledgment numbers have 32 bits</a:t>
            </a:r>
          </a:p>
          <a:p>
            <a:pPr lvl="1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r>
              <a:rPr lang="en-US" dirty="0"/>
              <a:t>Initial sequence number for connection is chosen from an ascending clock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468227-D49A-4B36-AA3D-214A18DF8FF9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TCP header fields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Data offset is the number of 32-bit words in the TCP header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Control fields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468227-D49A-4B36-AA3D-214A18DF8FF9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TCP header fields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Window size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Checksum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468227-D49A-4B36-AA3D-214A18DF8FF9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Transport layer in the stack</a:t>
            </a:r>
          </a:p>
        </p:txBody>
      </p:sp>
      <p:pic>
        <p:nvPicPr>
          <p:cNvPr id="5" name="Picture 9" descr="TransportLayerLocation.emf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338667" y="1344434"/>
            <a:ext cx="8458200" cy="5174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User Datagram Protocol (UDP)</a:t>
            </a:r>
          </a:p>
        </p:txBody>
      </p:sp>
      <p:sp>
        <p:nvSpPr>
          <p:cNvPr id="44035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Defined in RFC 768 (1980)</a:t>
            </a:r>
          </a:p>
          <a:p>
            <a:r>
              <a:rPr lang="en-US" dirty="0"/>
              <a:t>Many applications do not need TCP, e.g.. </a:t>
            </a:r>
          </a:p>
          <a:p>
            <a:pPr lvl="1"/>
            <a:endParaRPr lang="en-US" dirty="0"/>
          </a:p>
          <a:p>
            <a:r>
              <a:rPr lang="en-US" dirty="0"/>
              <a:t>In these cases, if we can avoid TCP, we eliminate the overhead of keeping track of sequence numbers, window sizes etc.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065CCE-E71A-46BE-A0DB-7E2CCF33648C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UDP Header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065CCE-E71A-46BE-A0DB-7E2CCF33648C}" type="slidenum">
              <a:rPr lang="en-US" smtClean="0"/>
              <a:pPr>
                <a:defRPr/>
              </a:pPr>
              <a:t>41</a:t>
            </a:fld>
            <a:endParaRPr lang="en-US"/>
          </a:p>
        </p:txBody>
      </p:sp>
      <p:pic>
        <p:nvPicPr>
          <p:cNvPr id="45059" name="Picture 3" descr="UDP header.em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408238"/>
            <a:ext cx="9144000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Summary</a:t>
            </a:r>
          </a:p>
        </p:txBody>
      </p:sp>
      <p:sp>
        <p:nvSpPr>
          <p:cNvPr id="46083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Why segmentation</a:t>
            </a:r>
          </a:p>
          <a:p>
            <a:r>
              <a:rPr lang="en-US"/>
              <a:t>Why sequence numbers</a:t>
            </a:r>
          </a:p>
          <a:p>
            <a:r>
              <a:rPr lang="en-US"/>
              <a:t>Why sliding window</a:t>
            </a:r>
          </a:p>
          <a:p>
            <a:r>
              <a:rPr lang="en-US"/>
              <a:t>Why port numbers</a:t>
            </a:r>
          </a:p>
          <a:p>
            <a:r>
              <a:rPr lang="en-US"/>
              <a:t>Why three-way handshake</a:t>
            </a:r>
          </a:p>
          <a:p>
            <a:r>
              <a:rPr lang="en-US"/>
              <a:t>Why UDP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Case study – the financial industry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Most financial transactions occur on computer networks</a:t>
            </a:r>
          </a:p>
          <a:p>
            <a:pPr lvl="1"/>
            <a:endParaRPr lang="en-US" dirty="0"/>
          </a:p>
          <a:p>
            <a:r>
              <a:rPr lang="en-US" dirty="0"/>
              <a:t>In securities markets, low latency is considered very important</a:t>
            </a:r>
          </a:p>
          <a:p>
            <a:pPr lvl="1"/>
            <a:endParaRPr lang="en-US" dirty="0"/>
          </a:p>
          <a:p>
            <a:r>
              <a:rPr lang="en-US" dirty="0"/>
              <a:t>Alternate transport protocols are used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Hands-on exercise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netstat</a:t>
            </a:r>
            <a:endParaRPr lang="en-US" dirty="0"/>
          </a:p>
          <a:p>
            <a:r>
              <a:rPr lang="en-US" dirty="0"/>
              <a:t>In Windows</a:t>
            </a:r>
          </a:p>
          <a:p>
            <a:pPr lvl="1"/>
            <a:r>
              <a:rPr lang="en-US" dirty="0" err="1"/>
              <a:t>netstat</a:t>
            </a:r>
            <a:r>
              <a:rPr lang="en-US" dirty="0"/>
              <a:t> /? Displays help</a:t>
            </a:r>
          </a:p>
          <a:p>
            <a:pPr lvl="1"/>
            <a:r>
              <a:rPr lang="en-US" dirty="0" err="1"/>
              <a:t>netstat</a:t>
            </a:r>
            <a:r>
              <a:rPr lang="en-US" dirty="0"/>
              <a:t> –n</a:t>
            </a:r>
          </a:p>
          <a:p>
            <a:pPr lvl="1"/>
            <a:r>
              <a:rPr lang="en-US" dirty="0" err="1"/>
              <a:t>netstat</a:t>
            </a:r>
            <a:r>
              <a:rPr lang="en-US" dirty="0"/>
              <a:t> –f</a:t>
            </a:r>
          </a:p>
          <a:p>
            <a:pPr lvl="1"/>
            <a:r>
              <a:rPr lang="en-US" dirty="0" err="1"/>
              <a:t>netstat</a:t>
            </a:r>
            <a:r>
              <a:rPr lang="en-US" dirty="0"/>
              <a:t> –b</a:t>
            </a:r>
          </a:p>
          <a:p>
            <a:pPr lvl="2"/>
            <a:r>
              <a:rPr lang="en-US" dirty="0"/>
              <a:t>Requires administrative privileges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IT infrastructure design exercise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Data rate from database transactions</a:t>
            </a:r>
          </a:p>
          <a:p>
            <a:pPr lvl="1"/>
            <a:r>
              <a:rPr lang="en-US" dirty="0"/>
              <a:t>Conversion from bytes to bits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Data rate from </a:t>
            </a:r>
            <a:r>
              <a:rPr lang="en-US"/>
              <a:t>phone calls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Transport Control Protocol (TCP)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These (and other related jobs) are performed by the Transport layer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  <a:p>
            <a:pPr lvl="1"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  <a:p>
            <a:pPr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TCP is a highly reliable host-to-host transport layer protocol over packet switched networks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/>
              <a:t>Defined in </a:t>
            </a:r>
            <a:r>
              <a:rPr lang="en-US" dirty="0">
                <a:hlinkClick r:id="rId2"/>
              </a:rPr>
              <a:t>RFC 793</a:t>
            </a:r>
            <a:r>
              <a:rPr lang="en-US" dirty="0"/>
              <a:t> (Sep 1981)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B8CCB0-D02D-4DBC-B82C-E972A06C0659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Transport layer - reference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TCP</a:t>
            </a:r>
          </a:p>
          <a:p>
            <a:pPr lvl="1">
              <a:lnSpc>
                <a:spcPct val="90000"/>
              </a:lnSpc>
            </a:pPr>
            <a:r>
              <a:rPr lang="en-US">
                <a:hlinkClick r:id="rId2"/>
              </a:rPr>
              <a:t>RFC 793</a:t>
            </a:r>
            <a:r>
              <a:rPr lang="en-US"/>
              <a:t> (Sep 1981)</a:t>
            </a:r>
          </a:p>
          <a:p>
            <a:pPr>
              <a:lnSpc>
                <a:spcPct val="90000"/>
              </a:lnSpc>
            </a:pPr>
            <a:endParaRPr lang="en-US"/>
          </a:p>
          <a:p>
            <a:pPr>
              <a:lnSpc>
                <a:spcPct val="90000"/>
              </a:lnSpc>
            </a:pPr>
            <a:endParaRPr lang="en-US"/>
          </a:p>
          <a:p>
            <a:pPr>
              <a:lnSpc>
                <a:spcPct val="90000"/>
              </a:lnSpc>
            </a:pPr>
            <a:r>
              <a:rPr lang="en-US"/>
              <a:t>UDP </a:t>
            </a:r>
          </a:p>
          <a:p>
            <a:pPr lvl="1">
              <a:lnSpc>
                <a:spcPct val="90000"/>
              </a:lnSpc>
            </a:pPr>
            <a:r>
              <a:rPr lang="en-US">
                <a:hlinkClick r:id="rId3"/>
              </a:rPr>
              <a:t>RFC 768 </a:t>
            </a:r>
            <a:r>
              <a:rPr lang="en-US"/>
              <a:t>(Aug 1980)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B8CCB0-D02D-4DBC-B82C-E972A06C0659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TCP – Overview of operation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At the sending end, the application creates the data to be sent and passes it to its TCP module for transmission</a:t>
            </a:r>
          </a:p>
          <a:p>
            <a:pPr lvl="1"/>
            <a:endParaRPr lang="en-US" dirty="0"/>
          </a:p>
          <a:p>
            <a:r>
              <a:rPr lang="en-US" dirty="0"/>
              <a:t>At the receiving end, TCP collects all fragments from IP, reassembles them into the original data and passes it to the receiving application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B8CCB0-D02D-4DBC-B82C-E972A06C0659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TCP functions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TCP provides a reliable application-to-application communication service over a network of arbitrary complexity and unreliability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B8CCB0-D02D-4DBC-B82C-E972A06C0659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TCP functions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TCP corrects for all possible imperfections of IP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Therefore TCP has to perform many tasks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B8CCB0-D02D-4DBC-B82C-E972A06C0659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4670</TotalTime>
  <Words>991</Words>
  <Application>Microsoft Office PowerPoint</Application>
  <PresentationFormat>On-screen Show (4:3)</PresentationFormat>
  <Paragraphs>230</Paragraphs>
  <Slides>45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49" baseType="lpstr">
      <vt:lpstr>Arial</vt:lpstr>
      <vt:lpstr>Calibri</vt:lpstr>
      <vt:lpstr>Courier New</vt:lpstr>
      <vt:lpstr>Office Theme</vt:lpstr>
      <vt:lpstr>Chapter 5</vt:lpstr>
      <vt:lpstr>Contents</vt:lpstr>
      <vt:lpstr>The need for a Transport layer</vt:lpstr>
      <vt:lpstr>The Transport layer in the stack</vt:lpstr>
      <vt:lpstr>Transport Control Protocol (TCP)</vt:lpstr>
      <vt:lpstr>Transport layer - reference</vt:lpstr>
      <vt:lpstr>TCP – Overview of operation</vt:lpstr>
      <vt:lpstr>TCP functions</vt:lpstr>
      <vt:lpstr>TCP functions</vt:lpstr>
      <vt:lpstr>TCP functions - segmentation</vt:lpstr>
      <vt:lpstr>Sequence numbers</vt:lpstr>
      <vt:lpstr>TCP functions - segmentation</vt:lpstr>
      <vt:lpstr>TCP functions - reliability</vt:lpstr>
      <vt:lpstr>Sequence numbers and reliability</vt:lpstr>
      <vt:lpstr>TCP functions - reliability</vt:lpstr>
      <vt:lpstr>TCP functions - multiplexing</vt:lpstr>
      <vt:lpstr>Port addresses and multiplexing</vt:lpstr>
      <vt:lpstr>TCP ports and airport gates</vt:lpstr>
      <vt:lpstr>TCP port assignment</vt:lpstr>
      <vt:lpstr>Standard ports</vt:lpstr>
      <vt:lpstr>Standard ports</vt:lpstr>
      <vt:lpstr>etc\services file</vt:lpstr>
      <vt:lpstr>Viewing ports usage with netstat</vt:lpstr>
      <vt:lpstr>Viewing ports usage with netstat</vt:lpstr>
      <vt:lpstr>TCP functions – flow control</vt:lpstr>
      <vt:lpstr>V. simple flow control mechanism</vt:lpstr>
      <vt:lpstr>TCP functions – flow control</vt:lpstr>
      <vt:lpstr>TCP flow control with window size</vt:lpstr>
      <vt:lpstr>Sliding window</vt:lpstr>
      <vt:lpstr>Sliding window</vt:lpstr>
      <vt:lpstr>TCP functions – connection establishment</vt:lpstr>
      <vt:lpstr>Using an initial sequence number</vt:lpstr>
      <vt:lpstr>3-way handshake</vt:lpstr>
      <vt:lpstr>Multipath TCP (MPTCP)</vt:lpstr>
      <vt:lpstr>TCP Header</vt:lpstr>
      <vt:lpstr>TCP header fields</vt:lpstr>
      <vt:lpstr>TCP header fields</vt:lpstr>
      <vt:lpstr>TCP header fields</vt:lpstr>
      <vt:lpstr>TCP header fields</vt:lpstr>
      <vt:lpstr>User Datagram Protocol (UDP)</vt:lpstr>
      <vt:lpstr>UDP Header</vt:lpstr>
      <vt:lpstr>Summary</vt:lpstr>
      <vt:lpstr>Case study – the financial industry</vt:lpstr>
      <vt:lpstr>Hands-on exercise</vt:lpstr>
      <vt:lpstr>IT infrastructure design exercise</vt:lpstr>
    </vt:vector>
  </TitlesOfParts>
  <Company>usf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</dc:title>
  <dc:creator>reviewer</dc:creator>
  <cp:lastModifiedBy>Propect1</cp:lastModifiedBy>
  <cp:revision>514</cp:revision>
  <dcterms:created xsi:type="dcterms:W3CDTF">2005-08-27T20:10:56Z</dcterms:created>
  <dcterms:modified xsi:type="dcterms:W3CDTF">2020-11-02T22:01:15Z</dcterms:modified>
</cp:coreProperties>
</file>