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8" r:id="rId1"/>
  </p:sldMasterIdLst>
  <p:notesMasterIdLst>
    <p:notesMasterId r:id="rId50"/>
  </p:notesMasterIdLst>
  <p:handoutMasterIdLst>
    <p:handoutMasterId r:id="rId51"/>
  </p:handoutMasterIdLst>
  <p:sldIdLst>
    <p:sldId id="256" r:id="rId2"/>
    <p:sldId id="293" r:id="rId3"/>
    <p:sldId id="257" r:id="rId4"/>
    <p:sldId id="300" r:id="rId5"/>
    <p:sldId id="302" r:id="rId6"/>
    <p:sldId id="315" r:id="rId7"/>
    <p:sldId id="318" r:id="rId8"/>
    <p:sldId id="319" r:id="rId9"/>
    <p:sldId id="279" r:id="rId10"/>
    <p:sldId id="303" r:id="rId11"/>
    <p:sldId id="304" r:id="rId12"/>
    <p:sldId id="264" r:id="rId13"/>
    <p:sldId id="280" r:id="rId14"/>
    <p:sldId id="305" r:id="rId15"/>
    <p:sldId id="268" r:id="rId16"/>
    <p:sldId id="307" r:id="rId17"/>
    <p:sldId id="306" r:id="rId18"/>
    <p:sldId id="273" r:id="rId19"/>
    <p:sldId id="308" r:id="rId20"/>
    <p:sldId id="269" r:id="rId21"/>
    <p:sldId id="278" r:id="rId22"/>
    <p:sldId id="263" r:id="rId23"/>
    <p:sldId id="295" r:id="rId24"/>
    <p:sldId id="320" r:id="rId25"/>
    <p:sldId id="262" r:id="rId26"/>
    <p:sldId id="267" r:id="rId27"/>
    <p:sldId id="309" r:id="rId28"/>
    <p:sldId id="265" r:id="rId29"/>
    <p:sldId id="283" r:id="rId30"/>
    <p:sldId id="310" r:id="rId31"/>
    <p:sldId id="272" r:id="rId32"/>
    <p:sldId id="275" r:id="rId33"/>
    <p:sldId id="284" r:id="rId34"/>
    <p:sldId id="285" r:id="rId35"/>
    <p:sldId id="286" r:id="rId36"/>
    <p:sldId id="288" r:id="rId37"/>
    <p:sldId id="289" r:id="rId38"/>
    <p:sldId id="290" r:id="rId39"/>
    <p:sldId id="321" r:id="rId40"/>
    <p:sldId id="322" r:id="rId41"/>
    <p:sldId id="277" r:id="rId42"/>
    <p:sldId id="297" r:id="rId43"/>
    <p:sldId id="299" r:id="rId44"/>
    <p:sldId id="314" r:id="rId45"/>
    <p:sldId id="311" r:id="rId46"/>
    <p:sldId id="312" r:id="rId47"/>
    <p:sldId id="313" r:id="rId48"/>
    <p:sldId id="294" r:id="rId49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20"/>
    <p:restoredTop sz="87286" autoAdjust="0"/>
  </p:normalViewPr>
  <p:slideViewPr>
    <p:cSldViewPr>
      <p:cViewPr varScale="1">
        <p:scale>
          <a:sx n="79" d="100"/>
          <a:sy n="79" d="100"/>
        </p:scale>
        <p:origin x="108" y="8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2808" y="-114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679939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1E3A1A9-FC09-4FB2-B526-6CBF578105D3}" type="datetime1">
              <a:rPr lang="en-US"/>
              <a:pPr>
                <a:defRPr/>
              </a:pPr>
              <a:t>11/2/2020</a:t>
            </a:fld>
            <a:endParaRPr lang="en-US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5DC08A0-52FE-4DFA-ADF4-ABFB0DF05E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97722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987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73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6CB42-D72F-46A1-BF1F-F82BE1274B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rotocol princip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eaderPrinciples.em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46038"/>
            <a:ext cx="2328863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52F81-57CA-46A8-8997-3267748AB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7D4E0-D985-4883-9182-BBFE7178F1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09C4B-F519-48A3-BF9C-54ABE020E5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705FE-4243-4FE8-A756-584D391BDB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8614B-B55C-4C34-B6BA-5808871598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3B29A-F203-4D7A-BF74-7FA6F77C13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3CF94-B358-492B-8A00-F25804F767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47241-221B-41B9-9D30-919B115CAC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0DAAA-EE97-481D-AC70-58EF5CB37D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9E650-F8F4-4936-A44B-2A443C9513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4pPr>
              <a:buFont typeface="Courier New" pitchFamily="49" charset="0"/>
              <a:buChar char="o"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57566-9BF6-47F8-8E52-6F7B2C607A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eaderDefinition.em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46038"/>
            <a:ext cx="2328863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42BCA-86FE-4847-819A-93E423BE1F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Util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eaderUtility.em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46038"/>
            <a:ext cx="2328863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6F27F-B2E3-41AB-8EDF-AA8F572BD7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lest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eaderMilestones.em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46038"/>
            <a:ext cx="2328863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C8111-795E-4F33-8199-A4095C6155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cketiz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eaderPacketization.em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46038"/>
            <a:ext cx="2328863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D7E8A-735B-4B66-9540-317C5C45DC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Layer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eaderLayering.em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46038"/>
            <a:ext cx="2328863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C1DEA-FA26-4ADB-900D-99715FAD5C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CP/ 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eaderTCPIP.em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46038"/>
            <a:ext cx="2328863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719DB-4701-4F84-B04C-DD6CA32512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eaderOSI.emf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46038"/>
            <a:ext cx="2328863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6669C-6874-4E97-82E3-B3B0370502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CE6E205-F63B-4C36-AE40-B537BC4624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4" r:id="rId1"/>
    <p:sldLayoutId id="2147483975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76" r:id="rId11"/>
    <p:sldLayoutId id="2147483977" r:id="rId12"/>
    <p:sldLayoutId id="2147483978" r:id="rId13"/>
    <p:sldLayoutId id="2147483979" r:id="rId14"/>
    <p:sldLayoutId id="2147483980" r:id="rId15"/>
    <p:sldLayoutId id="2147483981" r:id="rId16"/>
    <p:sldLayoutId id="2147483982" r:id="rId17"/>
    <p:sldLayoutId id="2147483983" r:id="rId18"/>
    <p:sldLayoutId id="2147483984" r:id="rId1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etf.org/rfc/rfc1034.txt" TargetMode="External"/><Relationship Id="rId3" Type="http://schemas.openxmlformats.org/officeDocument/2006/relationships/hyperlink" Target="http://www.ietf.org/rfc/rfc0821.txt" TargetMode="External"/><Relationship Id="rId7" Type="http://schemas.openxmlformats.org/officeDocument/2006/relationships/hyperlink" Target="http://www.ietf.org/rfc/rfc1180.txt" TargetMode="External"/><Relationship Id="rId2" Type="http://schemas.openxmlformats.org/officeDocument/2006/relationships/hyperlink" Target="http://www.ietf.org/rfc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etf.org/rfc/rfc0791.txt" TargetMode="External"/><Relationship Id="rId5" Type="http://schemas.openxmlformats.org/officeDocument/2006/relationships/hyperlink" Target="http://www.ietf.org/rfc/rfc0793.txt" TargetMode="External"/><Relationship Id="rId4" Type="http://schemas.openxmlformats.org/officeDocument/2006/relationships/hyperlink" Target="http://www.ietf.org/rfc/rfc2616.txt" TargetMode="Externa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Almon_Strowger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Chapter 1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/>
              <a:t>Introduction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Telegraph</a:t>
            </a:r>
          </a:p>
        </p:txBody>
      </p:sp>
      <p:pic>
        <p:nvPicPr>
          <p:cNvPr id="2050" name="Picture 2" descr="Telegraph.e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419" y="2695575"/>
            <a:ext cx="8417237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Multiplexing and switching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Multiplexing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Circuit switching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 </a:t>
            </a:r>
          </a:p>
        </p:txBody>
      </p:sp>
      <p:pic>
        <p:nvPicPr>
          <p:cNvPr id="4098" name="Picture 3" descr="Switching.e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471" y="4602162"/>
            <a:ext cx="7962861" cy="210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Packet switching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Packet switching (1969 - )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US" dirty="0"/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6C8111-795E-4F33-8199-A4095C615585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Data communications timeline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6C8111-795E-4F33-8199-A4095C615585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7131"/>
            <a:ext cx="9144000" cy="542846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Circuit switching </a:t>
            </a:r>
            <a:r>
              <a:rPr lang="en-US" dirty="0" err="1"/>
              <a:t>vs</a:t>
            </a:r>
            <a:r>
              <a:rPr lang="en-US" dirty="0"/>
              <a:t> packet switching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circuit is an electronic closed-loop path among two or more points</a:t>
            </a:r>
          </a:p>
          <a:p>
            <a:r>
              <a:rPr lang="en-US" dirty="0"/>
              <a:t>Packet switches are called routers</a:t>
            </a:r>
          </a:p>
          <a:p>
            <a:pPr lvl="1"/>
            <a:endParaRPr lang="en-US" dirty="0"/>
          </a:p>
          <a:p>
            <a:r>
              <a:rPr lang="en-US" dirty="0"/>
              <a:t>Circuit switched networks typically bill by the minute</a:t>
            </a:r>
          </a:p>
          <a:p>
            <a:r>
              <a:rPr lang="en-US" dirty="0"/>
              <a:t>Packet switched networks typically bill by the MB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Packetization overview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Packetization is</a:t>
            </a:r>
          </a:p>
          <a:p>
            <a:pPr lvl="1" eaLnBrk="1" hangingPunct="1"/>
            <a:endParaRPr lang="en-US" dirty="0"/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/>
              <a:t>Each segment or packet has two parts</a:t>
            </a:r>
          </a:p>
          <a:p>
            <a:pPr lvl="1" eaLnBrk="1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CD7E8A-735B-4B66-9540-317C5C45DC90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Packets analogy</a:t>
            </a:r>
          </a:p>
        </p:txBody>
      </p:sp>
      <p:pic>
        <p:nvPicPr>
          <p:cNvPr id="2050" name="Picture 0" descr="Packet_Letter.e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303" y="1771586"/>
            <a:ext cx="8412163" cy="4781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Packetization in retail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4665" y="1371600"/>
            <a:ext cx="3843976" cy="5167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Factors favoring packet switching over circuit switching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Increase in interactive data traffic (as opposed to voice traffic) has increased “</a:t>
            </a:r>
            <a:r>
              <a:rPr lang="en-US" dirty="0" err="1"/>
              <a:t>burstiness</a:t>
            </a:r>
            <a:r>
              <a:rPr lang="en-US" dirty="0"/>
              <a:t>” of data (high ratio of peak usage to mean usage)</a:t>
            </a:r>
          </a:p>
          <a:p>
            <a:pPr lvl="1" eaLnBrk="1" hangingPunct="1">
              <a:lnSpc>
                <a:spcPct val="90000"/>
              </a:lnSpc>
            </a:pPr>
            <a:endParaRPr lang="en-US" dirty="0"/>
          </a:p>
          <a:p>
            <a:pPr eaLnBrk="1" hangingPunct="1"/>
            <a:r>
              <a:rPr lang="en-US" dirty="0"/>
              <a:t>Packet switching enables efficient utilization of communication links by averaging needs among large numbers of users</a:t>
            </a:r>
          </a:p>
          <a:p>
            <a:pPr lvl="1" eaLnBrk="1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CD7E8A-735B-4B66-9540-317C5C45DC90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Traffic aggregation</a:t>
            </a:r>
          </a:p>
        </p:txBody>
      </p:sp>
      <p:pic>
        <p:nvPicPr>
          <p:cNvPr id="3077" name="Chart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0"/>
            <a:ext cx="265940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Chart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524000"/>
            <a:ext cx="265940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Chart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1524000"/>
            <a:ext cx="265940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Chart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3089" y="4191000"/>
            <a:ext cx="3169429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Contents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Definition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Utility of computer networking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Technology milestones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/>
              <a:t>Packetization</a:t>
            </a:r>
            <a:endParaRPr lang="en-US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Layering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TCP/ IP model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OSI model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Principles of Internet protocols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757566-9BF6-47F8-8E52-6F7B2C607A8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Advantages of packetization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Communication link costs are now very high relative to switching costs</a:t>
            </a:r>
          </a:p>
          <a:p>
            <a:pPr lvl="1" eaLnBrk="1" hangingPunct="1">
              <a:lnSpc>
                <a:spcPct val="90000"/>
              </a:lnSpc>
            </a:pPr>
            <a:endParaRPr lang="en-US" dirty="0"/>
          </a:p>
          <a:p>
            <a:pPr lvl="1" eaLnBrk="1" hangingPunct="1">
              <a:lnSpc>
                <a:spcPct val="90000"/>
              </a:lnSpc>
            </a:pPr>
            <a:endParaRPr lang="en-US" dirty="0"/>
          </a:p>
          <a:p>
            <a:pPr eaLnBrk="1" hangingPunct="1"/>
            <a:r>
              <a:rPr lang="en-US" dirty="0"/>
              <a:t>Eliminates single points of failure in data communication systems</a:t>
            </a:r>
          </a:p>
          <a:p>
            <a:pPr lvl="1" eaLnBrk="1" hangingPunct="1"/>
            <a:endParaRPr lang="en-US" dirty="0"/>
          </a:p>
          <a:p>
            <a:pPr eaLnBrk="1" hangingPunct="1"/>
            <a:r>
              <a:rPr lang="en-US" dirty="0"/>
              <a:t>Ease of transport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CD7E8A-735B-4B66-9540-317C5C45DC90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Layering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Arranging functionality in a hierarchical manner, such that </a:t>
            </a:r>
          </a:p>
          <a:p>
            <a:pPr lvl="1" eaLnBrk="1" hangingPunct="1"/>
            <a:endParaRPr lang="en-US" dirty="0"/>
          </a:p>
          <a:p>
            <a:pPr lvl="1" eaLnBrk="1" hangingPunct="1"/>
            <a:endParaRPr lang="en-US" dirty="0"/>
          </a:p>
          <a:p>
            <a:pPr eaLnBrk="1" hangingPunct="1"/>
            <a:r>
              <a:rPr lang="en-US" dirty="0"/>
              <a:t>This is how we create and process packets</a:t>
            </a:r>
          </a:p>
          <a:p>
            <a:pPr eaLnBrk="1" hangingPunct="1"/>
            <a:r>
              <a:rPr lang="en-US" dirty="0"/>
              <a:t>Example (corporate)</a:t>
            </a:r>
          </a:p>
          <a:p>
            <a:pPr lvl="1" eaLnBrk="1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2C1DEA-FA26-4ADB-900D-99715FAD5CE4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Layering examples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4571999" cy="4525963"/>
          </a:xfrm>
        </p:spPr>
        <p:txBody>
          <a:bodyPr/>
          <a:lstStyle/>
          <a:p>
            <a:pPr eaLnBrk="1" hangingPunct="1"/>
            <a:r>
              <a:rPr lang="en-US" sz="2800" dirty="0"/>
              <a:t>Example (software)</a:t>
            </a:r>
          </a:p>
          <a:p>
            <a:pPr lvl="1" eaLnBrk="1" hangingPunct="1"/>
            <a:endParaRPr lang="en-US" sz="2400" dirty="0"/>
          </a:p>
          <a:p>
            <a:pPr lvl="1" eaLnBrk="1" hangingPunct="1"/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2C1DEA-FA26-4ADB-900D-99715FAD5CE4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pic>
        <p:nvPicPr>
          <p:cNvPr id="27653" name="Picture 4" descr="Layer_Business.e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199" y="1600197"/>
            <a:ext cx="1554480" cy="4740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6" descr="Layer_Softwa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79920" y="1600197"/>
            <a:ext cx="1554480" cy="4445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Advantages of layering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Specializes technology development</a:t>
            </a:r>
          </a:p>
          <a:p>
            <a:pPr eaLnBrk="1" hangingPunct="1"/>
            <a:r>
              <a:rPr lang="en-US" dirty="0"/>
              <a:t>Separation of functionality</a:t>
            </a:r>
          </a:p>
          <a:p>
            <a:pPr lvl="1" eaLnBrk="1" hangingPunct="1"/>
            <a:endParaRPr lang="en-US" dirty="0"/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/>
              <a:t>Simplification in adding new technology</a:t>
            </a:r>
          </a:p>
          <a:p>
            <a:pPr lvl="1" eaLnBrk="1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2C1DEA-FA26-4ADB-900D-99715FAD5CE4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Layering in data communication</a:t>
            </a: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836B445-A2BD-42BA-9171-B8108E3D6BF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04155" y="1600200"/>
            <a:ext cx="6535689" cy="4525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Typical packet structure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Five important </a:t>
            </a:r>
            <a:r>
              <a:rPr lang="en-US" dirty="0" err="1"/>
              <a:t>datacomm</a:t>
            </a:r>
            <a:r>
              <a:rPr lang="en-US" dirty="0"/>
              <a:t> tasks</a:t>
            </a:r>
          </a:p>
          <a:p>
            <a:pPr lvl="1" eaLnBrk="1" hangingPunct="1"/>
            <a:r>
              <a:rPr lang="en-US" dirty="0"/>
              <a:t>User needs (e.g. get web page, web page body)</a:t>
            </a:r>
          </a:p>
          <a:p>
            <a:pPr lvl="1" eaLnBrk="1" hangingPunct="1"/>
            <a:r>
              <a:rPr lang="en-US" dirty="0"/>
              <a:t>Segmentation and reassembly</a:t>
            </a:r>
          </a:p>
          <a:p>
            <a:pPr lvl="1" eaLnBrk="1" hangingPunct="1"/>
            <a:r>
              <a:rPr lang="en-US" dirty="0"/>
              <a:t>Identifying and locating destination</a:t>
            </a:r>
          </a:p>
          <a:p>
            <a:pPr lvl="1" eaLnBrk="1" hangingPunct="1"/>
            <a:r>
              <a:rPr lang="en-US" dirty="0"/>
              <a:t>Error control</a:t>
            </a:r>
          </a:p>
          <a:p>
            <a:pPr lvl="1" eaLnBrk="1" hangingPunct="1"/>
            <a:r>
              <a:rPr lang="en-US" dirty="0"/>
              <a:t>Signaling - Converting data into a form suitable for transmission over wires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2C1DEA-FA26-4ADB-900D-99715FAD5CE4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Typical packet structure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These and other related </a:t>
            </a:r>
            <a:r>
              <a:rPr lang="en-US" dirty="0" err="1"/>
              <a:t>datacomm</a:t>
            </a:r>
            <a:r>
              <a:rPr lang="en-US" dirty="0"/>
              <a:t> tasks are accomplished by adding additional required information to information packets</a:t>
            </a:r>
          </a:p>
          <a:p>
            <a:pPr lvl="1" eaLnBrk="1" hangingPunct="1"/>
            <a:endParaRPr lang="en-US" dirty="0"/>
          </a:p>
          <a:p>
            <a:pPr eaLnBrk="1" hangingPunct="1"/>
            <a:endParaRPr lang="en-US" dirty="0"/>
          </a:p>
          <a:p>
            <a:pPr eaLnBrk="1" hangingPunct="1"/>
            <a:r>
              <a:rPr lang="en-US" dirty="0"/>
              <a:t>Routers perform packet switching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2C1DEA-FA26-4ADB-900D-99715FAD5CE4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Important header information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117676"/>
              </p:ext>
            </p:extLst>
          </p:nvPr>
        </p:nvGraphicFramePr>
        <p:xfrm>
          <a:off x="304800" y="1600200"/>
          <a:ext cx="8534400" cy="487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55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78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128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D0D0D"/>
                          </a:solidFill>
                          <a:latin typeface="Calibri"/>
                          <a:ea typeface="Calibri"/>
                          <a:cs typeface="Times New Roman"/>
                        </a:rPr>
                        <a:t>Networking task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D0D0D"/>
                          </a:solidFill>
                          <a:latin typeface="Calibri"/>
                          <a:ea typeface="Calibri"/>
                          <a:cs typeface="Times New Roman"/>
                        </a:rPr>
                        <a:t>Header information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28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Calibri"/>
                          <a:ea typeface="Calibri"/>
                          <a:cs typeface="Times New Roman"/>
                        </a:rPr>
                        <a:t>Specify user needs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Calibri"/>
                          <a:ea typeface="Calibri"/>
                          <a:cs typeface="Times New Roman"/>
                        </a:rPr>
                        <a:t>User commands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28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Calibri"/>
                          <a:ea typeface="Calibri"/>
                          <a:cs typeface="Times New Roman"/>
                        </a:rPr>
                        <a:t>Segmentation and reassembly of packets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Calibri"/>
                          <a:ea typeface="Calibri"/>
                          <a:cs typeface="Times New Roman"/>
                        </a:rPr>
                        <a:t>Sequence numbers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28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Calibri"/>
                          <a:ea typeface="Calibri"/>
                          <a:cs typeface="Times New Roman"/>
                        </a:rPr>
                        <a:t>Identifying and locating destination</a:t>
                      </a:r>
                      <a:endParaRPr lang="en-US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Calibri"/>
                          <a:ea typeface="Calibri"/>
                          <a:cs typeface="Times New Roman"/>
                        </a:rPr>
                        <a:t>Address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28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Calibri"/>
                          <a:ea typeface="Calibri"/>
                          <a:cs typeface="Times New Roman"/>
                        </a:rPr>
                        <a:t>Error control</a:t>
                      </a:r>
                      <a:endParaRPr lang="en-US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Calibri"/>
                          <a:ea typeface="Calibri"/>
                          <a:cs typeface="Times New Roman"/>
                        </a:rPr>
                        <a:t>Error check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28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Calibri"/>
                          <a:ea typeface="Calibri"/>
                          <a:cs typeface="Times New Roman"/>
                        </a:rPr>
                        <a:t>Signaling</a:t>
                      </a:r>
                      <a:endParaRPr lang="en-US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Calibri"/>
                          <a:ea typeface="Calibri"/>
                          <a:cs typeface="Times New Roman"/>
                        </a:rPr>
                        <a:t>None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Typical packet structure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1"/>
            <a:ext cx="8229600" cy="2895600"/>
          </a:xfrm>
        </p:spPr>
        <p:txBody>
          <a:bodyPr/>
          <a:lstStyle/>
          <a:p>
            <a:pPr eaLnBrk="1" hangingPunct="1"/>
            <a:r>
              <a:rPr lang="en-US" dirty="0"/>
              <a:t>A typical packet contains</a:t>
            </a:r>
          </a:p>
          <a:p>
            <a:pPr lvl="1" eaLnBrk="1" hangingPunct="1"/>
            <a:r>
              <a:rPr lang="en-US" dirty="0"/>
              <a:t>Information sent from the layers above</a:t>
            </a:r>
          </a:p>
          <a:p>
            <a:pPr lvl="1" eaLnBrk="1" hangingPunct="1"/>
            <a:r>
              <a:rPr lang="en-US" dirty="0"/>
              <a:t>and</a:t>
            </a:r>
          </a:p>
          <a:p>
            <a:pPr lvl="2" eaLnBrk="1" hangingPunct="1"/>
            <a:endParaRPr lang="en-US" dirty="0"/>
          </a:p>
          <a:p>
            <a:pPr eaLnBrk="1" hangingPunct="1">
              <a:buFontTx/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2C1DEA-FA26-4ADB-900D-99715FAD5CE4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pic>
        <p:nvPicPr>
          <p:cNvPr id="22529" name="Picture 22" descr="Packet structure high level.e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0300" y="4648200"/>
            <a:ext cx="7434211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5-layered TCP/ IP stack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Modern computer networks implement layering in 5 layers</a:t>
            </a:r>
          </a:p>
          <a:p>
            <a:pPr eaLnBrk="1" hangingPunct="1"/>
            <a:r>
              <a:rPr lang="en-US" dirty="0"/>
              <a:t>Called the TCP/ IP stack</a:t>
            </a:r>
          </a:p>
          <a:p>
            <a:pPr lvl="1" eaLnBrk="1" hangingPunct="1"/>
            <a:endParaRPr lang="en-US" dirty="0"/>
          </a:p>
          <a:p>
            <a:pPr lvl="2" eaLnBrk="1" hangingPunct="1"/>
            <a:endParaRPr lang="en-US" dirty="0"/>
          </a:p>
          <a:p>
            <a:pPr lvl="2" eaLnBrk="1" hangingPunct="1"/>
            <a:endParaRPr lang="en-US" dirty="0"/>
          </a:p>
          <a:p>
            <a:pPr eaLnBrk="1" hangingPunct="1"/>
            <a:r>
              <a:rPr lang="en-US" dirty="0"/>
              <a:t>Integrates two popular sets of technologies</a:t>
            </a:r>
          </a:p>
          <a:p>
            <a:pPr lvl="1" eaLnBrk="1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2719DB-4701-4F84-B04C-DD6CA3251284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Definition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Business Data Communications</a:t>
            </a:r>
          </a:p>
          <a:p>
            <a:pPr lvl="1" eaLnBrk="1" hangingPunct="1"/>
            <a:endParaRPr lang="en-GB" dirty="0"/>
          </a:p>
          <a:p>
            <a:pPr eaLnBrk="1" hangingPunct="1"/>
            <a:endParaRPr lang="en-GB" dirty="0"/>
          </a:p>
          <a:p>
            <a:pPr eaLnBrk="1" hangingPunct="1"/>
            <a:endParaRPr lang="en-GB" dirty="0"/>
          </a:p>
          <a:p>
            <a:pPr eaLnBrk="1" hangingPunct="1"/>
            <a:r>
              <a:rPr lang="en-GB" dirty="0"/>
              <a:t>Used synonymously with “computer networking”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442BCA-86FE-4847-819A-93E423BE1FDA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Layer names and tasks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315596"/>
              </p:ext>
            </p:extLst>
          </p:nvPr>
        </p:nvGraphicFramePr>
        <p:xfrm>
          <a:off x="381000" y="1600200"/>
          <a:ext cx="8382000" cy="487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3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8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36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128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rgbClr val="0D0D0D"/>
                          </a:solidFill>
                          <a:latin typeface="Calibri"/>
                          <a:ea typeface="Calibri"/>
                          <a:cs typeface="Times New Roman"/>
                        </a:rPr>
                        <a:t>Layer number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rgbClr val="0D0D0D"/>
                          </a:solidFill>
                          <a:latin typeface="Calibri"/>
                          <a:ea typeface="Calibri"/>
                          <a:cs typeface="Times New Roman"/>
                        </a:rPr>
                        <a:t>Layer name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D0D0D"/>
                          </a:solidFill>
                          <a:latin typeface="Calibri"/>
                          <a:ea typeface="Calibri"/>
                          <a:cs typeface="Times New Roman"/>
                        </a:rPr>
                        <a:t>Networking task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D0D0D"/>
                          </a:solidFill>
                          <a:latin typeface="Calibri"/>
                          <a:ea typeface="Calibri"/>
                          <a:cs typeface="Times New Roman"/>
                        </a:rPr>
                        <a:t>Header information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28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/>
                          <a:ea typeface="Calibri"/>
                          <a:cs typeface="Times New Roman"/>
                        </a:rPr>
                        <a:t>Application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/>
                          <a:ea typeface="Calibri"/>
                          <a:cs typeface="Times New Roman"/>
                        </a:rPr>
                        <a:t>Specify user needs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Times New Roman"/>
                        </a:rPr>
                        <a:t>User commands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28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/>
                          <a:ea typeface="Calibri"/>
                          <a:cs typeface="Times New Roman"/>
                        </a:rPr>
                        <a:t>Transport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/>
                          <a:ea typeface="Calibri"/>
                          <a:cs typeface="Times New Roman"/>
                        </a:rPr>
                        <a:t>Segmentation and reassembly of packets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Times New Roman"/>
                        </a:rPr>
                        <a:t>Sequence numbers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28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/>
                          <a:ea typeface="Calibri"/>
                          <a:cs typeface="Times New Roman"/>
                        </a:rPr>
                        <a:t>Network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latin typeface="Calibri"/>
                          <a:ea typeface="Calibri"/>
                          <a:cs typeface="Times New Roman"/>
                        </a:rPr>
                        <a:t>Identifying and locating destination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Times New Roman"/>
                        </a:rPr>
                        <a:t>Address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28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/>
                          <a:ea typeface="Calibri"/>
                          <a:cs typeface="Times New Roman"/>
                        </a:rPr>
                        <a:t>Data-link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latin typeface="Calibri"/>
                          <a:ea typeface="Calibri"/>
                          <a:cs typeface="Times New Roman"/>
                        </a:rPr>
                        <a:t>Error control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Times New Roman"/>
                        </a:rPr>
                        <a:t>Error check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28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/>
                          <a:ea typeface="Calibri"/>
                          <a:cs typeface="Times New Roman"/>
                        </a:rPr>
                        <a:t>Physical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/>
                          <a:ea typeface="Calibri"/>
                          <a:cs typeface="Times New Roman"/>
                        </a:rPr>
                        <a:t>Signaling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Times New Roman"/>
                        </a:rPr>
                        <a:t>None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TCP/ IP stack layer technologies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2719DB-4701-4F84-B04C-DD6CA3251284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  <p:pic>
        <p:nvPicPr>
          <p:cNvPr id="4" name="Picture 3" descr="TCP-IP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03399" y="2133600"/>
            <a:ext cx="5537201" cy="3765121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OSI model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OSI – Open Systems Interconnection</a:t>
            </a:r>
          </a:p>
          <a:p>
            <a:pPr eaLnBrk="1" hangingPunct="1"/>
            <a:r>
              <a:rPr lang="en-US" dirty="0"/>
              <a:t>Early networks involved multiple networking technologies</a:t>
            </a:r>
          </a:p>
          <a:p>
            <a:pPr lvl="1" eaLnBrk="1" hangingPunct="1"/>
            <a:endParaRPr lang="en-US" dirty="0"/>
          </a:p>
          <a:p>
            <a:pPr lvl="1" eaLnBrk="1" hangingPunct="1"/>
            <a:endParaRPr lang="en-US" dirty="0"/>
          </a:p>
          <a:p>
            <a:pPr lvl="1" eaLnBrk="1" hangingPunct="1"/>
            <a:endParaRPr lang="en-US" dirty="0"/>
          </a:p>
          <a:p>
            <a:pPr eaLnBrk="1" hangingPunct="1"/>
            <a:r>
              <a:rPr lang="en-US" dirty="0"/>
              <a:t>Even the current dominant TCP/ IP 5-layer stack integrates two major technologies – TCP/ IP and Ethernet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86669C-6874-4E97-82E3-B3B0370502EF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OSI model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The OSI model is a logical structure for communications networks, standardized by the International Organization for Standardization (ISO)</a:t>
            </a:r>
          </a:p>
          <a:p>
            <a:pPr lvl="1" eaLnBrk="1" hangingPunct="1"/>
            <a:endParaRPr lang="en-US" dirty="0"/>
          </a:p>
          <a:p>
            <a:pPr lvl="1" eaLnBrk="1" hangingPunct="1"/>
            <a:endParaRPr lang="en-US" dirty="0"/>
          </a:p>
          <a:p>
            <a:pPr eaLnBrk="1" hangingPunct="1"/>
            <a:r>
              <a:rPr lang="en-US" dirty="0"/>
              <a:t>Current status: Useful as an introduction to data networks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86669C-6874-4E97-82E3-B3B0370502EF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OSI model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86669C-6874-4E97-82E3-B3B0370502EF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  <p:pic>
        <p:nvPicPr>
          <p:cNvPr id="37891" name="Picture 3" descr="OSI.e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3400" y="1350963"/>
            <a:ext cx="5537200" cy="497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OSI model strengths and weaknesses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Strengths</a:t>
            </a:r>
          </a:p>
          <a:p>
            <a:pPr lvl="1" eaLnBrk="1" hangingPunct="1"/>
            <a:endParaRPr lang="en-US" dirty="0"/>
          </a:p>
          <a:p>
            <a:pPr lvl="1" eaLnBrk="1" hangingPunct="1"/>
            <a:endParaRPr lang="en-US" dirty="0"/>
          </a:p>
          <a:p>
            <a:pPr lvl="2" eaLnBrk="1" hangingPunct="1"/>
            <a:endParaRPr lang="en-US" dirty="0"/>
          </a:p>
          <a:p>
            <a:pPr lvl="2" eaLnBrk="1" hangingPunct="1"/>
            <a:endParaRPr lang="en-US" dirty="0"/>
          </a:p>
          <a:p>
            <a:pPr lvl="2" eaLnBrk="1" hangingPunct="1"/>
            <a:endParaRPr lang="en-US" dirty="0"/>
          </a:p>
          <a:p>
            <a:pPr eaLnBrk="1" hangingPunct="1"/>
            <a:r>
              <a:rPr lang="en-US" dirty="0"/>
              <a:t>Weaknesses</a:t>
            </a:r>
          </a:p>
          <a:p>
            <a:pPr lvl="1" eaLnBrk="1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86669C-6874-4E97-82E3-B3B0370502EF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OSI and TCP/ IP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86669C-6874-4E97-82E3-B3B0370502EF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  <p:pic>
        <p:nvPicPr>
          <p:cNvPr id="39939" name="Picture 3" descr="OSI_TCP-IP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032000" y="1427221"/>
            <a:ext cx="5080000" cy="4973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Principles of Internet protocols</a:t>
            </a: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The Internet would be a network of multiple independent networks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US" dirty="0"/>
          </a:p>
          <a:p>
            <a:pPr lvl="2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  <a:p>
            <a:pPr lvl="2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Multiple applications could use the Internet, including those not yet conceived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552F81-57CA-46A8-8997-3267748AB608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Principles of Internet protocols</a:t>
            </a: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Standardized message block to serve any application</a:t>
            </a:r>
          </a:p>
          <a:p>
            <a:pPr eaLnBrk="1" hangingPunct="1">
              <a:buFontTx/>
              <a:buNone/>
            </a:pPr>
            <a:r>
              <a:rPr lang="en-US" dirty="0"/>
              <a:t>							-- </a:t>
            </a:r>
            <a:r>
              <a:rPr lang="en-US" dirty="0" err="1"/>
              <a:t>Baran</a:t>
            </a:r>
            <a:r>
              <a:rPr lang="en-US" dirty="0"/>
              <a:t> 1964</a:t>
            </a:r>
          </a:p>
          <a:p>
            <a:pPr lvl="1" eaLnBrk="1" hangingPunct="1"/>
            <a:r>
              <a:rPr lang="en-US" dirty="0"/>
              <a:t>						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552F81-57CA-46A8-8997-3267748AB608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TCP/ IP technologies by layer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552F81-57CA-46A8-8997-3267748AB608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  <p:pic>
        <p:nvPicPr>
          <p:cNvPr id="10241" name="Picture 1" descr="OSI IP thin wais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17638"/>
            <a:ext cx="6019800" cy="451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B0640D8-9E3A-4C0C-AA34-123571F99A7A}"/>
              </a:ext>
            </a:extLst>
          </p:cNvPr>
          <p:cNvSpPr txBox="1"/>
          <p:nvPr/>
        </p:nvSpPr>
        <p:spPr>
          <a:xfrm>
            <a:off x="6858000" y="1524000"/>
            <a:ext cx="192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Different user request types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CE1BC3-1ECA-4753-95A4-B8646BF8F73F}"/>
              </a:ext>
            </a:extLst>
          </p:cNvPr>
          <p:cNvSpPr txBox="1"/>
          <p:nvPr/>
        </p:nvSpPr>
        <p:spPr>
          <a:xfrm>
            <a:off x="6858000" y="3350288"/>
            <a:ext cx="192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Common transport format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ACD8E5-EC81-43AF-B9DD-A82DCDFB250E}"/>
              </a:ext>
            </a:extLst>
          </p:cNvPr>
          <p:cNvSpPr txBox="1"/>
          <p:nvPr/>
        </p:nvSpPr>
        <p:spPr>
          <a:xfrm>
            <a:off x="6858000" y="4188855"/>
            <a:ext cx="192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Different delivery technologies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Typical data network</a:t>
            </a:r>
          </a:p>
        </p:txBody>
      </p:sp>
      <p:pic>
        <p:nvPicPr>
          <p:cNvPr id="5" name="Picture 4" descr="DataNetworks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9050" y="1618559"/>
            <a:ext cx="4025900" cy="4477441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751FF-E761-4101-AA95-3BA1B9CCA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Package delivery analogy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1ADB120-F600-4961-A7A3-0657B653537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61158" y="1600200"/>
            <a:ext cx="6821684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67619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/>
              <a:t>A typical computer network</a:t>
            </a:r>
          </a:p>
        </p:txBody>
      </p:sp>
      <p:pic>
        <p:nvPicPr>
          <p:cNvPr id="44035" name="Picture 5" descr="Typical network.e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300" y="1447800"/>
            <a:ext cx="7391400" cy="508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757566-9BF6-47F8-8E52-6F7B2C607A89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Standards reference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dirty="0"/>
              <a:t>Internet technology standards are publicly available as Requests For Comment (RFCs)</a:t>
            </a:r>
          </a:p>
          <a:p>
            <a:pPr lvl="1" eaLnBrk="1" hangingPunct="1"/>
            <a:r>
              <a:rPr lang="en-US" sz="2400" dirty="0">
                <a:hlinkClick r:id="rId2"/>
              </a:rPr>
              <a:t>http://www.ietf.org/rfc.html</a:t>
            </a:r>
            <a:endParaRPr lang="en-US" sz="2400" dirty="0"/>
          </a:p>
          <a:p>
            <a:pPr eaLnBrk="1" hangingPunct="1"/>
            <a:r>
              <a:rPr lang="en-US" sz="2800" dirty="0"/>
              <a:t>Highly recommended standards</a:t>
            </a:r>
          </a:p>
          <a:p>
            <a:pPr lvl="1" eaLnBrk="1" hangingPunct="1"/>
            <a:r>
              <a:rPr lang="en-US" sz="2400" dirty="0"/>
              <a:t>Email: </a:t>
            </a:r>
            <a:r>
              <a:rPr lang="en-US" sz="2400" dirty="0">
                <a:hlinkClick r:id="rId3"/>
              </a:rPr>
              <a:t>http://www.ietf.org/rfc/rfc0821.txt</a:t>
            </a:r>
            <a:endParaRPr lang="en-US" sz="2400" dirty="0"/>
          </a:p>
          <a:p>
            <a:pPr lvl="1" eaLnBrk="1" hangingPunct="1"/>
            <a:r>
              <a:rPr lang="en-US" sz="2400" dirty="0"/>
              <a:t>HTTP: </a:t>
            </a:r>
            <a:r>
              <a:rPr lang="en-US" sz="2400" dirty="0">
                <a:hlinkClick r:id="rId4"/>
              </a:rPr>
              <a:t>http://www.ietf.org/rfc/rfc2616.txt</a:t>
            </a:r>
            <a:endParaRPr lang="en-US" sz="2400" dirty="0"/>
          </a:p>
          <a:p>
            <a:pPr lvl="1" eaLnBrk="1" hangingPunct="1"/>
            <a:r>
              <a:rPr lang="en-US" sz="2400" dirty="0"/>
              <a:t>TCP: </a:t>
            </a:r>
            <a:r>
              <a:rPr lang="en-US" sz="2400" dirty="0">
                <a:hlinkClick r:id="rId5"/>
              </a:rPr>
              <a:t>http://www.ietf.org/rfc/rfc0793.txt</a:t>
            </a:r>
            <a:endParaRPr lang="en-US" sz="2400" dirty="0"/>
          </a:p>
          <a:p>
            <a:pPr lvl="1" eaLnBrk="1" hangingPunct="1"/>
            <a:r>
              <a:rPr lang="en-US" sz="2400" dirty="0"/>
              <a:t>IP: </a:t>
            </a:r>
            <a:r>
              <a:rPr lang="en-US" sz="2400" dirty="0">
                <a:hlinkClick r:id="rId6"/>
              </a:rPr>
              <a:t>http://www.ietf.org/rfc/rfc0791.txt</a:t>
            </a:r>
            <a:endParaRPr lang="en-US" sz="2400" dirty="0"/>
          </a:p>
          <a:p>
            <a:pPr lvl="1" eaLnBrk="1" hangingPunct="1"/>
            <a:r>
              <a:rPr lang="en-US" sz="2400" dirty="0"/>
              <a:t>TCP/ IP tutorial: </a:t>
            </a:r>
            <a:r>
              <a:rPr lang="en-US" sz="2400" dirty="0">
                <a:hlinkClick r:id="rId7"/>
              </a:rPr>
              <a:t>http://www.ietf.org/rfc/rfc1180.txt</a:t>
            </a:r>
            <a:endParaRPr lang="en-US" sz="2400" dirty="0"/>
          </a:p>
          <a:p>
            <a:pPr lvl="1" eaLnBrk="1" hangingPunct="1"/>
            <a:r>
              <a:rPr lang="en-US" sz="2400" dirty="0"/>
              <a:t>Domain names: </a:t>
            </a:r>
            <a:r>
              <a:rPr lang="en-US" sz="2400" dirty="0">
                <a:hlinkClick r:id="rId8"/>
              </a:rPr>
              <a:t>http://www.ietf.org/rfc/rfc1034.txt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86669C-6874-4E97-82E3-B3B0370502EF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Rest of the course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2400"/>
              </a:spcAft>
            </a:pPr>
            <a:r>
              <a:rPr lang="en-US" sz="2800" dirty="0"/>
              <a:t>Chapters 2 – 6: Layers of TCP/ IP stack</a:t>
            </a:r>
          </a:p>
          <a:p>
            <a:pPr>
              <a:spcAft>
                <a:spcPts val="2400"/>
              </a:spcAft>
            </a:pPr>
            <a:r>
              <a:rPr lang="en-US" sz="2800" dirty="0"/>
              <a:t>Chapters 7 – 11: Technologies supporting networking</a:t>
            </a:r>
          </a:p>
          <a:p>
            <a:pPr>
              <a:spcAft>
                <a:spcPts val="2400"/>
              </a:spcAft>
            </a:pPr>
            <a:r>
              <a:rPr lang="en-US" sz="2800" dirty="0"/>
              <a:t>Chapters 12 – 13: Technologies related to computing</a:t>
            </a:r>
          </a:p>
          <a:p>
            <a:pPr>
              <a:spcAft>
                <a:spcPts val="2400"/>
              </a:spcAft>
            </a:pPr>
            <a:r>
              <a:rPr lang="en-US" sz="2800" dirty="0"/>
              <a:t>Chapter 14: Managerial issues in IT infrastructures</a:t>
            </a:r>
          </a:p>
          <a:p>
            <a:pPr>
              <a:spcAft>
                <a:spcPts val="2400"/>
              </a:spcAft>
            </a:pPr>
            <a:r>
              <a:rPr lang="en-US" sz="2800" dirty="0"/>
              <a:t>See anatomy of a web request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306435"/>
            <a:ext cx="8915400" cy="6359429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study – Domino’s Pizza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Pizza tracker</a:t>
            </a:r>
          </a:p>
          <a:p>
            <a:r>
              <a:rPr lang="en-US" dirty="0"/>
              <a:t>Bringing the computer network into the food industry</a:t>
            </a:r>
          </a:p>
          <a:p>
            <a:pPr lvl="1"/>
            <a:endParaRPr lang="en-US" dirty="0"/>
          </a:p>
          <a:p>
            <a:r>
              <a:rPr lang="en-US" dirty="0"/>
              <a:t>Anecdotal evidence is positive</a:t>
            </a:r>
          </a:p>
          <a:p>
            <a:r>
              <a:rPr lang="en-US" dirty="0"/>
              <a:t>Almost 40% of orders come online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Hands-on exercise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Traceroute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 infrastructure design exercise</a:t>
            </a:r>
          </a:p>
        </p:txBody>
      </p:sp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9134" y="1347787"/>
            <a:ext cx="6933601" cy="5355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Summary</a:t>
            </a:r>
          </a:p>
        </p:txBody>
      </p:sp>
      <p:sp>
        <p:nvSpPr>
          <p:cNvPr id="47107" name="Content Placeholder 4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/>
              <a:t>Why computer networks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/>
              <a:t>Important milestones in datacomm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/>
              <a:t>Why packetization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/>
              <a:t>Typical packet structure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/>
              <a:t>Why layering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/>
              <a:t>Layers of TCP/ IP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/>
              <a:t>Functions of each layer in TCP/ IP model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/>
              <a:t>OSI model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/>
              <a:t>Internet protocol principles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757566-9BF6-47F8-8E52-6F7B2C607A89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Unique features of computer networks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Common set of technologies support all networked computer applications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Basic principles unchanged for over 4 decades</a:t>
            </a:r>
          </a:p>
          <a:p>
            <a:pPr lvl="1"/>
            <a:endParaRPr lang="en-US" dirty="0"/>
          </a:p>
          <a:p>
            <a:r>
              <a:rPr lang="en-US" dirty="0"/>
              <a:t>An essential component of modern economy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Utility of computer networking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One of the world’s largest industries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Networking infrastructure is a driver of the economy</a:t>
            </a:r>
          </a:p>
          <a:p>
            <a:r>
              <a:rPr lang="en-US" dirty="0"/>
              <a:t>Digital economy is almost 7% of US GDP</a:t>
            </a:r>
          </a:p>
        </p:txBody>
      </p:sp>
    </p:spTree>
    <p:extLst>
      <p:ext uri="{BB962C8B-B14F-4D97-AF65-F5344CB8AC3E}">
        <p14:creationId xmlns:p14="http://schemas.microsoft.com/office/powerpoint/2010/main" val="503379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 wrap="square" anchor="ctr">
            <a:normAutofit/>
          </a:bodyPr>
          <a:lstStyle/>
          <a:p>
            <a:pPr eaLnBrk="1" hangingPunct="1"/>
            <a:r>
              <a:rPr lang="en-US" dirty="0"/>
              <a:t>CISCO traffic forecast (</a:t>
            </a:r>
            <a:r>
              <a:rPr lang="en-US" dirty="0" err="1"/>
              <a:t>exaB</a:t>
            </a:r>
            <a:r>
              <a:rPr lang="en-US" dirty="0"/>
              <a:t>/ </a:t>
            </a:r>
            <a:r>
              <a:rPr lang="en-US" dirty="0" err="1"/>
              <a:t>mo</a:t>
            </a:r>
            <a:r>
              <a:rPr lang="en-US" dirty="0"/>
              <a:t>)</a:t>
            </a:r>
          </a:p>
        </p:txBody>
      </p:sp>
      <p:sp>
        <p:nvSpPr>
          <p:cNvPr id="5" name="Slide Number Placeholder 4" hidden="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  <a:defRPr/>
            </a:pPr>
            <a:fld id="{F576F27F-B2E3-41AB-8EDF-AA8F572BD76B}" type="slidenum">
              <a:rPr lang="en-US" smtClean="0"/>
              <a:pPr>
                <a:spcAft>
                  <a:spcPts val="600"/>
                </a:spcAft>
                <a:defRPr/>
              </a:pPr>
              <a:t>7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07DB037-55C6-4B59-8410-D446E9FD34C1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1667355"/>
          <a:ext cx="8229601" cy="43916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67345">
                  <a:extLst>
                    <a:ext uri="{9D8B030D-6E8A-4147-A177-3AD203B41FA5}">
                      <a16:colId xmlns:a16="http://schemas.microsoft.com/office/drawing/2014/main" val="567523447"/>
                    </a:ext>
                  </a:extLst>
                </a:gridCol>
                <a:gridCol w="1222003">
                  <a:extLst>
                    <a:ext uri="{9D8B030D-6E8A-4147-A177-3AD203B41FA5}">
                      <a16:colId xmlns:a16="http://schemas.microsoft.com/office/drawing/2014/main" val="4278493882"/>
                    </a:ext>
                  </a:extLst>
                </a:gridCol>
                <a:gridCol w="1632574">
                  <a:extLst>
                    <a:ext uri="{9D8B030D-6E8A-4147-A177-3AD203B41FA5}">
                      <a16:colId xmlns:a16="http://schemas.microsoft.com/office/drawing/2014/main" val="3491573475"/>
                    </a:ext>
                  </a:extLst>
                </a:gridCol>
                <a:gridCol w="2607679">
                  <a:extLst>
                    <a:ext uri="{9D8B030D-6E8A-4147-A177-3AD203B41FA5}">
                      <a16:colId xmlns:a16="http://schemas.microsoft.com/office/drawing/2014/main" val="2004412675"/>
                    </a:ext>
                  </a:extLst>
                </a:gridCol>
              </a:tblGrid>
              <a:tr h="33782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2017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2022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CAGR 2017–2022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extLst>
                  <a:ext uri="{0D108BD9-81ED-4DB2-BD59-A6C34878D82A}">
                    <a16:rowId xmlns:a16="http://schemas.microsoft.com/office/drawing/2014/main" val="1242918878"/>
                  </a:ext>
                </a:extLst>
              </a:tr>
              <a:tr h="337820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By type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4008923"/>
                  </a:ext>
                </a:extLst>
              </a:tr>
              <a:tr h="33782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Fixed Internet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85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273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26%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extLst>
                  <a:ext uri="{0D108BD9-81ED-4DB2-BD59-A6C34878D82A}">
                    <a16:rowId xmlns:a16="http://schemas.microsoft.com/office/drawing/2014/main" val="542681828"/>
                  </a:ext>
                </a:extLst>
              </a:tr>
              <a:tr h="33782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Mobile data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12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77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46%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extLst>
                  <a:ext uri="{0D108BD9-81ED-4DB2-BD59-A6C34878D82A}">
                    <a16:rowId xmlns:a16="http://schemas.microsoft.com/office/drawing/2014/main" val="3806303494"/>
                  </a:ext>
                </a:extLst>
              </a:tr>
              <a:tr h="337820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By segment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885852"/>
                  </a:ext>
                </a:extLst>
              </a:tr>
              <a:tr h="33782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Consumer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100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333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27%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extLst>
                  <a:ext uri="{0D108BD9-81ED-4DB2-BD59-A6C34878D82A}">
                    <a16:rowId xmlns:a16="http://schemas.microsoft.com/office/drawing/2014/main" val="3396604111"/>
                  </a:ext>
                </a:extLst>
              </a:tr>
              <a:tr h="33782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Business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22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63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23%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extLst>
                  <a:ext uri="{0D108BD9-81ED-4DB2-BD59-A6C34878D82A}">
                    <a16:rowId xmlns:a16="http://schemas.microsoft.com/office/drawing/2014/main" val="2923015066"/>
                  </a:ext>
                </a:extLst>
              </a:tr>
              <a:tr h="337820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By geography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2514922"/>
                  </a:ext>
                </a:extLst>
              </a:tr>
              <a:tr h="33782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Asia-Pacific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43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173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32%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extLst>
                  <a:ext uri="{0D108BD9-81ED-4DB2-BD59-A6C34878D82A}">
                    <a16:rowId xmlns:a16="http://schemas.microsoft.com/office/drawing/2014/main" val="2936820799"/>
                  </a:ext>
                </a:extLst>
              </a:tr>
              <a:tr h="33782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North America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42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108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21%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extLst>
                  <a:ext uri="{0D108BD9-81ED-4DB2-BD59-A6C34878D82A}">
                    <a16:rowId xmlns:a16="http://schemas.microsoft.com/office/drawing/2014/main" val="430388574"/>
                  </a:ext>
                </a:extLst>
              </a:tr>
              <a:tr h="33782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Western Europe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18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50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22%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extLst>
                  <a:ext uri="{0D108BD9-81ED-4DB2-BD59-A6C34878D82A}">
                    <a16:rowId xmlns:a16="http://schemas.microsoft.com/office/drawing/2014/main" val="1215921890"/>
                  </a:ext>
                </a:extLst>
              </a:tr>
              <a:tr h="33782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Latin America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7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19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21%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extLst>
                  <a:ext uri="{0D108BD9-81ED-4DB2-BD59-A6C34878D82A}">
                    <a16:rowId xmlns:a16="http://schemas.microsoft.com/office/drawing/2014/main" val="1327412922"/>
                  </a:ext>
                </a:extLst>
              </a:tr>
              <a:tr h="33782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Middle East and Africa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>
                          <a:effectLst/>
                        </a:rPr>
                        <a:t>21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>
                          <a:effectLst/>
                        </a:rPr>
                        <a:t>41%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787" marR="97787" marT="0" marB="0" anchor="ctr"/>
                </a:tc>
                <a:extLst>
                  <a:ext uri="{0D108BD9-81ED-4DB2-BD59-A6C34878D82A}">
                    <a16:rowId xmlns:a16="http://schemas.microsoft.com/office/drawing/2014/main" val="2144509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9574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What’s in it for me?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Bureau of Labor Statistics estimates (2018)</a:t>
            </a:r>
          </a:p>
          <a:p>
            <a:pPr lvl="1"/>
            <a:r>
              <a:rPr lang="en-US" dirty="0"/>
              <a:t>Network and computer system administrators</a:t>
            </a:r>
          </a:p>
          <a:p>
            <a:pPr lvl="2"/>
            <a:r>
              <a:rPr lang="en-US" dirty="0"/>
              <a:t>2018 employment	:			 383,900</a:t>
            </a:r>
          </a:p>
          <a:p>
            <a:pPr lvl="2"/>
            <a:r>
              <a:rPr lang="en-US" dirty="0"/>
              <a:t>Median pay		: 			$82,050</a:t>
            </a:r>
          </a:p>
          <a:p>
            <a:r>
              <a:rPr lang="en-US" dirty="0"/>
              <a:t>Growth rate: 5% (until 2028)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6F27F-B2E3-41AB-8EDF-AA8F572BD76B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5572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Technology milestones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800" dirty="0"/>
              <a:t>Telegraph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600" dirty="0"/>
              <a:t>Information carried as electrical signals over wires</a:t>
            </a:r>
          </a:p>
          <a:p>
            <a:pPr lvl="1" eaLnBrk="1" hangingPunct="1">
              <a:lnSpc>
                <a:spcPct val="80000"/>
              </a:lnSpc>
            </a:pPr>
            <a:endParaRPr lang="en-US" sz="1600" dirty="0"/>
          </a:p>
          <a:p>
            <a:pPr eaLnBrk="1" hangingPunct="1">
              <a:lnSpc>
                <a:spcPct val="80000"/>
              </a:lnSpc>
            </a:pPr>
            <a:r>
              <a:rPr lang="en-US" sz="1800" dirty="0"/>
              <a:t>Multiplexing</a:t>
            </a:r>
          </a:p>
          <a:p>
            <a:pPr lvl="1" eaLnBrk="1" hangingPunct="1">
              <a:lnSpc>
                <a:spcPct val="80000"/>
              </a:lnSpc>
            </a:pPr>
            <a:endParaRPr lang="en-US" sz="1600" dirty="0"/>
          </a:p>
          <a:p>
            <a:pPr lvl="1" eaLnBrk="1" hangingPunct="1">
              <a:lnSpc>
                <a:spcPct val="80000"/>
              </a:lnSpc>
            </a:pPr>
            <a:endParaRPr lang="en-US" sz="1600" dirty="0"/>
          </a:p>
          <a:p>
            <a:pPr lvl="1" eaLnBrk="1" hangingPunct="1">
              <a:lnSpc>
                <a:spcPct val="80000"/>
              </a:lnSpc>
            </a:pPr>
            <a:endParaRPr lang="en-US" sz="1600" dirty="0"/>
          </a:p>
          <a:p>
            <a:pPr eaLnBrk="1" hangingPunct="1">
              <a:lnSpc>
                <a:spcPct val="80000"/>
              </a:lnSpc>
            </a:pPr>
            <a:r>
              <a:rPr lang="en-US" sz="1800" dirty="0"/>
              <a:t>Circuit switching</a:t>
            </a:r>
          </a:p>
          <a:p>
            <a:pPr lvl="1" eaLnBrk="1" hangingPunct="1">
              <a:lnSpc>
                <a:spcPct val="80000"/>
              </a:lnSpc>
            </a:pPr>
            <a:endParaRPr lang="en-US" sz="1600" dirty="0"/>
          </a:p>
          <a:p>
            <a:pPr lvl="1" eaLnBrk="1" hangingPunct="1">
              <a:lnSpc>
                <a:spcPct val="80000"/>
              </a:lnSpc>
            </a:pPr>
            <a:r>
              <a:rPr lang="en-US" sz="1600" dirty="0"/>
              <a:t>March 10, 1891, </a:t>
            </a:r>
            <a:r>
              <a:rPr lang="en-US" sz="1600" dirty="0" err="1"/>
              <a:t>Strowger</a:t>
            </a:r>
            <a:r>
              <a:rPr lang="en-US" sz="1600" dirty="0"/>
              <a:t> switch patented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200" dirty="0"/>
              <a:t>Tampa connection - Buried in St. Pete - </a:t>
            </a:r>
            <a:r>
              <a:rPr lang="en-US" sz="1200" dirty="0">
                <a:hlinkClick r:id="rId2"/>
              </a:rPr>
              <a:t>http://en.wikipedia.org/wiki/Almon_Strowger</a:t>
            </a:r>
            <a:endParaRPr lang="en-US" sz="1200" dirty="0"/>
          </a:p>
          <a:p>
            <a:pPr eaLnBrk="1" hangingPunct="1">
              <a:lnSpc>
                <a:spcPct val="80000"/>
              </a:lnSpc>
            </a:pPr>
            <a:r>
              <a:rPr lang="en-US" sz="1800" dirty="0"/>
              <a:t>Packet switching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600" dirty="0"/>
              <a:t>Signals sent and switching performed only when information ready to be transferred</a:t>
            </a:r>
          </a:p>
          <a:p>
            <a:pPr lvl="1" eaLnBrk="1" hangingPunct="1">
              <a:lnSpc>
                <a:spcPct val="80000"/>
              </a:lnSpc>
            </a:pPr>
            <a:endParaRPr lang="en-US" sz="1600" dirty="0"/>
          </a:p>
        </p:txBody>
      </p:sp>
      <p:sp>
        <p:nvSpPr>
          <p:cNvPr id="174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Source: Wikipedia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6C8111-795E-4F33-8199-A4095C615585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13203</TotalTime>
  <Words>1076</Words>
  <Application>Microsoft Office PowerPoint</Application>
  <PresentationFormat>On-screen Show (4:3)</PresentationFormat>
  <Paragraphs>312</Paragraphs>
  <Slides>48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2" baseType="lpstr">
      <vt:lpstr>Arial</vt:lpstr>
      <vt:lpstr>Calibri</vt:lpstr>
      <vt:lpstr>Courier New</vt:lpstr>
      <vt:lpstr>Office Theme</vt:lpstr>
      <vt:lpstr>Chapter 1</vt:lpstr>
      <vt:lpstr>Contents</vt:lpstr>
      <vt:lpstr>Definition</vt:lpstr>
      <vt:lpstr>Typical data network</vt:lpstr>
      <vt:lpstr>Unique features of computer networks</vt:lpstr>
      <vt:lpstr>Utility of computer networking</vt:lpstr>
      <vt:lpstr>CISCO traffic forecast (exaB/ mo)</vt:lpstr>
      <vt:lpstr>What’s in it for me?</vt:lpstr>
      <vt:lpstr>Technology milestones</vt:lpstr>
      <vt:lpstr>Telegraph</vt:lpstr>
      <vt:lpstr>Multiplexing and switching</vt:lpstr>
      <vt:lpstr>Packet switching</vt:lpstr>
      <vt:lpstr>Data communications timeline</vt:lpstr>
      <vt:lpstr>Circuit switching vs packet switching</vt:lpstr>
      <vt:lpstr>Packetization overview</vt:lpstr>
      <vt:lpstr>Packets analogy</vt:lpstr>
      <vt:lpstr>Packetization in retail</vt:lpstr>
      <vt:lpstr>Factors favoring packet switching over circuit switching</vt:lpstr>
      <vt:lpstr>Traffic aggregation</vt:lpstr>
      <vt:lpstr>Advantages of packetization</vt:lpstr>
      <vt:lpstr>Layering</vt:lpstr>
      <vt:lpstr>Layering examples</vt:lpstr>
      <vt:lpstr>Advantages of layering</vt:lpstr>
      <vt:lpstr>Layering in data communication</vt:lpstr>
      <vt:lpstr>Typical packet structure</vt:lpstr>
      <vt:lpstr>Typical packet structure</vt:lpstr>
      <vt:lpstr>Important header information</vt:lpstr>
      <vt:lpstr>Typical packet structure</vt:lpstr>
      <vt:lpstr>5-layered TCP/ IP stack</vt:lpstr>
      <vt:lpstr>Layer names and tasks</vt:lpstr>
      <vt:lpstr>TCP/ IP stack layer technologies</vt:lpstr>
      <vt:lpstr>OSI model</vt:lpstr>
      <vt:lpstr>OSI model</vt:lpstr>
      <vt:lpstr>OSI model</vt:lpstr>
      <vt:lpstr>OSI model strengths and weaknesses</vt:lpstr>
      <vt:lpstr>OSI and TCP/ IP</vt:lpstr>
      <vt:lpstr>Principles of Internet protocols</vt:lpstr>
      <vt:lpstr>Principles of Internet protocols</vt:lpstr>
      <vt:lpstr>TCP/ IP technologies by layer</vt:lpstr>
      <vt:lpstr>Package delivery analogy</vt:lpstr>
      <vt:lpstr>A typical computer network</vt:lpstr>
      <vt:lpstr>Standards reference</vt:lpstr>
      <vt:lpstr>Rest of the course</vt:lpstr>
      <vt:lpstr>PowerPoint Presentation</vt:lpstr>
      <vt:lpstr>Case study – Domino’s Pizza</vt:lpstr>
      <vt:lpstr>Hands-on exercise</vt:lpstr>
      <vt:lpstr>IT infrastructure design exercise</vt:lpstr>
      <vt:lpstr>Summary</vt:lpstr>
    </vt:vector>
  </TitlesOfParts>
  <Company>usf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reviewer</dc:creator>
  <cp:lastModifiedBy>Propect1</cp:lastModifiedBy>
  <cp:revision>645</cp:revision>
  <dcterms:created xsi:type="dcterms:W3CDTF">2005-08-27T20:10:56Z</dcterms:created>
  <dcterms:modified xsi:type="dcterms:W3CDTF">2020-11-02T21:58:58Z</dcterms:modified>
</cp:coreProperties>
</file>