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8" r:id="rId3"/>
    <p:sldId id="291" r:id="rId4"/>
    <p:sldId id="289" r:id="rId5"/>
    <p:sldId id="292" r:id="rId6"/>
    <p:sldId id="293" r:id="rId7"/>
    <p:sldId id="294" r:id="rId8"/>
    <p:sldId id="295" r:id="rId9"/>
    <p:sldId id="290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282" r:id="rId28"/>
    <p:sldId id="286" r:id="rId29"/>
    <p:sldId id="287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ish Agrawal" initials="MA" lastIdx="1" clrIdx="0">
    <p:extLst>
      <p:ext uri="{19B8F6BF-5375-455C-9EA6-DF929625EA0E}">
        <p15:presenceInfo xmlns:p15="http://schemas.microsoft.com/office/powerpoint/2012/main" userId="S::magrawal@usf.edu::aff61d4d-ea23-4f1d-b0e3-5441fca251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814" y="30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656"/>
    </p:cViewPr>
  </p:sorterViewPr>
  <p:notesViewPr>
    <p:cSldViewPr>
      <p:cViewPr varScale="1">
        <p:scale>
          <a:sx n="86" d="100"/>
          <a:sy n="86" d="100"/>
        </p:scale>
        <p:origin x="-30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DC7B7-C197-4A09-87CA-F5FAB484B99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E028-AE7F-42BE-B3B5-AC93671A51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40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338D-97FC-400F-BAD7-9F11D3E51E98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88F2-5C2C-48C6-AA8C-527802D5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88F2-5C2C-48C6-AA8C-527802D5F3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5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90A4-9382-4EC1-B210-997FB91152B4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56ED-7D3F-488D-8E32-4CB74DDFEB91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BB0B9-F89D-4CA0-9551-FF7576B9552D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EDDD-381E-4466-9641-CAA94C14895B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4E1C2-5CA9-4CA2-AAE1-4649706E7696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C5A8-C6B4-47ED-90CF-69A60E84D70A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9D61-5E5F-40A3-BFA4-80B779549427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4CD7-0798-4D94-86B9-3271A5CE5BA8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67CE-2589-4687-B167-3388112FB0CB}" type="datetime1">
              <a:rPr lang="en-US" smtClean="0"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F6EA-3C75-4405-A3EE-FAEB80C86710}" type="datetime1">
              <a:rPr lang="en-US" smtClean="0"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D123-AA7A-4154-9E36-D81CB2B956A2}" type="datetime1">
              <a:rPr lang="en-US" smtClean="0"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4DEC9-1A2B-49AB-BDA4-6BBA3DCEB48E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34573-6E88-4193-B6CE-A22AF01CFB73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DevOps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B8292-622F-425F-B5DB-A5DBBACE7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C1531-969D-495C-9B2E-16490097C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An isolated user space on a computer</a:t>
            </a:r>
          </a:p>
          <a:p>
            <a:pPr lvl="1"/>
            <a:r>
              <a:rPr lang="en-US" dirty="0"/>
              <a:t>Greatly facilitates infrastructure automation</a:t>
            </a:r>
          </a:p>
          <a:p>
            <a:pPr lvl="1"/>
            <a:r>
              <a:rPr lang="en-US" dirty="0"/>
              <a:t>And improves resource utilization efficiency</a:t>
            </a:r>
          </a:p>
          <a:p>
            <a:pPr lvl="1"/>
            <a:endParaRPr lang="en-US" dirty="0"/>
          </a:p>
          <a:p>
            <a:r>
              <a:rPr lang="en-US" dirty="0"/>
              <a:t>To deploy an application</a:t>
            </a:r>
          </a:p>
          <a:p>
            <a:pPr lvl="1"/>
            <a:r>
              <a:rPr lang="en-US" dirty="0"/>
              <a:t>Developers configure a container with the application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The container can then be deployed on any compatible server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CB2F8-AED0-45F2-AECC-0AFF8649B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35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8C313-392F-4965-9973-0B54FAECB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93D4B-AD77-46AB-AAB5-6AF1092A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AB46C2D7-0D78-4712-8199-E165EAF8E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666" y="1404899"/>
            <a:ext cx="5762667" cy="522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250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068DA-8D08-46C7-97F0-BF336CDC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 vs virtual machines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01346-EBCA-4977-80AA-055D0127E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virtual machine replicates an entire operating system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A container only contains the application and its dependencies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5763AD-FB95-439F-B5CA-E82F8079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29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81533-40E4-4AE2-A57D-6F3B939E1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Shared version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459F4-3DBB-4D48-8782-AF043BB0D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Version control is the management of changes to information</a:t>
            </a:r>
          </a:p>
          <a:p>
            <a:pPr lvl="1"/>
            <a:endParaRPr lang="en-US" dirty="0"/>
          </a:p>
          <a:p>
            <a:r>
              <a:rPr lang="en-US" dirty="0"/>
              <a:t>Shared version control allows all team members to work on a consistent version of each file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D8596-270F-4EDC-9576-644EAA28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01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0F78C-7950-4A50-9989-AE505DFB0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Shared version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275BB-6CAC-4094-830F-7AE574841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DevOps recommendation is for both developers and IT administrators to use the same repository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4348F-FFFA-463D-9A9B-33B49C61C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47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3EBE3-5C7C-4415-BFAA-3D0D64C28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Popular version control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E3B2F-808F-41C1-BFD3-C9ED93883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kinds of version control technologies</a:t>
            </a:r>
          </a:p>
          <a:p>
            <a:pPr lvl="1"/>
            <a:r>
              <a:rPr lang="en-US" dirty="0"/>
              <a:t>Centralized</a:t>
            </a:r>
          </a:p>
          <a:p>
            <a:pPr lvl="2"/>
            <a:r>
              <a:rPr lang="en-US" dirty="0"/>
              <a:t>All code is stored in one repository</a:t>
            </a:r>
          </a:p>
          <a:p>
            <a:pPr lvl="2"/>
            <a:r>
              <a:rPr lang="en-US" dirty="0"/>
              <a:t>Every user can see all code in the repository</a:t>
            </a:r>
          </a:p>
          <a:p>
            <a:pPr lvl="3"/>
            <a:r>
              <a:rPr lang="en-US" dirty="0"/>
              <a:t>Pull only the files they are working on to their workstations</a:t>
            </a:r>
          </a:p>
          <a:p>
            <a:pPr lvl="2"/>
            <a:r>
              <a:rPr lang="en-US" dirty="0"/>
              <a:t>Useful for enterprises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125E69-0638-4082-8910-91A168A8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69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3EBE3-5C7C-4415-BFAA-3D0D64C28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Popular version control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E3B2F-808F-41C1-BFD3-C9ED93883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kinds of version control technologies</a:t>
            </a:r>
          </a:p>
          <a:p>
            <a:pPr lvl="1"/>
            <a:r>
              <a:rPr lang="en-US" dirty="0"/>
              <a:t>Distributed</a:t>
            </a:r>
          </a:p>
          <a:p>
            <a:pPr lvl="2"/>
            <a:r>
              <a:rPr lang="en-US" dirty="0"/>
              <a:t>Overall project split into multiple projects</a:t>
            </a:r>
          </a:p>
          <a:p>
            <a:pPr lvl="2"/>
            <a:r>
              <a:rPr lang="en-US" dirty="0"/>
              <a:t>Individual developers pull all the code for one project to their workstations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125E69-0638-4082-8910-91A168A8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70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D7F8-DDDE-4634-A200-5C7340318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One-step build and deploy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D6F2D-A96A-454B-B696-1B752FB62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One-step build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Compare to class exercises</a:t>
            </a:r>
          </a:p>
          <a:p>
            <a:pPr lvl="1"/>
            <a:r>
              <a:rPr lang="en-US" dirty="0"/>
              <a:t>How do you deliver executables to users?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DEFA61-74F0-4F3C-9B58-51DB1CB71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2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2B80A-794C-4493-BB11-87D261FAB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One-step build and deploy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0D742-3521-40AF-8348-6EBBBCD0F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Benefits of one-step build</a:t>
            </a:r>
          </a:p>
          <a:p>
            <a:pPr lvl="1"/>
            <a:r>
              <a:rPr lang="en-US" dirty="0"/>
              <a:t>All testing, compilation, configuration </a:t>
            </a:r>
            <a:r>
              <a:rPr lang="en-US" dirty="0" err="1"/>
              <a:t>etc</a:t>
            </a:r>
            <a:r>
              <a:rPr lang="en-US" dirty="0"/>
              <a:t> necessary to create executables that will run satisfactorily on the server are done by a script or utility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4AB34-72A7-43D9-AD59-7480D22E8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29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A933B-25F4-4AA0-8732-A4638DE1B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One-step build and deploy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33715-F7CE-48DD-8197-060414653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One-step deploy</a:t>
            </a:r>
          </a:p>
          <a:p>
            <a:pPr lvl="1"/>
            <a:r>
              <a:rPr lang="en-US" dirty="0"/>
              <a:t>Extends one-step build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C1A52-E911-4F4B-AFA8-F448B607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8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Origins</a:t>
            </a:r>
          </a:p>
          <a:p>
            <a:r>
              <a:rPr lang="en-US" dirty="0"/>
              <a:t>Infrastructure as code</a:t>
            </a:r>
          </a:p>
          <a:p>
            <a:r>
              <a:rPr lang="en-US" dirty="0"/>
              <a:t>Shared version control</a:t>
            </a:r>
          </a:p>
          <a:p>
            <a:r>
              <a:rPr lang="en-US" dirty="0"/>
              <a:t>One-step build and deploy</a:t>
            </a:r>
          </a:p>
          <a:p>
            <a:r>
              <a:rPr lang="en-US" dirty="0"/>
              <a:t>Feature flags</a:t>
            </a:r>
          </a:p>
          <a:p>
            <a:r>
              <a:rPr lang="en-US" dirty="0"/>
              <a:t>Shared metrics</a:t>
            </a:r>
          </a:p>
          <a:p>
            <a:r>
              <a:rPr lang="en-US" dirty="0"/>
              <a:t>Robots</a:t>
            </a:r>
          </a:p>
          <a:p>
            <a:r>
              <a:rPr lang="en-US" dirty="0"/>
              <a:t>Culture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68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30D9-9098-49BB-A28C-D3F1FEB94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CI/ 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23BC8-B54E-41A5-8BB4-65B8721F3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Continuous integration and continuous deployment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Therefore, one-step build and deploy usually involves minor feature releases, delivered multiple times daily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A29CE-8860-4CB2-9C86-F08DD2538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31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FE5DB-7970-401C-A260-C7CCD65F3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CI/ 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89218-7A2B-4377-9677-755869DC8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Continuous integration (CI)</a:t>
            </a:r>
          </a:p>
          <a:p>
            <a:pPr lvl="1"/>
            <a:r>
              <a:rPr lang="en-US" dirty="0"/>
              <a:t>A software development practice where developers integrate new code into a shared repository several times a day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Continuous delivery</a:t>
            </a:r>
          </a:p>
          <a:p>
            <a:pPr lvl="1"/>
            <a:endParaRPr lang="en-US" dirty="0"/>
          </a:p>
          <a:p>
            <a:r>
              <a:rPr lang="en-US" dirty="0"/>
              <a:t>Most digital-first or digital-only firms use CI/ CD extensively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BBC7FF-9533-41D7-96C6-B011B9CFF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96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F1C24-5425-493B-A712-D8B742CB7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 flags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9151D-CC12-433A-B714-31B5F4959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Feature flags are variables in programs that are used to determine whether a portion of the code should be shown to a user</a:t>
            </a:r>
          </a:p>
          <a:p>
            <a:pPr lvl="1"/>
            <a:r>
              <a:rPr lang="en-US" dirty="0"/>
              <a:t>Often triggered by values in configuration files read by the application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157A8-721B-43FB-8C8C-AA2B49D0A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87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6CECC-5E6C-4F02-A90C-024C2C62E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 flags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4F5BC-9DA1-4E73-A93F-342BA0199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Example</a:t>
            </a:r>
          </a:p>
          <a:p>
            <a:pPr marL="0" indent="0" algn="l">
              <a:buNone/>
            </a:pPr>
            <a:r>
              <a:rPr lang="en-US" sz="2400" b="0" i="0" u="none" strike="noStrike" baseline="0" dirty="0">
                <a:latin typeface="CourierNewPSMT"/>
              </a:rPr>
              <a:t>if ($</a:t>
            </a:r>
            <a:r>
              <a:rPr lang="en-US" sz="2400" b="0" i="0" u="none" strike="noStrike" baseline="0" dirty="0" err="1">
                <a:latin typeface="CourierNewPSMT"/>
              </a:rPr>
              <a:t>cfg.show_new_feature</a:t>
            </a:r>
            <a:r>
              <a:rPr lang="en-US" sz="2400" b="0" i="0" u="none" strike="noStrike" baseline="0" dirty="0">
                <a:latin typeface="CourierNewPSMT"/>
              </a:rPr>
              <a:t>) {</a:t>
            </a:r>
          </a:p>
          <a:p>
            <a:pPr marL="0" indent="0" algn="l">
              <a:buNone/>
            </a:pPr>
            <a:r>
              <a:rPr lang="en-US" sz="2400" b="0" i="0" u="none" strike="noStrike" baseline="0" dirty="0">
                <a:latin typeface="CourierNewPSMT"/>
              </a:rPr>
              <a:t>	// show the new feature to this user.</a:t>
            </a:r>
          </a:p>
          <a:p>
            <a:pPr marL="0" indent="0" algn="l">
              <a:buNone/>
            </a:pPr>
            <a:r>
              <a:rPr lang="en-US" sz="2400" b="0" i="0" u="none" strike="noStrike" baseline="0" dirty="0">
                <a:latin typeface="CourierNewPSMT"/>
              </a:rPr>
              <a:t>}</a:t>
            </a:r>
          </a:p>
          <a:p>
            <a:pPr marL="0" indent="0" algn="l">
              <a:buNone/>
            </a:pPr>
            <a:r>
              <a:rPr lang="en-US" sz="2400" b="0" i="0" u="none" strike="noStrike" baseline="0" dirty="0">
                <a:latin typeface="CourierNewPSMT"/>
              </a:rPr>
              <a:t>else {</a:t>
            </a:r>
          </a:p>
          <a:p>
            <a:pPr marL="0" indent="0" algn="l">
              <a:buNone/>
            </a:pPr>
            <a:r>
              <a:rPr lang="en-US" sz="2400" b="0" i="0" u="none" strike="noStrike" baseline="0" dirty="0">
                <a:latin typeface="CourierNewPSMT"/>
              </a:rPr>
              <a:t>	// do things the old-fashioned way.</a:t>
            </a:r>
          </a:p>
          <a:p>
            <a:pPr marL="0" indent="0" algn="l">
              <a:buNone/>
            </a:pPr>
            <a:r>
              <a:rPr lang="en-US" sz="2400" b="0" i="0" u="none" strike="noStrike" baseline="0" dirty="0">
                <a:latin typeface="CourierNewPSMT"/>
              </a:rPr>
              <a:t>}</a:t>
            </a:r>
            <a:endParaRPr lang="en-US" sz="4000" dirty="0"/>
          </a:p>
          <a:p>
            <a:r>
              <a:rPr lang="en-US" dirty="0"/>
              <a:t>Administrator can set the value of </a:t>
            </a:r>
            <a:r>
              <a:rPr lang="en-US" dirty="0" err="1">
                <a:latin typeface="CourierNewPSMT"/>
              </a:rPr>
              <a:t>show_new_feature</a:t>
            </a:r>
            <a:r>
              <a:rPr lang="en-US" dirty="0"/>
              <a:t> in the configuration 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129DBE-EC77-4974-920A-7C52F9FA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119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66EC8-2CA9-4B27-9AB0-3CEC733C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Shared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FE75C-DFA6-4BAA-B816-24B7B2E90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of the same application performance metrics by both developers and operators</a:t>
            </a:r>
          </a:p>
          <a:p>
            <a:r>
              <a:rPr lang="en-US" dirty="0"/>
              <a:t>An application that works well on the developer’s machine may become unacceptably slow when processing a large number of user requests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F7760-623D-42E1-BC97-BBA976B3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86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85DBF-0049-44B3-B20D-52CEA1C92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Automation – IRC and IM robots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94B4E-314E-4230-9F67-273179149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administrators typically collect extensive log information about running applications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Popular technology is the ELK stack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AB458-B50B-4C15-BC57-CCF1B7935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920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32A-A19B-4A93-B16F-0647F0DEB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93223-43C5-4272-B549-FE0ECBD5F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DevOps success depends critically on collaboration between developers and IT administrators</a:t>
            </a:r>
          </a:p>
          <a:p>
            <a:pPr lvl="1"/>
            <a:r>
              <a:rPr lang="en-US" dirty="0"/>
              <a:t>Conflicting requirements</a:t>
            </a:r>
          </a:p>
          <a:p>
            <a:pPr lvl="2"/>
            <a:endParaRPr lang="en-US" dirty="0"/>
          </a:p>
          <a:p>
            <a:endParaRPr lang="en-US" dirty="0"/>
          </a:p>
          <a:p>
            <a:r>
              <a:rPr lang="en-US" dirty="0"/>
              <a:t>Technology people have a reputation of being difficult to work with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0CEEF-BA78-432C-BD30-0ADA3910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75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Origins</a:t>
            </a:r>
          </a:p>
          <a:p>
            <a:r>
              <a:rPr lang="en-US" dirty="0"/>
              <a:t>Infrastructure as code</a:t>
            </a:r>
          </a:p>
          <a:p>
            <a:r>
              <a:rPr lang="en-US" dirty="0"/>
              <a:t>Shared version control</a:t>
            </a:r>
          </a:p>
          <a:p>
            <a:r>
              <a:rPr lang="en-US" dirty="0"/>
              <a:t>One-step build and deploy</a:t>
            </a:r>
          </a:p>
          <a:p>
            <a:r>
              <a:rPr lang="en-US" dirty="0"/>
              <a:t>Feature flags</a:t>
            </a:r>
          </a:p>
          <a:p>
            <a:r>
              <a:rPr lang="en-US" dirty="0"/>
              <a:t>Shared metrics</a:t>
            </a:r>
          </a:p>
          <a:p>
            <a:r>
              <a:rPr lang="en-US" dirty="0"/>
              <a:t>Robots</a:t>
            </a:r>
          </a:p>
          <a:p>
            <a:r>
              <a:rPr lang="en-US" dirty="0"/>
              <a:t>Culture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748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BI dev infrastructure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 blogs</a:t>
            </a:r>
          </a:p>
          <a:p>
            <a:r>
              <a:rPr lang="en-US" dirty="0"/>
              <a:t>Repeatable testing infrastructure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516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 - GitHub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GitHub account</a:t>
            </a:r>
          </a:p>
          <a:p>
            <a:r>
              <a:rPr lang="en-US" dirty="0"/>
              <a:t>Create repository</a:t>
            </a:r>
          </a:p>
          <a:p>
            <a:r>
              <a:rPr lang="en-US" dirty="0"/>
              <a:t>Upload file</a:t>
            </a:r>
          </a:p>
          <a:p>
            <a:r>
              <a:rPr lang="en-US" dirty="0"/>
              <a:t>Edit file</a:t>
            </a:r>
          </a:p>
          <a:p>
            <a:r>
              <a:rPr lang="en-US" dirty="0"/>
              <a:t>Pull modified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73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89CD4-04A4-4A86-8994-C3401E9ED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62292-4508-4118-B4F2-059867593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  <a:p>
            <a:pPr lvl="1"/>
            <a:r>
              <a:rPr lang="en-US" dirty="0"/>
              <a:t>DevOps is the set of practices</a:t>
            </a:r>
          </a:p>
          <a:p>
            <a:pPr lvl="1"/>
            <a:r>
              <a:rPr lang="en-US" dirty="0"/>
              <a:t>adopted by software developers and IT administrators</a:t>
            </a:r>
          </a:p>
          <a:p>
            <a:pPr lvl="1"/>
            <a:r>
              <a:rPr lang="en-US" dirty="0"/>
              <a:t>that greatly reduce the time needed to introduce a change in a running system</a:t>
            </a:r>
          </a:p>
          <a:p>
            <a:pPr lvl="1"/>
            <a:r>
              <a:rPr lang="en-US" dirty="0"/>
              <a:t>while meeting business needs satisfactorily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0E43-5645-4308-B339-A1DA46853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883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cloud resource for DevOps in the diagram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5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01D49-754C-4C6C-AC61-9D18A1CE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A02EE-115C-4F55-8FEA-89C552124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 software development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Usually new feature releases are slow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EB8AB-4A27-4D39-B53A-F512B0F1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86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BE551-6D24-4693-8527-0ED85E924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98918-702B-4C60-9FF6-EA8100FAD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Internet-only or Internet-first companies</a:t>
            </a:r>
          </a:p>
          <a:p>
            <a:pPr lvl="1"/>
            <a:r>
              <a:rPr lang="en-US" dirty="0"/>
              <a:t>E.g. Netflix, </a:t>
            </a:r>
            <a:r>
              <a:rPr lang="en-US" dirty="0" err="1"/>
              <a:t>AirBnB</a:t>
            </a:r>
            <a:r>
              <a:rPr lang="en-US" dirty="0"/>
              <a:t>, Amazon, Facebook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Deploy multiple incremental new features daily</a:t>
            </a:r>
          </a:p>
          <a:p>
            <a:pPr lvl="2"/>
            <a:r>
              <a:rPr lang="en-US" dirty="0"/>
              <a:t>Gain competitive advantage</a:t>
            </a:r>
          </a:p>
          <a:p>
            <a:r>
              <a:rPr lang="en-US" dirty="0"/>
              <a:t>Advantage traced to DevOps practices</a:t>
            </a:r>
          </a:p>
          <a:p>
            <a:pPr lvl="1"/>
            <a:r>
              <a:rPr lang="en-US" dirty="0"/>
              <a:t>Improved collaboration between developers and IT administrators during software development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C0BE7-50BC-463E-A38E-F86BF600F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90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0EE1F-9D0A-41FA-92CA-B0B257E78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416B1-99DF-43FE-B865-FD16F2A28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DevOps days conference in Belgium, 2009</a:t>
            </a:r>
          </a:p>
          <a:p>
            <a:pPr lvl="1"/>
            <a:r>
              <a:rPr lang="en-US" dirty="0"/>
              <a:t>To popularize methods adopted by Flickr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DevOps address primary technology development conflict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2BF88-22B1-45F9-8A81-34FB85F43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98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A6D6D-DC8C-4F9D-917F-B6EEC2B3A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DevOps tools and practices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C81D4-AD36-45A5-B5BA-9AB7D4160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2BA4240-0AD4-472C-B795-408739DBF9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667000"/>
            <a:ext cx="7315200" cy="219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511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FEAC1-69FC-46DB-AE47-B83532D76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Automated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ED81B-16F4-4989-BC85-3841E9CE4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 called Infrastructure as code</a:t>
            </a:r>
          </a:p>
          <a:p>
            <a:pPr lvl="1"/>
            <a:r>
              <a:rPr lang="en-US" dirty="0"/>
              <a:t>configuring the IT infrastructure using definition files instead of interactive tools</a:t>
            </a:r>
          </a:p>
          <a:p>
            <a:r>
              <a:rPr lang="en-US" dirty="0"/>
              <a:t>Interactive tools are end-user friendly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33884-0767-4565-8BAA-ECF82C0F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9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56E61-EF43-4E21-8242-967983F75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Automated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668B9-C3D8-4DDB-A261-B445E9BF9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  <a:p>
            <a:pPr lvl="1"/>
            <a:r>
              <a:rPr lang="en-US" dirty="0"/>
              <a:t>Scalable IT infrastructure operations</a:t>
            </a:r>
          </a:p>
          <a:p>
            <a:pPr lvl="1"/>
            <a:r>
              <a:rPr lang="en-US" dirty="0"/>
              <a:t>Increased number of servers maintained per administrator</a:t>
            </a:r>
          </a:p>
          <a:p>
            <a:r>
              <a:rPr lang="en-US" dirty="0"/>
              <a:t>Additional benefits</a:t>
            </a:r>
          </a:p>
          <a:p>
            <a:pPr lvl="1"/>
            <a:r>
              <a:rPr lang="en-US" dirty="0"/>
              <a:t>Consistency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C1ABF3-0CB8-408F-AF9C-27EC0050C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3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7484</TotalTime>
  <Words>723</Words>
  <Application>Microsoft Office PowerPoint</Application>
  <PresentationFormat>On-screen Show (4:3)</PresentationFormat>
  <Paragraphs>186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CourierNewPSMT</vt:lpstr>
      <vt:lpstr>Office Theme</vt:lpstr>
      <vt:lpstr>Chapter 13</vt:lpstr>
      <vt:lpstr>Introduction</vt:lpstr>
      <vt:lpstr>Introduction</vt:lpstr>
      <vt:lpstr>Origins</vt:lpstr>
      <vt:lpstr>Origins</vt:lpstr>
      <vt:lpstr>Origins</vt:lpstr>
      <vt:lpstr>DevOps tools and practices</vt:lpstr>
      <vt:lpstr>Automated infrastructure</vt:lpstr>
      <vt:lpstr>Automated infrastructure</vt:lpstr>
      <vt:lpstr>Containers</vt:lpstr>
      <vt:lpstr>Containers</vt:lpstr>
      <vt:lpstr>Containers vs virtual machines</vt:lpstr>
      <vt:lpstr>Shared version control</vt:lpstr>
      <vt:lpstr>Shared version control</vt:lpstr>
      <vt:lpstr>Popular version control technologies</vt:lpstr>
      <vt:lpstr>Popular version control technologies</vt:lpstr>
      <vt:lpstr>One-step build and deploy</vt:lpstr>
      <vt:lpstr>One-step build and deploy</vt:lpstr>
      <vt:lpstr>One-step build and deploy</vt:lpstr>
      <vt:lpstr>CI/ CD</vt:lpstr>
      <vt:lpstr>CI/ CD</vt:lpstr>
      <vt:lpstr>Feature flags</vt:lpstr>
      <vt:lpstr>Feature flags</vt:lpstr>
      <vt:lpstr>Shared metrics</vt:lpstr>
      <vt:lpstr>Automation – IRC and IM robots</vt:lpstr>
      <vt:lpstr>Culture</vt:lpstr>
      <vt:lpstr>Summary</vt:lpstr>
      <vt:lpstr>Case study – BI dev infrastructure</vt:lpstr>
      <vt:lpstr>Hands-on exercise - GitHub</vt:lpstr>
      <vt:lpstr>IT infrastructure design 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Agrawal, Manish</dc:creator>
  <cp:lastModifiedBy>Manish Agrawal</cp:lastModifiedBy>
  <cp:revision>411</cp:revision>
  <dcterms:created xsi:type="dcterms:W3CDTF">2006-08-16T00:00:00Z</dcterms:created>
  <dcterms:modified xsi:type="dcterms:W3CDTF">2020-11-22T19:38:51Z</dcterms:modified>
</cp:coreProperties>
</file>