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1" r:id="rId1"/>
  </p:sldMasterIdLst>
  <p:notesMasterIdLst>
    <p:notesMasterId r:id="rId40"/>
  </p:notesMasterIdLst>
  <p:handoutMasterIdLst>
    <p:handoutMasterId r:id="rId41"/>
  </p:handoutMasterIdLst>
  <p:sldIdLst>
    <p:sldId id="256" r:id="rId2"/>
    <p:sldId id="257" r:id="rId3"/>
    <p:sldId id="258" r:id="rId4"/>
    <p:sldId id="259" r:id="rId5"/>
    <p:sldId id="260" r:id="rId6"/>
    <p:sldId id="261" r:id="rId7"/>
    <p:sldId id="303" r:id="rId8"/>
    <p:sldId id="297" r:id="rId9"/>
    <p:sldId id="263" r:id="rId10"/>
    <p:sldId id="264" r:id="rId11"/>
    <p:sldId id="265" r:id="rId12"/>
    <p:sldId id="268" r:id="rId13"/>
    <p:sldId id="267" r:id="rId14"/>
    <p:sldId id="266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302" r:id="rId24"/>
    <p:sldId id="277" r:id="rId25"/>
    <p:sldId id="278" r:id="rId26"/>
    <p:sldId id="280" r:id="rId27"/>
    <p:sldId id="284" r:id="rId28"/>
    <p:sldId id="283" r:id="rId29"/>
    <p:sldId id="294" r:id="rId30"/>
    <p:sldId id="285" r:id="rId31"/>
    <p:sldId id="286" r:id="rId32"/>
    <p:sldId id="287" r:id="rId33"/>
    <p:sldId id="288" r:id="rId34"/>
    <p:sldId id="295" r:id="rId35"/>
    <p:sldId id="293" r:id="rId36"/>
    <p:sldId id="298" r:id="rId37"/>
    <p:sldId id="299" r:id="rId38"/>
    <p:sldId id="300" r:id="rId39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1478" y="5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notesViewPr>
    <p:cSldViewPr>
      <p:cViewPr varScale="1">
        <p:scale>
          <a:sx n="67" d="100"/>
          <a:sy n="67" d="100"/>
        </p:scale>
        <p:origin x="-2796" y="-114"/>
      </p:cViewPr>
      <p:guideLst>
        <p:guide orient="horz" pos="2928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notesMaster" Target="notesMasters/notesMaster1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0" Type="http://schemas.openxmlformats.org/officeDocument/2006/relationships/slide" Target="slides/slide19.xml"/><Relationship Id="rId41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0046559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4F2B71-6C28-4C82-BE7F-67294DEC1150}" type="datetimeFigureOut">
              <a:rPr lang="en-US" smtClean="0"/>
              <a:pPr/>
              <a:t>11/22/2020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049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16425"/>
            <a:ext cx="5486400" cy="41830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00F637C-D79E-415C-970C-7EC1F4BC133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5423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29732B-6B94-45BB-BD4F-203C10B2EE4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A52F5A-C309-4643-8CBF-B5DB9DD383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7D40D0-79B7-412E-AD75-8EFD39C6D5A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95EEDC-25FE-4160-B3C7-BDC95DAF77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A7FD8A-2504-4602-B1B8-B87F8A062FE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ED4226-0401-48D7-BF20-6370B409107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7E67BD-F28E-46F5-9F37-E4D68280D61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0C26F7-BE84-4DCA-881F-4DC2B33812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EC305C-7F38-4F3A-8030-5104B8B0AF3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Utili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HeaderUtility.emf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848600" y="46038"/>
            <a:ext cx="12509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816A2B-0A44-4426-9006-C2EEEFF088A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IS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HeaderISM.emf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848600" y="46038"/>
            <a:ext cx="12509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FA933A-15C3-44F7-8792-26DA984D2A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802.1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Header802_11.emf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848600" y="46038"/>
            <a:ext cx="12509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36FD74-6167-4813-8D8D-20544F5B0B7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802.15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Header802_15.emf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848600" y="46038"/>
            <a:ext cx="12509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986248-B64D-493A-8E29-5588D2D6263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802.16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 descr="Header802_16.emf"/>
          <p:cNvPicPr>
            <a:picLocks noChangeAspect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848600" y="46038"/>
            <a:ext cx="12509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14B47E-67D2-4381-9FE0-C28BDBE9764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350236-90E1-4B1B-8523-B12E0039D1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1512FD-0CA7-40B8-8168-E8E2ECF75F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DE055E68-412A-4555-99C3-56EACC3A038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4" r:id="rId1"/>
    <p:sldLayoutId id="2147483825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26" r:id="rId8"/>
    <p:sldLayoutId id="2147483827" r:id="rId9"/>
    <p:sldLayoutId id="2147483828" r:id="rId10"/>
    <p:sldLayoutId id="2147483829" r:id="rId11"/>
    <p:sldLayoutId id="2147483830" r:id="rId12"/>
    <p:sldLayoutId id="2147483831" r:id="rId13"/>
    <p:sldLayoutId id="2147483832" r:id="rId14"/>
    <p:sldLayoutId id="2147483833" r:id="rId15"/>
    <p:sldLayoutId id="2147483834" r:id="rId16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hyperlink" Target="http://grouper.ieee.org/groups/802/11/Reports/tgn_update.htm" TargetMode="Externa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ecfr.gpoaccess.gov/cgi/t/text/text-idx?c=ecfr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dirty="0"/>
              <a:t>Chapter 15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/>
              <a:t>Wireless networks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/>
              <a:t>ISM frequencies, LANs, PANs, MANs</a:t>
            </a:r>
            <a:endParaRPr lang="en-US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Wireless LAN architecture</a:t>
            </a:r>
          </a:p>
        </p:txBody>
      </p:sp>
      <p:sp>
        <p:nvSpPr>
          <p:cNvPr id="16387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Wireless LANs appear to higher layers (IP) as wired LANs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  <a:p>
            <a:pPr lvl="2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sz="2000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Large WLANs are built from small blocks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Wireless LAN architecture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11</a:t>
            </a:fld>
            <a:endParaRPr lang="en-US"/>
          </a:p>
        </p:txBody>
      </p:sp>
      <p:pic>
        <p:nvPicPr>
          <p:cNvPr id="16387" name="Picture 4" descr="BSS.emf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992188" y="1371600"/>
            <a:ext cx="7169150" cy="502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Basic service set (BSS)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600" dirty="0"/>
              <a:t>When a wireless station moves from one BSS to another, upper layers are not aware of the change</a:t>
            </a:r>
          </a:p>
          <a:p>
            <a:pPr lvl="1" eaLnBrk="1" hangingPunct="1"/>
            <a:endParaRPr lang="en-US" sz="3200" dirty="0"/>
          </a:p>
          <a:p>
            <a:pPr lvl="1" eaLnBrk="1" hangingPunct="1"/>
            <a:endParaRPr lang="en-US" sz="3200" dirty="0"/>
          </a:p>
          <a:p>
            <a:pPr eaLnBrk="1" hangingPunct="1"/>
            <a:r>
              <a:rPr lang="en-US" sz="3600" dirty="0"/>
              <a:t>BSSs may overlap for redundancy</a:t>
            </a:r>
          </a:p>
          <a:p>
            <a:pPr eaLnBrk="1" hangingPunct="1"/>
            <a:r>
              <a:rPr lang="en-US" sz="3600" dirty="0"/>
              <a:t>BSSs may be physically separated to obtain coverage in selected areas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Access point (AP)</a:t>
            </a:r>
          </a:p>
        </p:txBody>
      </p:sp>
      <p:sp>
        <p:nvSpPr>
          <p:cNvPr id="19459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An access point (AP) acts like a station on the BSS and enables access to the DS to associated wireless stations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Stations (e.g. laptops) need to become associated with an access point (AP)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13</a:t>
            </a:fld>
            <a:endParaRPr 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Distribution system (DS)</a:t>
            </a:r>
          </a:p>
        </p:txBody>
      </p:sp>
      <p:sp>
        <p:nvSpPr>
          <p:cNvPr id="1945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The DS directs traffic between multiple BSSs</a:t>
            </a:r>
          </a:p>
          <a:p>
            <a:pPr eaLnBrk="1" hangingPunct="1"/>
            <a:r>
              <a:rPr lang="en-US" dirty="0"/>
              <a:t>802.11 does not specify how DS should distribute messages between APs</a:t>
            </a:r>
          </a:p>
          <a:p>
            <a:pPr eaLnBrk="1" hangingPunct="1"/>
            <a:r>
              <a:rPr lang="en-US" dirty="0"/>
              <a:t>A DS can combine multiple BSSs to create a wireless network of arbitrary size</a:t>
            </a:r>
          </a:p>
          <a:p>
            <a:pPr lvl="1" eaLnBrk="1" hangingPunct="1"/>
            <a:endParaRPr lang="en-US" dirty="0"/>
          </a:p>
          <a:p>
            <a:pPr lvl="1" eaLnBrk="1" hangingPunct="1"/>
            <a:endParaRPr lang="en-US" dirty="0"/>
          </a:p>
          <a:p>
            <a:pPr eaLnBrk="1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14</a:t>
            </a:fld>
            <a:endParaRPr lang="en-US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Portal</a:t>
            </a:r>
          </a:p>
        </p:txBody>
      </p:sp>
      <p:sp>
        <p:nvSpPr>
          <p:cNvPr id="2048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Data enters and leaves ESS at a portal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When DS determines that destination is not in the ESS, it directs traffic to the portal</a:t>
            </a:r>
          </a:p>
          <a:p>
            <a:pPr eaLnBrk="1" hangingPunct="1"/>
            <a:r>
              <a:rPr lang="en-US" dirty="0"/>
              <a:t>All required frame format changes occur at the portal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15</a:t>
            </a:fld>
            <a:endParaRPr lang="en-US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Security</a:t>
            </a:r>
          </a:p>
        </p:txBody>
      </p:sp>
      <p:sp>
        <p:nvSpPr>
          <p:cNvPr id="2150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Unlike wired LANs, any receiver near the BSS can listen to traffic</a:t>
            </a:r>
          </a:p>
          <a:p>
            <a:pPr eaLnBrk="1" hangingPunct="1"/>
            <a:r>
              <a:rPr lang="en-US" dirty="0"/>
              <a:t>802.11 defines three cryptographic techniques to protect data</a:t>
            </a:r>
          </a:p>
          <a:p>
            <a:pPr lvl="1" eaLnBrk="1" hangingPunct="1"/>
            <a:endParaRPr lang="en-US" dirty="0"/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Default encryption mode is unencrypted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16</a:t>
            </a:fld>
            <a:endParaRPr lang="en-US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MAC frame format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17</a:t>
            </a:fld>
            <a:endParaRPr lang="en-US"/>
          </a:p>
        </p:txBody>
      </p:sp>
      <p:pic>
        <p:nvPicPr>
          <p:cNvPr id="22531" name="Picture 3" descr="MACFrame.emf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2255838"/>
            <a:ext cx="9144000" cy="2346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802.11 Physical layer</a:t>
            </a:r>
          </a:p>
        </p:txBody>
      </p:sp>
      <p:sp>
        <p:nvSpPr>
          <p:cNvPr id="2355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MAC layer in wireless LANs is designed to be independent of physical layer technology used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Unlike other technologies, wireless LAN physical layer adds header to account for unreliable transmission</a:t>
            </a:r>
          </a:p>
          <a:p>
            <a:pPr lvl="1" eaLnBrk="1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18</a:t>
            </a:fld>
            <a:endParaRPr lang="en-US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/>
              <a:t>Physical </a:t>
            </a:r>
            <a:r>
              <a:rPr lang="en-US"/>
              <a:t>layer format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19</a:t>
            </a:fld>
            <a:endParaRPr lang="en-US"/>
          </a:p>
        </p:txBody>
      </p:sp>
      <p:pic>
        <p:nvPicPr>
          <p:cNvPr id="4" name="Picture 3" descr="PhyFrame.emf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914400" y="2819400"/>
            <a:ext cx="7315200" cy="1732933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Contents</a:t>
            </a:r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/>
              <a:t>Business role of wireless LANS (WLANs)</a:t>
            </a:r>
          </a:p>
          <a:p>
            <a:pPr eaLnBrk="1" hangingPunct="1"/>
            <a:r>
              <a:rPr lang="en-US"/>
              <a:t>ISM frequency bands</a:t>
            </a:r>
          </a:p>
          <a:p>
            <a:pPr eaLnBrk="1" hangingPunct="1"/>
            <a:r>
              <a:rPr lang="en-US"/>
              <a:t>802.11a/b/g/n – WLANs/ Wi-Fi</a:t>
            </a:r>
          </a:p>
          <a:p>
            <a:pPr eaLnBrk="1" hangingPunct="1"/>
            <a:r>
              <a:rPr lang="en-US"/>
              <a:t>802.15 – Bluetooth Personal area networks</a:t>
            </a:r>
          </a:p>
          <a:p>
            <a:pPr eaLnBrk="1" hangingPunct="1"/>
            <a:r>
              <a:rPr lang="en-US"/>
              <a:t>802.16 – WiMax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4EC305C-7F38-4F3A-8030-5104B8B0AF32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Popular 802.11 technologies</a:t>
            </a:r>
          </a:p>
        </p:txBody>
      </p:sp>
      <p:sp>
        <p:nvSpPr>
          <p:cNvPr id="26627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802.11 b/g (</a:t>
            </a:r>
            <a:r>
              <a:rPr lang="en-US" dirty="0" err="1"/>
              <a:t>ch</a:t>
            </a:r>
            <a:r>
              <a:rPr lang="en-US" dirty="0"/>
              <a:t> 14,15,18/ 19 in 802.11 standard)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802.11 a (</a:t>
            </a:r>
            <a:r>
              <a:rPr lang="en-US" dirty="0" err="1"/>
              <a:t>ch</a:t>
            </a:r>
            <a:r>
              <a:rPr lang="en-US" dirty="0"/>
              <a:t> 17 in 802.11 standard)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20</a:t>
            </a:fld>
            <a:endParaRPr lang="en-US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802.11n</a:t>
            </a:r>
          </a:p>
        </p:txBody>
      </p:sp>
      <p:sp>
        <p:nvSpPr>
          <p:cNvPr id="2662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Provided </a:t>
            </a:r>
            <a:r>
              <a:rPr lang="en-US" dirty="0" err="1"/>
              <a:t>upto</a:t>
            </a:r>
            <a:r>
              <a:rPr lang="en-US" dirty="0"/>
              <a:t> 600 Mbps data rate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Primary innovation was MIMO (multiple input multiple output)</a:t>
            </a:r>
          </a:p>
          <a:p>
            <a:pPr lvl="1" eaLnBrk="1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21</a:t>
            </a:fld>
            <a:endParaRPr lang="en-US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802.11n evolution</a:t>
            </a:r>
          </a:p>
        </p:txBody>
      </p:sp>
      <p:sp>
        <p:nvSpPr>
          <p:cNvPr id="2765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Great reference for standards development process</a:t>
            </a:r>
          </a:p>
          <a:p>
            <a:pPr lvl="1" eaLnBrk="1" hangingPunct="1"/>
            <a:r>
              <a:rPr lang="en-US" dirty="0">
                <a:hlinkClick r:id="rId2"/>
              </a:rPr>
              <a:t>http://grouper.ieee.org/groups/802/11/Reports/tgn_update.htm</a:t>
            </a:r>
            <a:endParaRPr lang="en-US" dirty="0"/>
          </a:p>
          <a:p>
            <a:pPr lvl="1" eaLnBrk="1" hangingPunct="1"/>
            <a:r>
              <a:rPr lang="en-US" dirty="0"/>
              <a:t>4 candidate technologies voted in Nov ’04</a:t>
            </a:r>
          </a:p>
          <a:p>
            <a:pPr lvl="1" eaLnBrk="1" hangingPunct="1"/>
            <a:r>
              <a:rPr lang="en-US" dirty="0" err="1"/>
              <a:t>TGn</a:t>
            </a:r>
            <a:r>
              <a:rPr lang="en-US" dirty="0"/>
              <a:t> obtained required majority in Mar ’07</a:t>
            </a:r>
          </a:p>
          <a:p>
            <a:pPr lvl="1" eaLnBrk="1" hangingPunct="1"/>
            <a:r>
              <a:rPr lang="en-US" dirty="0"/>
              <a:t>Technical and editorial issues in the standard resolved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22</a:t>
            </a:fld>
            <a:endParaRPr lang="en-US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/>
              <a:t>802.11ac</a:t>
            </a:r>
          </a:p>
        </p:txBody>
      </p:sp>
      <p:sp>
        <p:nvSpPr>
          <p:cNvPr id="2662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Aimed to improve upon 802.11n</a:t>
            </a:r>
          </a:p>
          <a:p>
            <a:pPr lvl="1"/>
            <a:r>
              <a:rPr lang="en-US" sz="2000" dirty="0"/>
              <a:t>Support multiple communication streams</a:t>
            </a:r>
          </a:p>
          <a:p>
            <a:pPr lvl="2"/>
            <a:endParaRPr lang="en-US" sz="1800" dirty="0"/>
          </a:p>
          <a:p>
            <a:pPr lvl="2"/>
            <a:endParaRPr lang="en-US" sz="1800" dirty="0"/>
          </a:p>
          <a:p>
            <a:pPr lvl="2"/>
            <a:endParaRPr lang="en-US" sz="1800" dirty="0"/>
          </a:p>
          <a:p>
            <a:pPr lvl="1"/>
            <a:r>
              <a:rPr lang="en-US" sz="2000" dirty="0"/>
              <a:t>3 improvements over 802.11n</a:t>
            </a:r>
          </a:p>
          <a:p>
            <a:pPr lvl="2"/>
            <a:endParaRPr lang="en-US" sz="1800" dirty="0"/>
          </a:p>
          <a:p>
            <a:pPr lvl="2"/>
            <a:endParaRPr lang="en-US" sz="1800" dirty="0"/>
          </a:p>
          <a:p>
            <a:pPr lvl="2"/>
            <a:endParaRPr lang="en-US" sz="1800" dirty="0"/>
          </a:p>
          <a:p>
            <a:pPr lvl="1"/>
            <a:r>
              <a:rPr lang="en-US" sz="2000" dirty="0"/>
              <a:t>Benefits require clear proximate access to AP</a:t>
            </a:r>
          </a:p>
          <a:p>
            <a:pPr lvl="2"/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4668194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/>
              <a:t>802.15 - Personal area networks</a:t>
            </a:r>
          </a:p>
        </p:txBody>
      </p:sp>
      <p:sp>
        <p:nvSpPr>
          <p:cNvPr id="286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Bluetooth</a:t>
            </a:r>
          </a:p>
          <a:p>
            <a:pPr lvl="1" eaLnBrk="1" hangingPunct="1"/>
            <a:r>
              <a:rPr lang="en-US" dirty="0"/>
              <a:t>Communication over short distances  (&lt; 10m)</a:t>
            </a:r>
          </a:p>
          <a:p>
            <a:pPr lvl="2" eaLnBrk="1" hangingPunct="1"/>
            <a:endParaRPr lang="en-US" dirty="0"/>
          </a:p>
          <a:p>
            <a:pPr lvl="1" eaLnBrk="1" hangingPunct="1"/>
            <a:r>
              <a:rPr lang="en-US" dirty="0"/>
              <a:t>Private, intimate group of participant devices</a:t>
            </a:r>
          </a:p>
          <a:p>
            <a:pPr lvl="1" eaLnBrk="1" hangingPunct="1"/>
            <a:r>
              <a:rPr lang="en-US" dirty="0"/>
              <a:t>Focus on small, power-efficient, inexpensive solutions</a:t>
            </a:r>
          </a:p>
          <a:p>
            <a:pPr lvl="2" eaLnBrk="1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24</a:t>
            </a:fld>
            <a:endParaRPr lang="en-US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Bluetooth vs. WLAN</a:t>
            </a:r>
          </a:p>
        </p:txBody>
      </p:sp>
      <p:sp>
        <p:nvSpPr>
          <p:cNvPr id="2969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Not intended for dedicated computing devices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Little or no direct connectivity to the world outside the link</a:t>
            </a:r>
          </a:p>
          <a:p>
            <a:pPr eaLnBrk="1" hangingPunct="1"/>
            <a:r>
              <a:rPr lang="en-US" dirty="0"/>
              <a:t>No infrastructure necessary (e.g. AP, DS)</a:t>
            </a:r>
          </a:p>
          <a:p>
            <a:pPr eaLnBrk="1" hangingPunct="1"/>
            <a:r>
              <a:rPr lang="en-US" dirty="0"/>
              <a:t>Focus on long battery life and low cost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25</a:t>
            </a:fld>
            <a:endParaRPr lang="en-US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Bluetooth architecture</a:t>
            </a:r>
          </a:p>
        </p:txBody>
      </p:sp>
      <p:sp>
        <p:nvSpPr>
          <p:cNvPr id="31747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2.4 GHz band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Data rate of 1 Mbps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Frequency hopping spread spectrum (FHSS) modulation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Network unit is piconet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26</a:t>
            </a:fld>
            <a:endParaRPr lang="en-US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Piconet architecture</a:t>
            </a:r>
          </a:p>
        </p:txBody>
      </p:sp>
      <p:sp>
        <p:nvSpPr>
          <p:cNvPr id="3379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A number of independent piconets may exist in one location</a:t>
            </a:r>
          </a:p>
          <a:p>
            <a:pPr eaLnBrk="1" hangingPunct="1"/>
            <a:r>
              <a:rPr lang="en-US" dirty="0"/>
              <a:t>A device may be a slave on multiple piconets</a:t>
            </a:r>
          </a:p>
          <a:p>
            <a:pPr lvl="1" eaLnBrk="1" hangingPunct="1"/>
            <a:r>
              <a:rPr lang="en-US" dirty="0"/>
              <a:t>Called</a:t>
            </a:r>
          </a:p>
          <a:p>
            <a:pPr eaLnBrk="1" hangingPunct="1"/>
            <a:r>
              <a:rPr lang="en-US" dirty="0"/>
              <a:t>But master on only one piconet at a time</a:t>
            </a:r>
          </a:p>
          <a:p>
            <a:pPr eaLnBrk="1" hangingPunct="1"/>
            <a:r>
              <a:rPr lang="en-US" dirty="0"/>
              <a:t>Participation in a scatternet does not imply the ability to route between piconets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27</a:t>
            </a:fld>
            <a:endParaRPr lang="en-US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Piconet architecture</a:t>
            </a:r>
          </a:p>
        </p:txBody>
      </p:sp>
      <p:sp>
        <p:nvSpPr>
          <p:cNvPr id="3277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Each piconet has a different physical channel</a:t>
            </a:r>
          </a:p>
          <a:p>
            <a:pPr eaLnBrk="1" hangingPunct="1"/>
            <a:r>
              <a:rPr lang="en-US" dirty="0"/>
              <a:t>Physical channel defined by</a:t>
            </a:r>
          </a:p>
          <a:p>
            <a:pPr lvl="1" eaLnBrk="1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28</a:t>
            </a:fld>
            <a:endParaRPr lang="en-US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/>
              <a:t>Bluetooth frame structure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29</a:t>
            </a:fld>
            <a:endParaRPr lang="en-US"/>
          </a:p>
        </p:txBody>
      </p:sp>
      <p:pic>
        <p:nvPicPr>
          <p:cNvPr id="31747" name="Picture 4" descr="BluetoothFrame.emf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2922588"/>
            <a:ext cx="9144000" cy="101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/>
              <a:t>Business role of wireless networks</a:t>
            </a:r>
            <a:endParaRPr lang="en-US"/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Quick and easy networking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In conjunction with laptops, networking everywhere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Pilot programs on city-wide LANs</a:t>
            </a:r>
          </a:p>
          <a:p>
            <a:pPr eaLnBrk="1" hangingPunct="1"/>
            <a:r>
              <a:rPr lang="en-US" dirty="0"/>
              <a:t>Historical buildings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C816A2B-0A44-4426-9006-C2EEEFF088A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Device discovery</a:t>
            </a:r>
          </a:p>
        </p:txBody>
      </p:sp>
      <p:sp>
        <p:nvSpPr>
          <p:cNvPr id="3481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Special physical channel for inquiry requests and responses</a:t>
            </a:r>
          </a:p>
          <a:p>
            <a:pPr eaLnBrk="1" hangingPunct="1"/>
            <a:r>
              <a:rPr lang="en-US" dirty="0"/>
              <a:t>Devices looking for nearby devices are called inquiring devices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Devices willing to be found are called discoverable devices</a:t>
            </a:r>
          </a:p>
          <a:p>
            <a:pPr lvl="1" eaLnBrk="1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30</a:t>
            </a:fld>
            <a:endParaRPr lang="en-US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Device connection</a:t>
            </a:r>
          </a:p>
        </p:txBody>
      </p:sp>
      <p:sp>
        <p:nvSpPr>
          <p:cNvPr id="3584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Once a pair of devices discover each other, connection procedure begins</a:t>
            </a:r>
          </a:p>
          <a:p>
            <a:pPr eaLnBrk="1" hangingPunct="1"/>
            <a:r>
              <a:rPr lang="en-US" dirty="0"/>
              <a:t>One device must be connectable</a:t>
            </a:r>
          </a:p>
          <a:p>
            <a:pPr lvl="1" eaLnBrk="1" hangingPunct="1"/>
            <a:endParaRPr lang="en-US" dirty="0"/>
          </a:p>
          <a:p>
            <a:pPr lvl="2" eaLnBrk="1" hangingPunct="1"/>
            <a:endParaRPr lang="en-US" dirty="0"/>
          </a:p>
          <a:p>
            <a:pPr eaLnBrk="1" hangingPunct="1"/>
            <a:r>
              <a:rPr lang="en-US" dirty="0"/>
              <a:t>Other device must page on connection channel of connectable device</a:t>
            </a:r>
          </a:p>
          <a:p>
            <a:pPr lvl="1" eaLnBrk="1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31</a:t>
            </a:fld>
            <a:endParaRPr lang="en-US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WLAN and WPAN co-existence</a:t>
            </a:r>
          </a:p>
        </p:txBody>
      </p:sp>
      <p:sp>
        <p:nvSpPr>
          <p:cNvPr id="37891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802.11b/g and 802.15 operate at 2.45GHz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Bluetooth signals interfere with WLAN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IEEE 802.15.2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en-US" dirty="0"/>
              <a:t>Two kinds of co-existence mechanisms to minimize interference</a:t>
            </a:r>
          </a:p>
          <a:p>
            <a:pPr lvl="2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32</a:t>
            </a:fld>
            <a:endParaRPr lang="en-US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WLAN and WPAN co-existence</a:t>
            </a:r>
          </a:p>
        </p:txBody>
      </p:sp>
      <p:sp>
        <p:nvSpPr>
          <p:cNvPr id="38915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Collaborative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en-US" dirty="0"/>
              <a:t>MAC layer</a:t>
            </a:r>
          </a:p>
          <a:p>
            <a:pPr lvl="2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dirty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en-US" dirty="0"/>
              <a:t>Physical layer</a:t>
            </a:r>
          </a:p>
          <a:p>
            <a:pPr lvl="2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endParaRPr lang="en-US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Non-collaborative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33</a:t>
            </a:fld>
            <a:endParaRPr lang="en-US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Bluetooth categories</a:t>
            </a:r>
          </a:p>
        </p:txBody>
      </p:sp>
      <p:sp>
        <p:nvSpPr>
          <p:cNvPr id="38915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Normal data rate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High data rate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Low data rate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4986248-B64D-493A-8E29-5588D2D62638}" type="slidenum">
              <a:rPr lang="en-US" smtClean="0"/>
              <a:pPr>
                <a:defRPr/>
              </a:pPr>
              <a:t>34</a:t>
            </a:fld>
            <a:endParaRPr lang="en-US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Summary</a:t>
            </a:r>
          </a:p>
        </p:txBody>
      </p:sp>
      <p:sp>
        <p:nvSpPr>
          <p:cNvPr id="4403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/>
              <a:t>Why wireless networks are useful</a:t>
            </a:r>
          </a:p>
          <a:p>
            <a:pPr eaLnBrk="1" hangingPunct="1"/>
            <a:r>
              <a:rPr lang="en-US"/>
              <a:t>Why different categories of wireless networks</a:t>
            </a:r>
          </a:p>
          <a:p>
            <a:pPr eaLnBrk="1" hangingPunct="1"/>
            <a:r>
              <a:rPr lang="en-US"/>
              <a:t>ISM frequency bands</a:t>
            </a:r>
          </a:p>
          <a:p>
            <a:pPr eaLnBrk="1" hangingPunct="1"/>
            <a:r>
              <a:rPr lang="en-US"/>
              <a:t>Comparisons between WLAN, WPAN and WMAN</a:t>
            </a:r>
          </a:p>
          <a:p>
            <a:pPr eaLnBrk="1" hangingPunct="1"/>
            <a:endParaRPr lang="en-US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Case study – Oil industry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Vertically integrated</a:t>
            </a:r>
          </a:p>
          <a:p>
            <a:r>
              <a:rPr lang="en-US" dirty="0"/>
              <a:t>Monitoring fuel levels in gas stations</a:t>
            </a:r>
          </a:p>
          <a:p>
            <a:r>
              <a:rPr lang="en-US" dirty="0"/>
              <a:t>Improved monitoring of pipelines</a:t>
            </a:r>
          </a:p>
          <a:p>
            <a:pPr lvl="1"/>
            <a:endParaRPr lang="en-US" dirty="0"/>
          </a:p>
          <a:p>
            <a:r>
              <a:rPr lang="en-US" dirty="0"/>
              <a:t>Improved monitoring of remote oil pumps</a:t>
            </a: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Hands-on exercise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AirPCap</a:t>
            </a:r>
            <a:r>
              <a:rPr lang="en-US" dirty="0"/>
              <a:t> and Wireshark</a:t>
            </a: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IT infrastructure design exercise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LAN network in Amsterdam</a:t>
            </a:r>
          </a:p>
          <a:p>
            <a:pPr lvl="1"/>
            <a:r>
              <a:rPr lang="en-US" dirty="0"/>
              <a:t>Technology choice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Concerns with wireless</a:t>
            </a:r>
          </a:p>
        </p:txBody>
      </p:sp>
      <p:sp>
        <p:nvSpPr>
          <p:cNvPr id="1024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Primary concern is security</a:t>
            </a:r>
          </a:p>
          <a:p>
            <a:pPr lvl="1" eaLnBrk="1" hangingPunct="1"/>
            <a:r>
              <a:rPr lang="en-US" dirty="0"/>
              <a:t>Unauthorized access difficult to detect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Health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Speed and reliability</a:t>
            </a:r>
          </a:p>
          <a:p>
            <a:pPr lvl="1" eaLnBrk="1" hangingPunct="1"/>
            <a:endParaRPr lang="en-US" dirty="0"/>
          </a:p>
          <a:p>
            <a:pPr lvl="1" eaLnBrk="1" hangingPunct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C816A2B-0A44-4426-9006-C2EEEFF088A8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ISM frequency bands</a:t>
            </a:r>
          </a:p>
        </p:txBody>
      </p:sp>
      <p:sp>
        <p:nvSpPr>
          <p:cNvPr id="12291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Wireless LANs are possible because of a very special category of wireless frequencies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Normally, licenses needed for wireless transmission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ISM bands are available for free, unlicensed use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7FA933A-15C3-44F7-8792-26DA984D2ABC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ISM frequency bands</a:t>
            </a:r>
          </a:p>
        </p:txBody>
      </p:sp>
      <p:sp>
        <p:nvSpPr>
          <p:cNvPr id="13315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Most of the popular ISM bands are not commercially useful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en-US" dirty="0"/>
              <a:t>Energy absorption by water vapor, foliage</a:t>
            </a:r>
          </a:p>
          <a:p>
            <a:pPr lvl="2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Microwave ovens operate at 2.45 GHz</a:t>
            </a:r>
          </a:p>
          <a:p>
            <a:pPr lvl="3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sz="2400" dirty="0"/>
          </a:p>
          <a:p>
            <a:pPr lvl="3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sz="2400" dirty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/>
              <a:t>In the U.S., ISM bands are defined in part number 18, title 47 of the FCC rules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en-US" dirty="0">
                <a:hlinkClick r:id="rId2"/>
              </a:rPr>
              <a:t>Code of federal regulations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7FA933A-15C3-44F7-8792-26DA984D2ABC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ISM frequency bands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7FA933A-15C3-44F7-8792-26DA984D2ABC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24000" y="1397000"/>
          <a:ext cx="6096000" cy="4820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48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ISM frequency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Band (tolerance)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6.78 MHz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±15.0 KHz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13.56 MHz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±7.0 KHz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27.12 MHz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±163.0 KHz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40.68 MHz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±20.0 KHz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915 MHz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±13.0 MHz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2.45 GHz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±50.0 MHz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5.8 GHz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±75.0 MHz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6.525 GHz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±600 MHz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5497805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24.125 GHz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±125.0 MHz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61.25 GHz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±250.0 MHz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122.5 GHz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±500.0 MHz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245</a:t>
                      </a:r>
                      <a:r>
                        <a:rPr lang="en-US" baseline="0" dirty="0"/>
                        <a:t> GHz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±1.0 GHz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</a:tbl>
          </a:graphicData>
        </a:graphic>
      </p:graphicFrame>
      <p:sp>
        <p:nvSpPr>
          <p:cNvPr id="5" name="Rounded Rectangle 4"/>
          <p:cNvSpPr/>
          <p:nvPr/>
        </p:nvSpPr>
        <p:spPr>
          <a:xfrm>
            <a:off x="1447800" y="2895600"/>
            <a:ext cx="7315200" cy="381000"/>
          </a:xfrm>
          <a:prstGeom prst="roundRect">
            <a:avLst>
              <a:gd name="adj" fmla="val 8900"/>
            </a:avLst>
          </a:prstGeom>
          <a:solidFill>
            <a:schemeClr val="accent1">
              <a:alpha val="2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anchor="b"/>
          <a:lstStyle/>
          <a:p>
            <a:pPr algn="ctr">
              <a:defRPr/>
            </a:pPr>
            <a:r>
              <a:rPr lang="en-US" sz="1200" dirty="0">
                <a:solidFill>
                  <a:srgbClr val="00B050"/>
                </a:solidFill>
              </a:rPr>
              <a:t>RC remotes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1447800" y="3581400"/>
            <a:ext cx="7315200" cy="762000"/>
          </a:xfrm>
          <a:prstGeom prst="roundRect">
            <a:avLst>
              <a:gd name="adj" fmla="val 6182"/>
            </a:avLst>
          </a:prstGeom>
          <a:solidFill>
            <a:schemeClr val="accent1">
              <a:alpha val="2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anchor="b"/>
          <a:lstStyle/>
          <a:p>
            <a:pPr algn="ctr">
              <a:defRPr/>
            </a:pPr>
            <a:r>
              <a:rPr lang="en-US" sz="1200" dirty="0">
                <a:solidFill>
                  <a:srgbClr val="00B050"/>
                </a:solidFill>
              </a:rPr>
              <a:t>WLANs</a:t>
            </a:r>
          </a:p>
        </p:txBody>
      </p:sp>
      <p:sp>
        <p:nvSpPr>
          <p:cNvPr id="7" name="Rounded Rectangle 6"/>
          <p:cNvSpPr/>
          <p:nvPr/>
        </p:nvSpPr>
        <p:spPr>
          <a:xfrm>
            <a:off x="1447800" y="4343400"/>
            <a:ext cx="7315200" cy="381000"/>
          </a:xfrm>
          <a:prstGeom prst="roundRect">
            <a:avLst/>
          </a:prstGeom>
          <a:solidFill>
            <a:schemeClr val="accent1">
              <a:alpha val="2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anchor="b"/>
          <a:lstStyle/>
          <a:p>
            <a:pPr algn="ctr">
              <a:defRPr/>
            </a:pPr>
            <a:r>
              <a:rPr lang="en-US" sz="1200" dirty="0">
                <a:solidFill>
                  <a:srgbClr val="00B050"/>
                </a:solidFill>
              </a:rPr>
              <a:t>Use with 5G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Wireless network categories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Three categories</a:t>
            </a:r>
          </a:p>
          <a:p>
            <a:pPr lvl="1"/>
            <a:r>
              <a:rPr lang="en-US" dirty="0"/>
              <a:t>Local area networks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Personal area networks</a:t>
            </a:r>
          </a:p>
          <a:p>
            <a:pPr lvl="2"/>
            <a:endParaRPr lang="en-US" dirty="0"/>
          </a:p>
          <a:p>
            <a:pPr lvl="1"/>
            <a:r>
              <a:rPr lang="en-US" dirty="0"/>
              <a:t>Metropolitan area networks</a:t>
            </a:r>
          </a:p>
          <a:p>
            <a:pPr lvl="2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7FA933A-15C3-44F7-8792-26DA984D2ABC}" type="slidenum">
              <a:rPr lang="en-US" smtClean="0"/>
              <a:pPr>
                <a:defRPr/>
              </a:pPr>
              <a:t>8</a:t>
            </a:fld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/>
              <a:t>wireless vs wired LANs</a:t>
            </a:r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dirty="0"/>
              <a:t>No defined boundaries in wireless LANs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Very unreliable medium</a:t>
            </a:r>
          </a:p>
          <a:p>
            <a:pPr lvl="1" eaLnBrk="1" hangingPunct="1"/>
            <a:endParaRPr lang="en-US" dirty="0"/>
          </a:p>
          <a:p>
            <a:pPr eaLnBrk="1" hangingPunct="1"/>
            <a:r>
              <a:rPr lang="en-US" dirty="0"/>
              <a:t>Unprotected from co-existing signals on the medium</a:t>
            </a:r>
          </a:p>
          <a:p>
            <a:pPr eaLnBrk="1" hangingPunct="1"/>
            <a:r>
              <a:rPr lang="en-US" dirty="0"/>
              <a:t>All stations cannot hear each other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736FD74-6167-4813-8D8D-20544F5B0B79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6580</TotalTime>
  <Words>993</Words>
  <Application>Microsoft Office PowerPoint</Application>
  <PresentationFormat>On-screen Show (4:3)</PresentationFormat>
  <Paragraphs>251</Paragraphs>
  <Slides>38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38</vt:i4>
      </vt:variant>
    </vt:vector>
  </HeadingPairs>
  <TitlesOfParts>
    <vt:vector size="41" baseType="lpstr">
      <vt:lpstr>Arial</vt:lpstr>
      <vt:lpstr>Calibri</vt:lpstr>
      <vt:lpstr>Office Theme</vt:lpstr>
      <vt:lpstr>Chapter 15</vt:lpstr>
      <vt:lpstr>Contents</vt:lpstr>
      <vt:lpstr>Business role of wireless networks</vt:lpstr>
      <vt:lpstr>Concerns with wireless</vt:lpstr>
      <vt:lpstr>ISM frequency bands</vt:lpstr>
      <vt:lpstr>ISM frequency bands</vt:lpstr>
      <vt:lpstr>ISM frequency bands</vt:lpstr>
      <vt:lpstr>Wireless network categories</vt:lpstr>
      <vt:lpstr>wireless vs wired LANs</vt:lpstr>
      <vt:lpstr>Wireless LAN architecture</vt:lpstr>
      <vt:lpstr>Wireless LAN architecture</vt:lpstr>
      <vt:lpstr>Basic service set (BSS)</vt:lpstr>
      <vt:lpstr>Access point (AP)</vt:lpstr>
      <vt:lpstr>Distribution system (DS)</vt:lpstr>
      <vt:lpstr>Portal</vt:lpstr>
      <vt:lpstr>Security</vt:lpstr>
      <vt:lpstr>MAC frame format</vt:lpstr>
      <vt:lpstr>802.11 Physical layer</vt:lpstr>
      <vt:lpstr>Physical layer format</vt:lpstr>
      <vt:lpstr>Popular 802.11 technologies</vt:lpstr>
      <vt:lpstr>802.11n</vt:lpstr>
      <vt:lpstr>802.11n evolution</vt:lpstr>
      <vt:lpstr>802.11ac</vt:lpstr>
      <vt:lpstr>802.15 - Personal area networks</vt:lpstr>
      <vt:lpstr>Bluetooth vs. WLAN</vt:lpstr>
      <vt:lpstr>Bluetooth architecture</vt:lpstr>
      <vt:lpstr>Piconet architecture</vt:lpstr>
      <vt:lpstr>Piconet architecture</vt:lpstr>
      <vt:lpstr>Bluetooth frame structure</vt:lpstr>
      <vt:lpstr>Device discovery</vt:lpstr>
      <vt:lpstr>Device connection</vt:lpstr>
      <vt:lpstr>WLAN and WPAN co-existence</vt:lpstr>
      <vt:lpstr>WLAN and WPAN co-existence</vt:lpstr>
      <vt:lpstr>Bluetooth categories</vt:lpstr>
      <vt:lpstr>Summary</vt:lpstr>
      <vt:lpstr>Case study – Oil industry</vt:lpstr>
      <vt:lpstr>Hands-on exercise</vt:lpstr>
      <vt:lpstr>IT infrastructure design exercise</vt:lpstr>
    </vt:vector>
  </TitlesOfParts>
  <Company>usf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</dc:title>
  <dc:creator>reviewer</dc:creator>
  <cp:lastModifiedBy>Manish Agrawal</cp:lastModifiedBy>
  <cp:revision>516</cp:revision>
  <dcterms:created xsi:type="dcterms:W3CDTF">2005-08-27T20:10:56Z</dcterms:created>
  <dcterms:modified xsi:type="dcterms:W3CDTF">2020-11-22T19:48:04Z</dcterms:modified>
</cp:coreProperties>
</file>

<file path=docProps/thumbnail.jpeg>
</file>