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76" r:id="rId3"/>
    <p:sldId id="257" r:id="rId4"/>
    <p:sldId id="259" r:id="rId5"/>
    <p:sldId id="278" r:id="rId6"/>
    <p:sldId id="260" r:id="rId7"/>
    <p:sldId id="263" r:id="rId8"/>
    <p:sldId id="258" r:id="rId9"/>
    <p:sldId id="277" r:id="rId10"/>
    <p:sldId id="262" r:id="rId11"/>
    <p:sldId id="270" r:id="rId12"/>
    <p:sldId id="271" r:id="rId13"/>
    <p:sldId id="280" r:id="rId14"/>
    <p:sldId id="272" r:id="rId15"/>
    <p:sldId id="279" r:id="rId16"/>
    <p:sldId id="281" r:id="rId17"/>
    <p:sldId id="273" r:id="rId18"/>
    <p:sldId id="282" r:id="rId19"/>
    <p:sldId id="283" r:id="rId20"/>
    <p:sldId id="286" r:id="rId21"/>
    <p:sldId id="266" r:id="rId22"/>
    <p:sldId id="285" r:id="rId23"/>
    <p:sldId id="284" r:id="rId24"/>
    <p:sldId id="267" r:id="rId25"/>
    <p:sldId id="287" r:id="rId26"/>
    <p:sldId id="298" r:id="rId27"/>
    <p:sldId id="299" r:id="rId28"/>
    <p:sldId id="300" r:id="rId29"/>
    <p:sldId id="292" r:id="rId30"/>
    <p:sldId id="293" r:id="rId31"/>
    <p:sldId id="294" r:id="rId32"/>
    <p:sldId id="268" r:id="rId33"/>
    <p:sldId id="288" r:id="rId34"/>
    <p:sldId id="269" r:id="rId35"/>
    <p:sldId id="265" r:id="rId36"/>
    <p:sldId id="289" r:id="rId37"/>
    <p:sldId id="290" r:id="rId38"/>
    <p:sldId id="291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68359-08EF-4108-BCE6-5FF32B082E58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133A4-5E32-43E2-9135-327615933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92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boundConfidentia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boundIntegr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boundAvailabi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utboundConfidentia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utboundIntegr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utboundAvailabi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Chapter 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Network Security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Network security controls by category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5800" y="1752600"/>
          <a:ext cx="7772400" cy="4595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734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  <a:t>Category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Incoming information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Outgoing information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81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  <a:t>Confidentiality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Patching, authentication and authorization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Encryption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734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Integrity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Firewalls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Digital signatures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81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Availability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Virus protection, end user training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  <a:t>Redundancy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Software is very complex</a:t>
            </a:r>
          </a:p>
          <a:p>
            <a:pPr lvl="1"/>
            <a:endParaRPr lang="en-US" dirty="0"/>
          </a:p>
          <a:p>
            <a:r>
              <a:rPr lang="en-US" dirty="0"/>
              <a:t>Developers issue updates when vulnerabilities become known</a:t>
            </a:r>
          </a:p>
          <a:p>
            <a:pPr lvl="1"/>
            <a:endParaRPr lang="en-US" dirty="0"/>
          </a:p>
          <a:p>
            <a:r>
              <a:rPr lang="en-US" dirty="0"/>
              <a:t>Timely application of patches prevents many exploits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Authentication and authorization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Authentication is the verification of claimed identity</a:t>
            </a:r>
          </a:p>
          <a:p>
            <a:pPr lvl="1"/>
            <a:endParaRPr lang="en-US" dirty="0"/>
          </a:p>
          <a:p>
            <a:r>
              <a:rPr lang="en-US" dirty="0"/>
              <a:t>Authorization grants rights to users to read, write and manipulate specific information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passwords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Good passwords prevent intruders from being able to guess passwords. </a:t>
            </a:r>
          </a:p>
          <a:p>
            <a:r>
              <a:rPr lang="en-US" dirty="0"/>
              <a:t>Recommendations from Microsoft:</a:t>
            </a:r>
          </a:p>
          <a:p>
            <a:pPr lvl="1"/>
            <a:endParaRPr lang="en-US" dirty="0"/>
          </a:p>
          <a:p>
            <a:r>
              <a:rPr lang="en-US" dirty="0"/>
              <a:t>Also</a:t>
            </a:r>
          </a:p>
          <a:p>
            <a:pPr lvl="1"/>
            <a:r>
              <a:rPr lang="en-US" dirty="0"/>
              <a:t>Password reuse should be avoided, especially across financial sites</a:t>
            </a:r>
          </a:p>
          <a:p>
            <a:pPr lvl="2"/>
            <a:r>
              <a:rPr lang="en-US" dirty="0"/>
              <a:t>E.g. Mark Zuckerberg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5600" y="6356350"/>
            <a:ext cx="3352800" cy="365125"/>
          </a:xfrm>
        </p:spPr>
        <p:txBody>
          <a:bodyPr/>
          <a:lstStyle/>
          <a:p>
            <a:r>
              <a:rPr lang="en-US" dirty="0"/>
              <a:t>Microsoft: Tips for creating a strong password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Firewalls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Computer that lies between two networks and regulates traffic between networks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3" descr="Firewall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5356" y="3581400"/>
            <a:ext cx="5852160" cy="289995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Firewalls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Examine every packet entering or leaving the network</a:t>
            </a:r>
          </a:p>
          <a:p>
            <a:r>
              <a:rPr lang="en-US" dirty="0"/>
              <a:t>Administrators can specify which packets can pass the firewall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Firewalls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steps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Firewalls – common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Public services are located in de-militarized zone</a:t>
            </a:r>
          </a:p>
          <a:p>
            <a:endParaRPr lang="en-US" dirty="0"/>
          </a:p>
          <a:p>
            <a:r>
              <a:rPr lang="en-US" dirty="0"/>
              <a:t>Internal network blocked to outside world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" name="Picture 3" descr="DMZ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6739" y="3657600"/>
            <a:ext cx="6035040" cy="295364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Anti-virus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Viruses and worms are programs that cause harm to computers</a:t>
            </a:r>
          </a:p>
          <a:p>
            <a:pPr lvl="1"/>
            <a:endParaRPr lang="en-US" dirty="0"/>
          </a:p>
          <a:p>
            <a:r>
              <a:rPr lang="en-US" dirty="0"/>
              <a:t>Of all threats, viruses cause the greatest financial losses to organizations</a:t>
            </a:r>
          </a:p>
          <a:p>
            <a:r>
              <a:rPr lang="en-US" dirty="0"/>
              <a:t>Modern viruses attack most targets within minutes of being launched</a:t>
            </a:r>
          </a:p>
          <a:p>
            <a:r>
              <a:rPr lang="en-US" dirty="0"/>
              <a:t>Patching eliminates many targets for worms</a:t>
            </a:r>
          </a:p>
          <a:p>
            <a:r>
              <a:rPr lang="en-US" dirty="0"/>
              <a:t>Anti-virus programs should be constantly updated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user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Important component of all security efforts</a:t>
            </a:r>
          </a:p>
          <a:p>
            <a:pPr lvl="1"/>
            <a:endParaRPr lang="en-US" dirty="0"/>
          </a:p>
          <a:p>
            <a:r>
              <a:rPr lang="en-US" dirty="0"/>
              <a:t>Suspicious looking email may carry a virus</a:t>
            </a:r>
          </a:p>
          <a:p>
            <a:pPr lvl="1"/>
            <a:endParaRPr lang="en-US" dirty="0"/>
          </a:p>
          <a:p>
            <a:r>
              <a:rPr lang="en-US" dirty="0"/>
              <a:t>Be very careful with email attachments</a:t>
            </a:r>
          </a:p>
          <a:p>
            <a:pPr lvl="1"/>
            <a:endParaRPr lang="en-US" dirty="0"/>
          </a:p>
          <a:p>
            <a:r>
              <a:rPr lang="en-US" dirty="0"/>
              <a:t>Only provide usernames and passwords on trusted web sites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 of information security</a:t>
            </a:r>
          </a:p>
          <a:p>
            <a:r>
              <a:rPr lang="en-US" dirty="0"/>
              <a:t>Role of network security</a:t>
            </a:r>
          </a:p>
          <a:p>
            <a:r>
              <a:rPr lang="en-US" dirty="0"/>
              <a:t>Vulnerabilities, threats and controls</a:t>
            </a:r>
          </a:p>
          <a:p>
            <a:r>
              <a:rPr lang="en-US" dirty="0"/>
              <a:t>Network security controls for outgoing information</a:t>
            </a:r>
          </a:p>
          <a:p>
            <a:r>
              <a:rPr lang="en-US" dirty="0"/>
              <a:t>Network security controls for incoming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Rendering information unintelligible in a way so that it may later be restored to intelligible form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Involves 2 components: Algorithm and key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2 broad types: symmetric key, asymmetric key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406" y="1798334"/>
            <a:ext cx="6603188" cy="326133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Symmetric key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Same key used for encryption and decryption</a:t>
            </a:r>
          </a:p>
          <a:p>
            <a:pPr lvl="1"/>
            <a:r>
              <a:rPr lang="en-US" dirty="0"/>
              <a:t>Example</a:t>
            </a:r>
          </a:p>
          <a:p>
            <a:pPr lvl="2"/>
            <a:endParaRPr lang="en-US" dirty="0"/>
          </a:p>
          <a:p>
            <a:endParaRPr lang="en-US" dirty="0"/>
          </a:p>
          <a:p>
            <a:r>
              <a:rPr lang="en-US" dirty="0"/>
              <a:t>Current standard: Advanced Encryption Standard (AES)</a:t>
            </a:r>
          </a:p>
          <a:p>
            <a:r>
              <a:rPr lang="en-US" dirty="0"/>
              <a:t>Major problem: How do you exchange the key?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Asymmetric key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Key exchange over network is unsafe in symmetric key encryption</a:t>
            </a:r>
          </a:p>
          <a:p>
            <a:pPr lvl="1"/>
            <a:endParaRPr lang="en-US" dirty="0"/>
          </a:p>
          <a:p>
            <a:r>
              <a:rPr lang="en-US" dirty="0"/>
              <a:t>Asymmetric key encryption uses one key for encryption and another key for decryption</a:t>
            </a:r>
          </a:p>
          <a:p>
            <a:pPr lvl="1"/>
            <a:endParaRPr lang="en-US" dirty="0"/>
          </a:p>
          <a:p>
            <a:r>
              <a:rPr lang="en-US" dirty="0"/>
              <a:t>Most asymmetric key encryption algorithms use modulus operation</a:t>
            </a:r>
          </a:p>
          <a:p>
            <a:pPr lvl="1"/>
            <a:r>
              <a:rPr lang="en-US" dirty="0"/>
              <a:t>e.g.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Asymmetric key encryption example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8763000" cy="365125"/>
          </a:xfrm>
        </p:spPr>
        <p:txBody>
          <a:bodyPr/>
          <a:lstStyle/>
          <a:p>
            <a:r>
              <a:rPr lang="en-US" dirty="0"/>
              <a:t>Example based on Network Security: Private Communication in a Public World (2E), by Charlie Kaufman, </a:t>
            </a:r>
            <a:r>
              <a:rPr lang="en-US" dirty="0" err="1"/>
              <a:t>Radia</a:t>
            </a:r>
            <a:r>
              <a:rPr lang="en-US" dirty="0"/>
              <a:t> Perlman and Mike </a:t>
            </a:r>
            <a:r>
              <a:rPr lang="en-US" dirty="0" err="1"/>
              <a:t>Speciner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397" y="1371600"/>
          <a:ext cx="7467603" cy="502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8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8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88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88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88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88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887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788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788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7887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36418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9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9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/>
                        <a:t>3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9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/>
                        <a:t>7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/>
                        <a:t>9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9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1447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Plain text</a:t>
            </a: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>
            <a:off x="1295400" y="1632466"/>
            <a:ext cx="381000" cy="43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2400" y="2895600"/>
            <a:ext cx="12192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Ciphertext</a:t>
            </a:r>
          </a:p>
          <a:p>
            <a:pPr algn="ctr"/>
            <a:r>
              <a:rPr lang="en-US" dirty="0"/>
              <a:t>= </a:t>
            </a:r>
          </a:p>
          <a:p>
            <a:r>
              <a:rPr lang="en-US" dirty="0"/>
              <a:t>plaintext * 3 mod 10</a:t>
            </a:r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 flipV="1">
            <a:off x="1371600" y="3429000"/>
            <a:ext cx="457200" cy="205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Asymmetric key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Decryption can be done as</a:t>
            </a:r>
          </a:p>
          <a:p>
            <a:pPr lvl="1"/>
            <a:r>
              <a:rPr lang="en-US" dirty="0"/>
              <a:t>Plaintext = ciphertext * 7 mod 10</a:t>
            </a:r>
          </a:p>
          <a:p>
            <a:pPr lvl="1"/>
            <a:r>
              <a:rPr lang="en-US" dirty="0"/>
              <a:t>e.g. 9 * 7 mod 10 = 63 mod 10 = 3</a:t>
            </a:r>
          </a:p>
          <a:p>
            <a:r>
              <a:rPr lang="en-US" dirty="0"/>
              <a:t>Thus, encryption key = (3, 10); decryption key = (7, 10) in the example</a:t>
            </a:r>
          </a:p>
          <a:p>
            <a:r>
              <a:rPr lang="en-US" dirty="0"/>
              <a:t>In real world, choose very large numbers</a:t>
            </a:r>
          </a:p>
          <a:p>
            <a:pPr lvl="1"/>
            <a:endParaRPr lang="en-US" dirty="0"/>
          </a:p>
          <a:p>
            <a:r>
              <a:rPr lang="en-US" dirty="0"/>
              <a:t>Popular algorithm is RSA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Encryption in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day-to-day use, both symmetric key and asymmetric key encryption are used together</a:t>
            </a:r>
          </a:p>
          <a:p>
            <a:pPr lvl="1"/>
            <a:r>
              <a:rPr lang="en-US" dirty="0"/>
              <a:t>Encryption performed using symmetric key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Asymmetric key encryption used to exchange session symmetric key between sender and receiver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6337" y="6356351"/>
            <a:ext cx="8765263" cy="352268"/>
          </a:xfrm>
        </p:spPr>
        <p:txBody>
          <a:bodyPr/>
          <a:lstStyle/>
          <a:p>
            <a:r>
              <a:rPr lang="en-US" dirty="0"/>
              <a:t>May like to see Jim Clark talk about SSH, starting from 35:36 at https://www.youtube.com/watch?v=gXuOH9B6kTM</a:t>
            </a:r>
          </a:p>
        </p:txBody>
      </p:sp>
    </p:spTree>
    <p:extLst>
      <p:ext uri="{BB962C8B-B14F-4D97-AF65-F5344CB8AC3E}">
        <p14:creationId xmlns:p14="http://schemas.microsoft.com/office/powerpoint/2010/main" val="39131686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Encryption in practice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3 use cases</a:t>
            </a:r>
          </a:p>
          <a:p>
            <a:pPr lvl="1"/>
            <a:r>
              <a:rPr lang="en-US" dirty="0"/>
              <a:t>Exchanging financial information online</a:t>
            </a:r>
          </a:p>
          <a:p>
            <a:pPr lvl="2"/>
            <a:r>
              <a:rPr lang="en-US" dirty="0"/>
              <a:t>E.g. </a:t>
            </a:r>
            <a:r>
              <a:rPr lang="en-US" dirty="0" err="1"/>
              <a:t>eCommerce</a:t>
            </a:r>
            <a:r>
              <a:rPr lang="en-US" dirty="0"/>
              <a:t>, online banking </a:t>
            </a:r>
            <a:r>
              <a:rPr lang="en-US" dirty="0" err="1"/>
              <a:t>etc</a:t>
            </a:r>
            <a:endParaRPr lang="en-US" dirty="0"/>
          </a:p>
          <a:p>
            <a:pPr lvl="3"/>
            <a:endParaRPr lang="en-US" dirty="0"/>
          </a:p>
          <a:p>
            <a:pPr lvl="1"/>
            <a:r>
              <a:rPr lang="en-US" dirty="0"/>
              <a:t>Accessing specific corporate IT resources on the road</a:t>
            </a:r>
          </a:p>
          <a:p>
            <a:pPr lvl="2"/>
            <a:r>
              <a:rPr lang="en-US" dirty="0"/>
              <a:t>E.g. Files on the network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Accessing specific computers for full access</a:t>
            </a:r>
          </a:p>
          <a:p>
            <a:pPr lvl="2"/>
            <a:r>
              <a:rPr lang="en-US" dirty="0"/>
              <a:t>E.g. Remote desktop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694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Encryption in practice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>
            <a:normAutofit/>
          </a:bodyPr>
          <a:lstStyle/>
          <a:p>
            <a:r>
              <a:rPr lang="en-US" dirty="0"/>
              <a:t>TLS</a:t>
            </a:r>
          </a:p>
          <a:p>
            <a:pPr lvl="1"/>
            <a:r>
              <a:rPr lang="en-US" dirty="0"/>
              <a:t>Implemented in applications</a:t>
            </a:r>
          </a:p>
          <a:p>
            <a:pPr lvl="2"/>
            <a:endParaRPr lang="en-US" dirty="0"/>
          </a:p>
          <a:p>
            <a:r>
              <a:rPr lang="en-US" dirty="0"/>
              <a:t>VPN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 descr="VPN.em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910" y="4343400"/>
            <a:ext cx="3844290" cy="2103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TLS.em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953" y="1371600"/>
            <a:ext cx="3418205" cy="2929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85025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Secure Shell (SSH)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Provides secure login and transport over an insecure (public) network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Defined in RFC 4250 - RFC 4254 (Jan 2006)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Uses well-known, well-established algorithms for encryption, integrity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Uses public key encryption to exchange private key, like SSL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BB322-B224-45B0-915F-0C5091EF82D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804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 security is a component of information security</a:t>
            </a:r>
          </a:p>
          <a:p>
            <a:r>
              <a:rPr lang="en-US" dirty="0"/>
              <a:t>Information security provides to information, the required levels of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SSH authentication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In addition to authenticating messages, the protocol allows hosts to be authenticated by certificate authority or other means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BB322-B224-45B0-915F-0C5091EF82D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9810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SSH transaction states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/>
              <a:t>TCP connection created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/>
              <a:t>Client and server exchange protocol   version and software used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/>
              <a:t>Encryption and other algorithms, shared keys for encryption negotiated using Public key encryption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/>
              <a:t>_SSH_MSG_NEWKEYS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/>
              <a:t>Communication with shared key encrypted with negotiated encryption algorithm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BB322-B224-45B0-915F-0C5091EF82D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381000" y="1600200"/>
            <a:ext cx="8305800" cy="6096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TCP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81000" y="2209800"/>
            <a:ext cx="8305800" cy="9144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Protocol identification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81000" y="3124200"/>
            <a:ext cx="8305800" cy="1295400"/>
          </a:xfrm>
          <a:prstGeom prst="roundRect">
            <a:avLst>
              <a:gd name="adj" fmla="val 11870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Key exchange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1000" y="4419600"/>
            <a:ext cx="8305800" cy="6096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Shift from public to private key encryption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81000" y="5029200"/>
            <a:ext cx="8305800" cy="1066800"/>
          </a:xfrm>
          <a:prstGeom prst="roundRect">
            <a:avLst>
              <a:gd name="adj" fmla="val 11674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Communication</a:t>
            </a:r>
          </a:p>
        </p:txBody>
      </p:sp>
    </p:spTree>
    <p:extLst>
      <p:ext uri="{BB962C8B-B14F-4D97-AF65-F5344CB8AC3E}">
        <p14:creationId xmlns:p14="http://schemas.microsoft.com/office/powerpoint/2010/main" val="23145092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signature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to verify integrity</a:t>
            </a:r>
          </a:p>
          <a:p>
            <a:r>
              <a:rPr lang="en-US" dirty="0"/>
              <a:t>If sender encrypts information with own private key, reader can decrypt with sender’s public key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Confidentiality and integrity with asymmetric key encryption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4" name="Picture 3" descr="PublicKey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8578" y="1523999"/>
            <a:ext cx="7374889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Redundancy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Surplus capacity to improve availability</a:t>
            </a:r>
          </a:p>
          <a:p>
            <a:r>
              <a:rPr lang="en-US" dirty="0"/>
              <a:t>Commonly used for network services such as DNS, web, email</a:t>
            </a:r>
          </a:p>
          <a:p>
            <a:r>
              <a:rPr lang="en-US" dirty="0"/>
              <a:t>Example of network redundancy shown in figure (Google)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180" y="1676400"/>
            <a:ext cx="4206240" cy="436686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Network security is a component of an organization’s overall information security effort</a:t>
            </a:r>
          </a:p>
          <a:p>
            <a:r>
              <a:rPr lang="en-US" dirty="0"/>
              <a:t>Network security controls mitigate risks from threats in network</a:t>
            </a:r>
          </a:p>
          <a:p>
            <a:r>
              <a:rPr lang="en-US" dirty="0"/>
              <a:t>Network security controls defend data leaving the organization and hacking attempts emerging from outside the organization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T J Maxx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Between 2003 and 2007, Albert Gonzalez and his collaborators exploited weaknesses in T J Maxx’ implementation of wireless technology to steal information on over 40 million credit cards</a:t>
            </a:r>
          </a:p>
          <a:p>
            <a:pPr lvl="1"/>
            <a:r>
              <a:rPr lang="en-US" dirty="0"/>
              <a:t>Gonzalez was an informer</a:t>
            </a:r>
          </a:p>
          <a:p>
            <a:pPr lvl="2"/>
            <a:r>
              <a:rPr lang="en-US" dirty="0"/>
              <a:t>For the US Secret Service</a:t>
            </a:r>
          </a:p>
          <a:p>
            <a:r>
              <a:rPr lang="en-US" dirty="0"/>
              <a:t>Settlements exceeded $</a:t>
            </a:r>
            <a:r>
              <a:rPr lang="en-US"/>
              <a:t>65 million</a:t>
            </a:r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038600"/>
            <a:ext cx="2100263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Wireshark</a:t>
            </a:r>
          </a:p>
          <a:p>
            <a:pPr lvl="1"/>
            <a:r>
              <a:rPr lang="en-US" dirty="0"/>
              <a:t>Monitoring SSL transaction in Wireshark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of security technologies</a:t>
            </a:r>
          </a:p>
          <a:p>
            <a:pPr lvl="1"/>
            <a:r>
              <a:rPr lang="en-US" dirty="0"/>
              <a:t>Firewalls</a:t>
            </a:r>
          </a:p>
          <a:p>
            <a:pPr lvl="1"/>
            <a:r>
              <a:rPr lang="en-US" dirty="0"/>
              <a:t>VPN</a:t>
            </a:r>
          </a:p>
          <a:p>
            <a:pPr lvl="1"/>
            <a:r>
              <a:rPr lang="en-US" dirty="0"/>
              <a:t>Encryption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security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Confidentiality means preserving authorized restrictions on information to protect personal privacy and proprietary information</a:t>
            </a:r>
          </a:p>
          <a:p>
            <a:r>
              <a:rPr lang="en-US" dirty="0"/>
              <a:t>Integrity is to guard against improper modification or destruction of information, and ensures authenticity of information</a:t>
            </a:r>
          </a:p>
          <a:p>
            <a:r>
              <a:rPr lang="en-US" dirty="0"/>
              <a:t>Availability is to ensure timely and reliable use of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information security matters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 economy increasingly reliant on services and information processing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Most corporate information now stored only on computer systems</a:t>
            </a:r>
          </a:p>
          <a:p>
            <a:pPr lvl="1"/>
            <a:endParaRPr lang="en-US" dirty="0"/>
          </a:p>
          <a:p>
            <a:r>
              <a:rPr lang="en-US" dirty="0"/>
              <a:t>Workflows increasingly dependent upon information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General information security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13" descr="InfosecRiskMgtModel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151087"/>
            <a:ext cx="5943600" cy="554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Information security model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Vulnerabilities</a:t>
            </a:r>
          </a:p>
          <a:p>
            <a:pPr lvl="1"/>
            <a:endParaRPr lang="en-US" dirty="0"/>
          </a:p>
          <a:p>
            <a:r>
              <a:rPr lang="en-US" dirty="0"/>
              <a:t>Threats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Controls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 security is the provision of information security in the presence of dangers created by computer networks</a:t>
            </a:r>
          </a:p>
          <a:p>
            <a:r>
              <a:rPr lang="en-US" dirty="0"/>
              <a:t>Incoming data may hack into systems to read data, modify data or to disable systems</a:t>
            </a:r>
          </a:p>
          <a:p>
            <a:r>
              <a:rPr lang="en-US" dirty="0"/>
              <a:t>Outgoing data may be read (confidentiality), modified (integrity) or simply blocked (availability)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network security matters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Large parts of nation’s infrastructure connected to the network</a:t>
            </a:r>
          </a:p>
          <a:p>
            <a:pPr lvl="1"/>
            <a:endParaRPr lang="en-US" dirty="0"/>
          </a:p>
          <a:p>
            <a:r>
              <a:rPr lang="en-US" dirty="0"/>
              <a:t>Damage can be very expensive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2527</TotalTime>
  <Words>1209</Words>
  <Application>Microsoft Office PowerPoint</Application>
  <PresentationFormat>On-screen Show (4:3)</PresentationFormat>
  <Paragraphs>351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Arial</vt:lpstr>
      <vt:lpstr>Calibri</vt:lpstr>
      <vt:lpstr>Office Theme</vt:lpstr>
      <vt:lpstr>Chapter 11</vt:lpstr>
      <vt:lpstr>Contents</vt:lpstr>
      <vt:lpstr>Definition</vt:lpstr>
      <vt:lpstr>Information security components</vt:lpstr>
      <vt:lpstr>Why information security matters</vt:lpstr>
      <vt:lpstr>General information security model</vt:lpstr>
      <vt:lpstr>Information security model components</vt:lpstr>
      <vt:lpstr>Definition</vt:lpstr>
      <vt:lpstr>Why network security matters</vt:lpstr>
      <vt:lpstr>Network security controls by category</vt:lpstr>
      <vt:lpstr>Patching</vt:lpstr>
      <vt:lpstr>Authentication and authorization</vt:lpstr>
      <vt:lpstr>Good passwords</vt:lpstr>
      <vt:lpstr>Firewalls</vt:lpstr>
      <vt:lpstr>Firewalls</vt:lpstr>
      <vt:lpstr>Firewalls</vt:lpstr>
      <vt:lpstr>Firewalls – common configuration</vt:lpstr>
      <vt:lpstr>Anti-virus programs</vt:lpstr>
      <vt:lpstr>End user training</vt:lpstr>
      <vt:lpstr>Encryption</vt:lpstr>
      <vt:lpstr>Encryption</vt:lpstr>
      <vt:lpstr>Symmetric key encryption</vt:lpstr>
      <vt:lpstr>Asymmetric key encryption</vt:lpstr>
      <vt:lpstr>Asymmetric key encryption example</vt:lpstr>
      <vt:lpstr>Asymmetric key example</vt:lpstr>
      <vt:lpstr>Encryption in practice</vt:lpstr>
      <vt:lpstr>Encryption in practice – contd.</vt:lpstr>
      <vt:lpstr>Encryption in practice – contd.</vt:lpstr>
      <vt:lpstr>Secure Shell (SSH)</vt:lpstr>
      <vt:lpstr>SSH authentication</vt:lpstr>
      <vt:lpstr>SSH transaction states</vt:lpstr>
      <vt:lpstr>Digital signature</vt:lpstr>
      <vt:lpstr>Confidentiality and integrity with asymmetric key encryption</vt:lpstr>
      <vt:lpstr>Redundancy</vt:lpstr>
      <vt:lpstr>Summary</vt:lpstr>
      <vt:lpstr>Case study – T J Maxx</vt:lpstr>
      <vt:lpstr>Hands-on exercise</vt:lpstr>
      <vt:lpstr>IT infrastructure design exercise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</dc:title>
  <dc:creator>Agrawal, Manish</dc:creator>
  <cp:lastModifiedBy>Manish Agrawal</cp:lastModifiedBy>
  <cp:revision>185</cp:revision>
  <dcterms:created xsi:type="dcterms:W3CDTF">2006-08-16T00:00:00Z</dcterms:created>
  <dcterms:modified xsi:type="dcterms:W3CDTF">2020-11-22T14:59:04Z</dcterms:modified>
</cp:coreProperties>
</file>