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3"/>
  </p:notesMasterIdLst>
  <p:handoutMasterIdLst>
    <p:handoutMasterId r:id="rId44"/>
  </p:handoutMasterIdLst>
  <p:sldIdLst>
    <p:sldId id="256" r:id="rId2"/>
    <p:sldId id="288" r:id="rId3"/>
    <p:sldId id="289" r:id="rId4"/>
    <p:sldId id="290" r:id="rId5"/>
    <p:sldId id="291" r:id="rId6"/>
    <p:sldId id="292" r:id="rId7"/>
    <p:sldId id="293" r:id="rId8"/>
    <p:sldId id="294" r:id="rId9"/>
    <p:sldId id="295" r:id="rId10"/>
    <p:sldId id="296" r:id="rId11"/>
    <p:sldId id="297" r:id="rId12"/>
    <p:sldId id="298" r:id="rId13"/>
    <p:sldId id="300" r:id="rId14"/>
    <p:sldId id="301" r:id="rId15"/>
    <p:sldId id="299" r:id="rId16"/>
    <p:sldId id="302" r:id="rId17"/>
    <p:sldId id="303" r:id="rId18"/>
    <p:sldId id="304" r:id="rId19"/>
    <p:sldId id="305" r:id="rId20"/>
    <p:sldId id="306" r:id="rId21"/>
    <p:sldId id="307" r:id="rId22"/>
    <p:sldId id="308" r:id="rId23"/>
    <p:sldId id="309" r:id="rId24"/>
    <p:sldId id="310" r:id="rId25"/>
    <p:sldId id="312" r:id="rId26"/>
    <p:sldId id="311" r:id="rId27"/>
    <p:sldId id="314" r:id="rId28"/>
    <p:sldId id="313" r:id="rId29"/>
    <p:sldId id="315" r:id="rId30"/>
    <p:sldId id="316" r:id="rId31"/>
    <p:sldId id="318" r:id="rId32"/>
    <p:sldId id="317" r:id="rId33"/>
    <p:sldId id="319" r:id="rId34"/>
    <p:sldId id="320" r:id="rId35"/>
    <p:sldId id="321" r:id="rId36"/>
    <p:sldId id="322" r:id="rId37"/>
    <p:sldId id="323" r:id="rId38"/>
    <p:sldId id="282" r:id="rId39"/>
    <p:sldId id="286" r:id="rId40"/>
    <p:sldId id="287" r:id="rId41"/>
    <p:sldId id="285" r:id="rId4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1478" y="5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15318"/>
    </p:cViewPr>
  </p:sorterViewPr>
  <p:notesViewPr>
    <p:cSldViewPr>
      <p:cViewPr varScale="1">
        <p:scale>
          <a:sx n="86" d="100"/>
          <a:sy n="86" d="100"/>
        </p:scale>
        <p:origin x="-3090" y="-78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theme" Target="theme/theme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notesMaster" Target="notesMasters/notesMaster1.xml"/><Relationship Id="rId48" Type="http://schemas.openxmlformats.org/officeDocument/2006/relationships/tableStyles" Target="tableStyles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09DC7B7-C197-4A09-87CA-F5FAB484B999}" type="datetimeFigureOut">
              <a:rPr lang="en-US" smtClean="0"/>
              <a:pPr/>
              <a:t>11/22/2020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FDCE028-AE7F-42BE-B3B5-AC93671A514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114047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CB338D-97FC-400F-BAD7-9F11D3E51E98}" type="datetimeFigureOut">
              <a:rPr lang="en-US" smtClean="0"/>
              <a:pPr/>
              <a:t>11/22/2020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7C988F2-5C2C-48C6-AA8C-527802D5F37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76290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7C988F2-5C2C-48C6-AA8C-527802D5F37A}" type="slidenum">
              <a:rPr lang="en-US" smtClean="0"/>
              <a:pPr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58579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DC90A4-9382-4EC1-B210-997FB91152B4}" type="datetime1">
              <a:rPr lang="en-US" smtClean="0"/>
              <a:t>11/22/2020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5656ED-7D3F-488D-8E32-4CB74DDFEB91}" type="datetime1">
              <a:rPr lang="en-US" smtClean="0"/>
              <a:t>11/22/2020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EBB0B9-F89D-4CA0-9551-FF7576B9552D}" type="datetime1">
              <a:rPr lang="en-US" smtClean="0"/>
              <a:t>11/22/2020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49EDDD-381E-4466-9641-CAA94C14895B}" type="datetime1">
              <a:rPr lang="en-US" smtClean="0"/>
              <a:t>11/22/2020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A4E1C2-5CA9-4CA2-AAE1-4649706E7696}" type="datetime1">
              <a:rPr lang="en-US" smtClean="0"/>
              <a:t>11/22/2020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Introdu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98C5A8-C6B4-47ED-90CF-69A60E84D70A}" type="datetime1">
              <a:rPr lang="en-US" smtClean="0"/>
              <a:t>11/22/2020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069D61-5E5F-40A3-BFA4-80B779549427}" type="datetime1">
              <a:rPr lang="en-US" smtClean="0"/>
              <a:t>11/22/2020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14CD7-0798-4D94-86B9-3271A5CE5BA8}" type="datetime1">
              <a:rPr lang="en-US" smtClean="0"/>
              <a:t>11/22/2020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BA67CE-2589-4687-B167-3388112FB0CB}" type="datetime1">
              <a:rPr lang="en-US" smtClean="0"/>
              <a:t>11/22/2020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B0F6EA-3C75-4405-A3EE-FAEB80C86710}" type="datetime1">
              <a:rPr lang="en-US" smtClean="0"/>
              <a:t>11/22/2020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42D123-AA7A-4154-9E36-D81CB2B956A2}" type="datetime1">
              <a:rPr lang="en-US" smtClean="0"/>
              <a:t>11/22/2020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4DEC9-1A2B-49AB-BDA4-6BBA3DCEB48E}" type="datetime1">
              <a:rPr lang="en-US" smtClean="0"/>
              <a:t>11/22/2020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434573-6E88-4193-B6CE-A22AF01CFB73}" type="datetime1">
              <a:rPr lang="en-US" smtClean="0"/>
              <a:t>11/22/2020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9.xml.rels><?xml version="1.0" encoding="UTF-8" standalone="yes"?>
<Relationships xmlns="http://schemas.openxmlformats.org/package/2006/relationships"><Relationship Id="rId3" Type="http://schemas.openxmlformats.org/officeDocument/2006/relationships/hyperlink" Target="http://techblog.netflix.com/search?q=chaos+monkey" TargetMode="External"/><Relationship Id="rId2" Type="http://schemas.openxmlformats.org/officeDocument/2006/relationships/hyperlink" Target="http://techblog.netflix.com/" TargetMode="Externa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Chapter 17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IT services delivery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Service delivery disciplines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Availability management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982377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Service delivery disciplines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IT financial management</a:t>
            </a:r>
          </a:p>
          <a:p>
            <a:pPr lvl="1"/>
            <a:r>
              <a:rPr lang="en-US" dirty="0"/>
              <a:t>Accurate accounting of IT services</a:t>
            </a:r>
          </a:p>
          <a:p>
            <a:pPr lvl="1"/>
            <a:r>
              <a:rPr lang="en-US" dirty="0"/>
              <a:t>Delivering IT services in the most cost-effective manner possible</a:t>
            </a:r>
          </a:p>
          <a:p>
            <a:pPr lvl="2"/>
            <a:endParaRPr lang="en-US" dirty="0"/>
          </a:p>
          <a:p>
            <a:pPr lvl="2"/>
            <a:endParaRPr lang="en-US" dirty="0"/>
          </a:p>
          <a:p>
            <a:r>
              <a:rPr lang="en-US" dirty="0"/>
              <a:t>Look at 2 components in more detail</a:t>
            </a:r>
          </a:p>
          <a:p>
            <a:pPr lvl="1"/>
            <a:r>
              <a:rPr lang="en-US" dirty="0"/>
              <a:t>High availability</a:t>
            </a:r>
          </a:p>
          <a:p>
            <a:pPr lvl="1"/>
            <a:r>
              <a:rPr lang="en-US" dirty="0"/>
              <a:t>Business continuity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330843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High availability concepts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819400"/>
          </a:xfrm>
        </p:spPr>
        <p:txBody>
          <a:bodyPr/>
          <a:lstStyle/>
          <a:p>
            <a:r>
              <a:rPr lang="en-US" dirty="0"/>
              <a:t>Ability of a system to remain operational for a duration significantly higher than normal</a:t>
            </a:r>
          </a:p>
          <a:p>
            <a:pPr lvl="1"/>
            <a:endParaRPr lang="en-US" dirty="0"/>
          </a:p>
          <a:p>
            <a:r>
              <a:rPr lang="en-US" dirty="0"/>
              <a:t>Availability impact: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12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8351069"/>
              </p:ext>
            </p:extLst>
          </p:nvPr>
        </p:nvGraphicFramePr>
        <p:xfrm>
          <a:off x="1524000" y="4337276"/>
          <a:ext cx="60960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48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Availability as percentage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Downtime</a:t>
                      </a:r>
                      <a:r>
                        <a:rPr lang="en-US" baseline="0" dirty="0"/>
                        <a:t> per year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95%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18 days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99%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4 days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99.9%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9 hours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99.99%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 hour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99.999%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5 minutes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223031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High availability concepts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High availability not advisable to deploy across all IT infrastructure</a:t>
            </a:r>
          </a:p>
          <a:p>
            <a:pPr lvl="1"/>
            <a:endParaRPr lang="en-US" dirty="0"/>
          </a:p>
          <a:p>
            <a:pPr lvl="2"/>
            <a:endParaRPr lang="en-US" dirty="0"/>
          </a:p>
          <a:p>
            <a:r>
              <a:rPr lang="en-US" dirty="0"/>
              <a:t>High availability components can be identified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740457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Determining high availability requirements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Business impact analysis</a:t>
            </a:r>
          </a:p>
          <a:p>
            <a:pPr lvl="1"/>
            <a:endParaRPr lang="en-US" dirty="0"/>
          </a:p>
          <a:p>
            <a:r>
              <a:rPr lang="en-US" dirty="0"/>
              <a:t>Example</a:t>
            </a:r>
          </a:p>
          <a:p>
            <a:pPr lvl="1"/>
            <a:r>
              <a:rPr lang="en-US" dirty="0"/>
              <a:t>Semi-conductor manufacturer</a:t>
            </a:r>
          </a:p>
          <a:p>
            <a:pPr lvl="2"/>
            <a:endParaRPr lang="en-US" dirty="0"/>
          </a:p>
          <a:p>
            <a:pPr lvl="3"/>
            <a:endParaRPr lang="en-US" dirty="0"/>
          </a:p>
          <a:p>
            <a:pPr lvl="1"/>
            <a:r>
              <a:rPr lang="en-US" dirty="0"/>
              <a:t>Consulting company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747145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Determining high availability requirements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Cost of downtime</a:t>
            </a:r>
          </a:p>
          <a:p>
            <a:pPr lvl="1"/>
            <a:r>
              <a:rPr lang="en-US" dirty="0"/>
              <a:t>Quantitative assessments of downtime costs per business process</a:t>
            </a:r>
          </a:p>
          <a:p>
            <a:pPr lvl="2"/>
            <a:endParaRPr lang="en-US" dirty="0"/>
          </a:p>
          <a:p>
            <a:pPr lvl="3"/>
            <a:endParaRPr lang="en-US" dirty="0"/>
          </a:p>
          <a:p>
            <a:pPr lvl="1"/>
            <a:r>
              <a:rPr lang="en-US" dirty="0"/>
              <a:t>Categorize business processes into high availability tiers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97254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High availability architectures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Two categories</a:t>
            </a:r>
          </a:p>
          <a:p>
            <a:pPr lvl="1"/>
            <a:r>
              <a:rPr lang="en-US" dirty="0"/>
              <a:t>Local</a:t>
            </a:r>
          </a:p>
          <a:p>
            <a:pPr lvl="2"/>
            <a:r>
              <a:rPr lang="en-US" dirty="0"/>
              <a:t>Single location</a:t>
            </a:r>
          </a:p>
          <a:p>
            <a:pPr lvl="3"/>
            <a:endParaRPr lang="en-US" dirty="0"/>
          </a:p>
          <a:p>
            <a:pPr lvl="2"/>
            <a:r>
              <a:rPr lang="en-US" dirty="0"/>
              <a:t>Protect against hardware failures, human errors </a:t>
            </a:r>
            <a:r>
              <a:rPr lang="en-US" dirty="0" err="1"/>
              <a:t>etc</a:t>
            </a:r>
            <a:endParaRPr lang="en-US" dirty="0"/>
          </a:p>
          <a:p>
            <a:pPr lvl="1"/>
            <a:r>
              <a:rPr lang="en-US" dirty="0"/>
              <a:t>Disaster recovery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318531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High availability architectures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General approach</a:t>
            </a:r>
          </a:p>
          <a:p>
            <a:pPr lvl="1"/>
            <a:r>
              <a:rPr lang="en-US" dirty="0"/>
              <a:t>Redundancy</a:t>
            </a:r>
          </a:p>
          <a:p>
            <a:pPr lvl="1"/>
            <a:r>
              <a:rPr lang="en-US" dirty="0"/>
              <a:t>Organizing system instances appropriately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028590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High availability architectures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3733800" cy="4525963"/>
          </a:xfrm>
        </p:spPr>
        <p:txBody>
          <a:bodyPr>
            <a:normAutofit/>
          </a:bodyPr>
          <a:lstStyle/>
          <a:p>
            <a:r>
              <a:rPr lang="en-US" dirty="0"/>
              <a:t>Common architectures</a:t>
            </a:r>
          </a:p>
          <a:p>
            <a:pPr lvl="1"/>
            <a:r>
              <a:rPr lang="en-US" dirty="0"/>
              <a:t>Active-active systems</a:t>
            </a:r>
          </a:p>
          <a:p>
            <a:pPr lvl="2"/>
            <a:endParaRPr lang="en-US" dirty="0"/>
          </a:p>
          <a:p>
            <a:pPr lvl="1"/>
            <a:r>
              <a:rPr lang="en-US" dirty="0"/>
              <a:t>Active-passive systems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18</a:t>
            </a:fld>
            <a:endParaRPr lang="en-US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572000" y="2603448"/>
            <a:ext cx="4297680" cy="251946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6595351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Achieving high availability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High availability system instance components offer various features to support HA</a:t>
            </a:r>
          </a:p>
          <a:p>
            <a:pPr lvl="1"/>
            <a:r>
              <a:rPr lang="en-US" dirty="0"/>
              <a:t>Hardware support features for HA</a:t>
            </a:r>
          </a:p>
          <a:p>
            <a:pPr lvl="2"/>
            <a:endParaRPr lang="en-US" dirty="0"/>
          </a:p>
          <a:p>
            <a:pPr lvl="2"/>
            <a:endParaRPr lang="en-US" dirty="0"/>
          </a:p>
          <a:p>
            <a:pPr lvl="1"/>
            <a:r>
              <a:rPr lang="en-US" dirty="0"/>
              <a:t>Application/ middleware features for HA</a:t>
            </a:r>
          </a:p>
          <a:p>
            <a:pPr lvl="2"/>
            <a:endParaRPr lang="en-US" dirty="0"/>
          </a:p>
          <a:p>
            <a:pPr lvl="1"/>
            <a:r>
              <a:rPr lang="en-US" dirty="0"/>
              <a:t>Operating system features for HA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29378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IT services management</a:t>
            </a:r>
          </a:p>
          <a:p>
            <a:r>
              <a:rPr lang="en-US" dirty="0"/>
              <a:t>Service delivery disciplines</a:t>
            </a:r>
          </a:p>
          <a:p>
            <a:r>
              <a:rPr lang="en-US" dirty="0"/>
              <a:t>High availability concepts</a:t>
            </a:r>
          </a:p>
          <a:p>
            <a:r>
              <a:rPr lang="en-US" dirty="0"/>
              <a:t>High availability architectures</a:t>
            </a:r>
          </a:p>
          <a:p>
            <a:r>
              <a:rPr lang="en-US" dirty="0"/>
              <a:t>Business continuity and disaster recovery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396835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Achieving HA at hardware 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Start with robust components</a:t>
            </a:r>
          </a:p>
          <a:p>
            <a:pPr lvl="1"/>
            <a:endParaRPr lang="en-US" dirty="0"/>
          </a:p>
          <a:p>
            <a:r>
              <a:rPr lang="en-US" dirty="0"/>
              <a:t>Add redundancy as needed</a:t>
            </a:r>
          </a:p>
          <a:p>
            <a:pPr lvl="1"/>
            <a:endParaRPr lang="en-US" dirty="0"/>
          </a:p>
          <a:p>
            <a:r>
              <a:rPr lang="en-US" dirty="0"/>
              <a:t>General fault tolerant server designs</a:t>
            </a:r>
          </a:p>
          <a:p>
            <a:pPr lvl="1"/>
            <a:endParaRPr lang="en-US" dirty="0"/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218737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HA at hardware level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Dynamic hardware partitioning</a:t>
            </a:r>
          </a:p>
          <a:p>
            <a:pPr lvl="1"/>
            <a:r>
              <a:rPr lang="en-US" dirty="0"/>
              <a:t>Re-allocating hardware units to each server partition while the servers are still running</a:t>
            </a:r>
          </a:p>
          <a:p>
            <a:pPr lvl="1"/>
            <a:r>
              <a:rPr lang="en-US" dirty="0"/>
              <a:t>Extension to virtualization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519811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HA at hardware level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High availability hardware designs using unreliable commodity PC hardware</a:t>
            </a:r>
          </a:p>
          <a:p>
            <a:pPr lvl="1"/>
            <a:endParaRPr lang="en-US" dirty="0"/>
          </a:p>
          <a:p>
            <a:pPr lvl="1"/>
            <a:r>
              <a:rPr lang="en-US" dirty="0"/>
              <a:t>Leverage economies of scale of PC hardware</a:t>
            </a:r>
          </a:p>
          <a:p>
            <a:pPr lvl="2"/>
            <a:endParaRPr lang="en-US" dirty="0"/>
          </a:p>
          <a:p>
            <a:pPr lvl="1"/>
            <a:endParaRPr lang="en-US" dirty="0"/>
          </a:p>
          <a:p>
            <a:pPr lvl="1"/>
            <a:r>
              <a:rPr lang="en-US" dirty="0"/>
              <a:t>Typically viable for read-intensive operations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512706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HA at hardware level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High availability hardware designs using unreliable commodity PC hardware (contd.)</a:t>
            </a:r>
          </a:p>
          <a:p>
            <a:pPr lvl="1"/>
            <a:r>
              <a:rPr lang="en-US" dirty="0"/>
              <a:t>Principles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716200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Achieving HA at the application 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Aim is to prevent data loss in running applications</a:t>
            </a:r>
          </a:p>
          <a:p>
            <a:r>
              <a:rPr lang="en-US" dirty="0"/>
              <a:t>Basic principle continues to be redundancy</a:t>
            </a:r>
          </a:p>
          <a:p>
            <a:pPr lvl="1"/>
            <a:r>
              <a:rPr lang="en-US" dirty="0"/>
              <a:t>Application servers organized as clusters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648352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Application server HA architecture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Consistency is difficult to maintain when request rates are high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629828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Application server HA architecture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4114800" cy="4525963"/>
          </a:xfrm>
        </p:spPr>
        <p:txBody>
          <a:bodyPr>
            <a:normAutofit lnSpcReduction="10000"/>
          </a:bodyPr>
          <a:lstStyle/>
          <a:p>
            <a:r>
              <a:rPr lang="en-US" dirty="0"/>
              <a:t>In example</a:t>
            </a:r>
          </a:p>
          <a:p>
            <a:pPr lvl="1"/>
            <a:r>
              <a:rPr lang="en-US" dirty="0"/>
              <a:t>2 clustered applications</a:t>
            </a:r>
          </a:p>
          <a:p>
            <a:pPr lvl="1"/>
            <a:r>
              <a:rPr lang="en-US" dirty="0"/>
              <a:t>Different locations help with disaster recovery</a:t>
            </a:r>
          </a:p>
          <a:p>
            <a:pPr lvl="1"/>
            <a:r>
              <a:rPr lang="en-US" dirty="0"/>
              <a:t>Cluster manager can shift loads upon failures at primary nodes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26</a:t>
            </a:fld>
            <a:endParaRPr lang="en-US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800600" y="1600200"/>
            <a:ext cx="3886200" cy="282738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1706673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Typical HA web application architecture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5181600" cy="4525963"/>
          </a:xfrm>
        </p:spPr>
        <p:txBody>
          <a:bodyPr>
            <a:normAutofit/>
          </a:bodyPr>
          <a:lstStyle/>
          <a:p>
            <a:r>
              <a:rPr lang="en-US" dirty="0"/>
              <a:t>Applications are typically architected in layers</a:t>
            </a:r>
          </a:p>
          <a:p>
            <a:pPr lvl="1"/>
            <a:endParaRPr lang="en-US" dirty="0"/>
          </a:p>
          <a:p>
            <a:r>
              <a:rPr lang="en-US" dirty="0"/>
              <a:t>Database layer maintains persistent data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27</a:t>
            </a:fld>
            <a:endParaRPr lang="en-US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 bwMode="auto">
          <a:xfrm>
            <a:off x="6487476" y="1600198"/>
            <a:ext cx="1056324" cy="4856739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26505919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Database HA features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Mirroring</a:t>
            </a:r>
          </a:p>
          <a:p>
            <a:pPr lvl="1"/>
            <a:r>
              <a:rPr lang="en-US" dirty="0"/>
              <a:t>Almost instantaneous failover with no loss of committed data</a:t>
            </a:r>
          </a:p>
          <a:p>
            <a:pPr lvl="1"/>
            <a:r>
              <a:rPr lang="en-US" dirty="0"/>
              <a:t>Mirror database often used for reporting needs</a:t>
            </a:r>
          </a:p>
          <a:p>
            <a:pPr lvl="1"/>
            <a:r>
              <a:rPr lang="en-US" dirty="0"/>
              <a:t>Modes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536508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Database HA features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Failover clustering</a:t>
            </a:r>
          </a:p>
          <a:p>
            <a:pPr lvl="1"/>
            <a:r>
              <a:rPr lang="en-US" dirty="0"/>
              <a:t>Other servers essentially act as clones of the main production system</a:t>
            </a:r>
          </a:p>
          <a:p>
            <a:pPr lvl="1"/>
            <a:r>
              <a:rPr lang="en-US" dirty="0"/>
              <a:t>All servers access the same set of hard disks</a:t>
            </a:r>
          </a:p>
          <a:p>
            <a:pPr lvl="2"/>
            <a:endParaRPr lang="en-US" dirty="0"/>
          </a:p>
          <a:p>
            <a:pPr lvl="1"/>
            <a:r>
              <a:rPr lang="en-US" dirty="0"/>
              <a:t>On server failure, cluster manager moves control to a different server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9310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IT services management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Set of activities performed by an organization to deliver IT services to end users</a:t>
            </a:r>
          </a:p>
          <a:p>
            <a:pPr lvl="1"/>
            <a:endParaRPr lang="en-US" dirty="0"/>
          </a:p>
          <a:p>
            <a:pPr lvl="2"/>
            <a:endParaRPr lang="en-US" dirty="0"/>
          </a:p>
          <a:p>
            <a:pPr lvl="2"/>
            <a:endParaRPr lang="en-US" dirty="0"/>
          </a:p>
          <a:p>
            <a:r>
              <a:rPr lang="en-US" dirty="0"/>
              <a:t>Appropriate focus for business technology professionals</a:t>
            </a:r>
          </a:p>
          <a:p>
            <a:r>
              <a:rPr lang="en-US" dirty="0"/>
              <a:t>Discussion inspired by ITIL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58688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Database HA features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Replication</a:t>
            </a:r>
          </a:p>
          <a:p>
            <a:pPr lvl="1"/>
            <a:r>
              <a:rPr lang="en-US" dirty="0"/>
              <a:t>Two or more database servers stay "in sync“</a:t>
            </a:r>
          </a:p>
          <a:p>
            <a:pPr lvl="1"/>
            <a:r>
              <a:rPr lang="en-US" dirty="0"/>
              <a:t>Secondary servers can answer queries and potentially actually change data</a:t>
            </a:r>
          </a:p>
          <a:p>
            <a:pPr lvl="2"/>
            <a:endParaRPr lang="en-US" dirty="0"/>
          </a:p>
          <a:p>
            <a:pPr lvl="1"/>
            <a:r>
              <a:rPr lang="en-US" dirty="0"/>
              <a:t>Typically used to allow 'slices' of a database to be replicated between several sites</a:t>
            </a:r>
          </a:p>
          <a:p>
            <a:pPr lvl="2"/>
            <a:endParaRPr lang="en-US" dirty="0"/>
          </a:p>
          <a:p>
            <a:pPr lvl="1"/>
            <a:r>
              <a:rPr lang="en-US" dirty="0"/>
              <a:t>Primarily used for making data available at off sites</a:t>
            </a:r>
          </a:p>
          <a:p>
            <a:pPr lvl="2"/>
            <a:endParaRPr lang="en-US" dirty="0"/>
          </a:p>
          <a:p>
            <a:pPr lvl="1"/>
            <a:r>
              <a:rPr lang="en-US" dirty="0"/>
              <a:t>But can also be used for high availability or for disaster recoverability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865503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Achieving HA at the OS level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Stateless transactions</a:t>
            </a:r>
          </a:p>
          <a:p>
            <a:pPr lvl="1"/>
            <a:endParaRPr lang="en-US" dirty="0"/>
          </a:p>
          <a:p>
            <a:pPr lvl="1"/>
            <a:endParaRPr lang="en-US" dirty="0"/>
          </a:p>
          <a:p>
            <a:pPr lvl="1"/>
            <a:endParaRPr lang="en-US" dirty="0"/>
          </a:p>
          <a:p>
            <a:r>
              <a:rPr lang="en-US" dirty="0"/>
              <a:t>Stateful transactions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683052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Achieving HA at the OS level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Operating systems (OS) support HA in 2 basic ways</a:t>
            </a:r>
          </a:p>
          <a:p>
            <a:pPr lvl="1"/>
            <a:r>
              <a:rPr lang="en-US" dirty="0"/>
              <a:t>Network load balancing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68651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Achieving HA at the OS level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Operating systems (OS) support HA in 2 basic ways</a:t>
            </a:r>
          </a:p>
          <a:p>
            <a:pPr lvl="1"/>
            <a:r>
              <a:rPr lang="en-US" dirty="0"/>
              <a:t>Failover clusters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8327983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Business continuity and disaster recovery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Unfortunately, disruptions are unavoidable</a:t>
            </a:r>
          </a:p>
          <a:p>
            <a:pPr lvl="1"/>
            <a:endParaRPr lang="en-US" dirty="0"/>
          </a:p>
          <a:p>
            <a:r>
              <a:rPr lang="en-US" dirty="0"/>
              <a:t>Business continuity planning (BCP)</a:t>
            </a:r>
          </a:p>
          <a:p>
            <a:pPr lvl="1"/>
            <a:endParaRPr lang="en-US" dirty="0"/>
          </a:p>
          <a:p>
            <a:pPr lvl="1"/>
            <a:endParaRPr lang="en-US" dirty="0"/>
          </a:p>
          <a:p>
            <a:r>
              <a:rPr lang="en-US" dirty="0"/>
              <a:t>Disaster recovery (DR)</a:t>
            </a:r>
          </a:p>
          <a:p>
            <a:pPr lvl="1"/>
            <a:endParaRPr lang="en-US" dirty="0"/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836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BCDR cycle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1752600"/>
          </a:xfrm>
        </p:spPr>
        <p:txBody>
          <a:bodyPr/>
          <a:lstStyle/>
          <a:p>
            <a:r>
              <a:rPr lang="en-US" dirty="0"/>
              <a:t>Business continuity planning is an ongoing activity in an organization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35</a:t>
            </a:fld>
            <a:endParaRPr lang="en-US"/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57200" y="3540864"/>
            <a:ext cx="8229600" cy="2363064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5250270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Developing BCDR plans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2438400"/>
          </a:xfrm>
        </p:spPr>
        <p:txBody>
          <a:bodyPr>
            <a:normAutofit/>
          </a:bodyPr>
          <a:lstStyle/>
          <a:p>
            <a:r>
              <a:rPr lang="en-US" dirty="0"/>
              <a:t>All units of modern organizations are affected by IT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36</a:t>
            </a:fld>
            <a:endParaRPr lang="en-US"/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93109982"/>
              </p:ext>
            </p:extLst>
          </p:nvPr>
        </p:nvGraphicFramePr>
        <p:xfrm>
          <a:off x="457200" y="4038601"/>
          <a:ext cx="8229600" cy="1854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766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146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438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IT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Facilities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Specialty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Data centers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Office spaces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Off-site data storage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IT infrastructure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Production facilities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Critical data/ records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End user IT (laptops)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Manufacturing facilities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Critical equipment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Voice and data communications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Inventory storage areas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 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00051640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Developing BCDR plans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Process similar to any system development</a:t>
            </a:r>
          </a:p>
          <a:p>
            <a:pPr lvl="1"/>
            <a:endParaRPr lang="en-US" dirty="0"/>
          </a:p>
          <a:p>
            <a:r>
              <a:rPr lang="en-US" dirty="0"/>
              <a:t>Understanding BCDR plan requirements</a:t>
            </a:r>
          </a:p>
          <a:p>
            <a:pPr lvl="1"/>
            <a:endParaRPr lang="en-US" dirty="0"/>
          </a:p>
          <a:p>
            <a:r>
              <a:rPr lang="en-US" dirty="0"/>
              <a:t>BCDR plan maintenance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0777361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Summary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IT services management frameworks</a:t>
            </a:r>
          </a:p>
          <a:p>
            <a:r>
              <a:rPr lang="en-US" dirty="0"/>
              <a:t>Service delivery disciplines</a:t>
            </a:r>
          </a:p>
          <a:p>
            <a:r>
              <a:rPr lang="en-US" dirty="0"/>
              <a:t>Achieving high availability</a:t>
            </a:r>
          </a:p>
          <a:p>
            <a:pPr lvl="1"/>
            <a:r>
              <a:rPr lang="en-US" dirty="0"/>
              <a:t>Hardware</a:t>
            </a:r>
          </a:p>
          <a:p>
            <a:pPr lvl="1"/>
            <a:r>
              <a:rPr lang="en-US" dirty="0"/>
              <a:t>Application</a:t>
            </a:r>
          </a:p>
          <a:p>
            <a:pPr lvl="1"/>
            <a:r>
              <a:rPr lang="en-US" dirty="0"/>
              <a:t>Operating system</a:t>
            </a:r>
          </a:p>
          <a:p>
            <a:r>
              <a:rPr lang="en-US" dirty="0"/>
              <a:t>Business continuity and disaster recovery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2674811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Case study – Chaos Monkey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Technical blogs</a:t>
            </a:r>
          </a:p>
          <a:p>
            <a:pPr lvl="1"/>
            <a:r>
              <a:rPr lang="en-US" dirty="0">
                <a:hlinkClick r:id="rId2"/>
              </a:rPr>
              <a:t>http://techblog.netflix.com</a:t>
            </a:r>
            <a:endParaRPr lang="en-US" dirty="0"/>
          </a:p>
          <a:p>
            <a:r>
              <a:rPr lang="en-US" dirty="0"/>
              <a:t>Chaos Monkey</a:t>
            </a:r>
          </a:p>
          <a:p>
            <a:pPr lvl="1"/>
            <a:r>
              <a:rPr lang="en-US" dirty="0">
                <a:hlinkClick r:id="rId3"/>
              </a:rPr>
              <a:t>http://techblog.netflix.com/search?q=chaos+monkey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39516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Background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Historically</a:t>
            </a:r>
          </a:p>
          <a:p>
            <a:pPr lvl="1"/>
            <a:r>
              <a:rPr lang="en-US" dirty="0"/>
              <a:t>Applications developed for internal users</a:t>
            </a:r>
          </a:p>
          <a:p>
            <a:pPr lvl="2"/>
            <a:endParaRPr lang="en-US" dirty="0"/>
          </a:p>
          <a:p>
            <a:pPr lvl="1"/>
            <a:r>
              <a:rPr lang="en-US" dirty="0"/>
              <a:t>Separate communities</a:t>
            </a:r>
          </a:p>
          <a:p>
            <a:pPr lvl="2"/>
            <a:r>
              <a:rPr lang="en-US" dirty="0"/>
              <a:t>End users</a:t>
            </a:r>
          </a:p>
          <a:p>
            <a:pPr lvl="3"/>
            <a:endParaRPr lang="en-US" dirty="0"/>
          </a:p>
          <a:p>
            <a:pPr lvl="2"/>
            <a:r>
              <a:rPr lang="en-US" dirty="0"/>
              <a:t>Application developers</a:t>
            </a:r>
          </a:p>
          <a:p>
            <a:pPr lvl="3"/>
            <a:endParaRPr lang="en-US" dirty="0"/>
          </a:p>
          <a:p>
            <a:pPr lvl="2"/>
            <a:r>
              <a:rPr lang="en-US" dirty="0"/>
              <a:t>Operations team</a:t>
            </a:r>
          </a:p>
          <a:p>
            <a:pPr lvl="3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959961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Hands-on exercise - uptime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Uptime</a:t>
            </a:r>
          </a:p>
          <a:p>
            <a:r>
              <a:rPr lang="en-US" dirty="0"/>
              <a:t>Net stats </a:t>
            </a:r>
            <a:r>
              <a:rPr lang="en-US" dirty="0" err="1"/>
              <a:t>srv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3873013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IT infrastructure design exercise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Active replication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41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175208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Background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After popularity of Internet and mobile applications</a:t>
            </a:r>
          </a:p>
          <a:p>
            <a:pPr lvl="1"/>
            <a:r>
              <a:rPr lang="en-US" dirty="0"/>
              <a:t>User base grew exponentially</a:t>
            </a:r>
          </a:p>
          <a:p>
            <a:pPr lvl="1"/>
            <a:r>
              <a:rPr lang="en-US" dirty="0"/>
              <a:t>User base became extremely diversified</a:t>
            </a:r>
          </a:p>
          <a:p>
            <a:pPr lvl="2"/>
            <a:endParaRPr lang="en-US" dirty="0"/>
          </a:p>
          <a:p>
            <a:pPr lvl="1"/>
            <a:r>
              <a:rPr lang="en-US" dirty="0"/>
              <a:t>Inefficient applications could not be supported</a:t>
            </a:r>
          </a:p>
          <a:p>
            <a:pPr lvl="2"/>
            <a:endParaRPr lang="en-US" dirty="0"/>
          </a:p>
          <a:p>
            <a:pPr lvl="1"/>
            <a:r>
              <a:rPr lang="en-US" dirty="0"/>
              <a:t>Focus on IT processes became necessary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033917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Service delivery disciplines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Service level management</a:t>
            </a:r>
          </a:p>
          <a:p>
            <a:r>
              <a:rPr lang="en-US" dirty="0"/>
              <a:t>Capacity management</a:t>
            </a:r>
          </a:p>
          <a:p>
            <a:r>
              <a:rPr lang="en-US" dirty="0"/>
              <a:t>Contingency planning</a:t>
            </a:r>
          </a:p>
          <a:p>
            <a:r>
              <a:rPr lang="en-US" dirty="0"/>
              <a:t>Availability management</a:t>
            </a:r>
          </a:p>
          <a:p>
            <a:r>
              <a:rPr lang="en-US" dirty="0"/>
              <a:t>IT financial management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432882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Service delivery disciplines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Service level management</a:t>
            </a:r>
          </a:p>
          <a:p>
            <a:pPr lvl="1"/>
            <a:endParaRPr lang="en-US" dirty="0"/>
          </a:p>
          <a:p>
            <a:endParaRPr lang="en-US" dirty="0"/>
          </a:p>
          <a:p>
            <a:r>
              <a:rPr lang="en-US" dirty="0"/>
              <a:t>Agreements are called service level agreements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607950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Service level agreements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Typical SLAs include</a:t>
            </a:r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911653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Service delivery disciplines – contd.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Capacity management</a:t>
            </a:r>
          </a:p>
          <a:p>
            <a:pPr lvl="1"/>
            <a:endParaRPr lang="en-US" dirty="0"/>
          </a:p>
          <a:p>
            <a:pPr lvl="2"/>
            <a:endParaRPr lang="en-US" dirty="0"/>
          </a:p>
          <a:p>
            <a:pPr lvl="2"/>
            <a:endParaRPr lang="en-US" dirty="0"/>
          </a:p>
          <a:p>
            <a:r>
              <a:rPr lang="en-US" dirty="0"/>
              <a:t>Continuity management</a:t>
            </a:r>
          </a:p>
          <a:p>
            <a:pPr lvl="1"/>
            <a:endParaRPr lang="en-US" dirty="0"/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5634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7322</TotalTime>
  <Words>912</Words>
  <Application>Microsoft Office PowerPoint</Application>
  <PresentationFormat>On-screen Show (4:3)</PresentationFormat>
  <Paragraphs>281</Paragraphs>
  <Slides>41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41</vt:i4>
      </vt:variant>
    </vt:vector>
  </HeadingPairs>
  <TitlesOfParts>
    <vt:vector size="44" baseType="lpstr">
      <vt:lpstr>Arial</vt:lpstr>
      <vt:lpstr>Calibri</vt:lpstr>
      <vt:lpstr>Office Theme</vt:lpstr>
      <vt:lpstr>Chapter 17</vt:lpstr>
      <vt:lpstr>Introduction</vt:lpstr>
      <vt:lpstr>IT services management</vt:lpstr>
      <vt:lpstr>Background</vt:lpstr>
      <vt:lpstr>Background – contd.</vt:lpstr>
      <vt:lpstr>Service delivery disciplines</vt:lpstr>
      <vt:lpstr>Service delivery disciplines – contd.</vt:lpstr>
      <vt:lpstr>Service level agreements</vt:lpstr>
      <vt:lpstr>Service delivery disciplines – contd.</vt:lpstr>
      <vt:lpstr>Service delivery disciplines – contd.</vt:lpstr>
      <vt:lpstr>Service delivery disciplines – contd.</vt:lpstr>
      <vt:lpstr>High availability concepts</vt:lpstr>
      <vt:lpstr>High availability concepts – contd.</vt:lpstr>
      <vt:lpstr>Determining high availability requirements</vt:lpstr>
      <vt:lpstr>Determining high availability requirements</vt:lpstr>
      <vt:lpstr>High availability architectures</vt:lpstr>
      <vt:lpstr>High availability architectures – contd.</vt:lpstr>
      <vt:lpstr>High availability architectures – contd.</vt:lpstr>
      <vt:lpstr>Achieving high availability</vt:lpstr>
      <vt:lpstr>Achieving HA at hardware level</vt:lpstr>
      <vt:lpstr>HA at hardware level – contd.</vt:lpstr>
      <vt:lpstr>HA at hardware level – contd.</vt:lpstr>
      <vt:lpstr>HA at hardware level – contd.</vt:lpstr>
      <vt:lpstr>Achieving HA at the application level</vt:lpstr>
      <vt:lpstr>Application server HA architecture</vt:lpstr>
      <vt:lpstr>Application server HA architecture</vt:lpstr>
      <vt:lpstr>Typical HA web application architecture</vt:lpstr>
      <vt:lpstr>Database HA features</vt:lpstr>
      <vt:lpstr>Database HA features</vt:lpstr>
      <vt:lpstr>Database HA features</vt:lpstr>
      <vt:lpstr>Achieving HA at the OS level</vt:lpstr>
      <vt:lpstr>Achieving HA at the OS level – contd.</vt:lpstr>
      <vt:lpstr>Achieving HA at the OS level – contd.</vt:lpstr>
      <vt:lpstr>Business continuity and disaster recovery</vt:lpstr>
      <vt:lpstr>BCDR cycle</vt:lpstr>
      <vt:lpstr>Developing BCDR plans</vt:lpstr>
      <vt:lpstr>Developing BCDR plans – contd.</vt:lpstr>
      <vt:lpstr>Summary</vt:lpstr>
      <vt:lpstr>Case study – Chaos Monkey</vt:lpstr>
      <vt:lpstr>Hands-on exercise - uptime</vt:lpstr>
      <vt:lpstr>IT infrastructure design exercise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12</dc:title>
  <dc:creator>Agrawal, Manish</dc:creator>
  <cp:lastModifiedBy>Manish Agrawal</cp:lastModifiedBy>
  <cp:revision>297</cp:revision>
  <dcterms:created xsi:type="dcterms:W3CDTF">2006-08-16T00:00:00Z</dcterms:created>
  <dcterms:modified xsi:type="dcterms:W3CDTF">2020-11-22T20:02:28Z</dcterms:modified>
</cp:coreProperties>
</file>

<file path=docProps/thumbnail.jpeg>
</file>