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81" r:id="rId22"/>
    <p:sldId id="275" r:id="rId23"/>
    <p:sldId id="276" r:id="rId24"/>
    <p:sldId id="277" r:id="rId25"/>
    <p:sldId id="278" r:id="rId26"/>
    <p:sldId id="279" r:id="rId27"/>
    <p:sldId id="286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80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40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88F2-5C2C-48C6-AA8C-527802D5F3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5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90A4-9382-4EC1-B210-997FB91152B4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56ED-7D3F-488D-8E32-4CB74DDFEB91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B0B9-F89D-4CA0-9551-FF7576B9552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EDDD-381E-4466-9641-CAA94C14895B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E1C2-5CA9-4CA2-AAE1-4649706E7696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C5A8-C6B4-47ED-90CF-69A60E84D70A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9D61-5E5F-40A3-BFA4-80B779549427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4CD7-0798-4D94-86B9-3271A5CE5BA8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67CE-2589-4687-B167-3388112FB0CB}" type="datetime1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F6EA-3C75-4405-A3EE-FAEB80C86710}" type="datetime1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D123-AA7A-4154-9E36-D81CB2B956A2}" type="datetime1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4DEC9-1A2B-49AB-BDA4-6BBA3DCEB48E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34573-6E88-4193-B6CE-A22AF01CFB73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Cloud computing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Modern OS support multitasking</a:t>
            </a:r>
          </a:p>
          <a:p>
            <a:pPr lvl="1"/>
            <a:r>
              <a:rPr lang="en-US" dirty="0"/>
              <a:t> Provide CPU with all resources to complete one job</a:t>
            </a:r>
          </a:p>
          <a:p>
            <a:pPr lvl="2"/>
            <a:endParaRPr lang="en-US" dirty="0"/>
          </a:p>
          <a:p>
            <a:r>
              <a:rPr lang="en-US" dirty="0"/>
              <a:t>Mechanisms to support multi-tasking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58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program that has been loaded into memory and is executing</a:t>
            </a:r>
          </a:p>
          <a:p>
            <a:pPr lvl="1"/>
            <a:endParaRPr lang="en-US" dirty="0"/>
          </a:p>
          <a:p>
            <a:r>
              <a:rPr lang="en-US" dirty="0"/>
              <a:t>Processes are rapidly switched into and out of the CPU</a:t>
            </a:r>
          </a:p>
          <a:p>
            <a:r>
              <a:rPr lang="en-US" dirty="0"/>
              <a:t>Processes may be independent or co-operating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58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contains instructions as well as data needed for process operation</a:t>
            </a:r>
          </a:p>
          <a:p>
            <a:r>
              <a:rPr lang="en-US" dirty="0"/>
              <a:t>Includes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29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en-US" dirty="0"/>
              <a:t>A state is the present condition of an entity</a:t>
            </a:r>
          </a:p>
          <a:p>
            <a:endParaRPr lang="en-US" dirty="0"/>
          </a:p>
          <a:p>
            <a:r>
              <a:rPr lang="en-US" dirty="0"/>
              <a:t>Processes progress from state to state until completed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2268394"/>
            <a:ext cx="3566160" cy="215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9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Smallest sequence of instructions that an operating system can manage independently</a:t>
            </a:r>
          </a:p>
          <a:p>
            <a:r>
              <a:rPr lang="en-US" dirty="0"/>
              <a:t>A process may be broken into multiple threads</a:t>
            </a:r>
          </a:p>
          <a:p>
            <a:r>
              <a:rPr lang="en-US" dirty="0"/>
              <a:t>Threads of a process share memory and program instructions</a:t>
            </a:r>
          </a:p>
        </p:txBody>
      </p:sp>
      <p:pic>
        <p:nvPicPr>
          <p:cNvPr id="5122" name="Picture 2" descr="Threa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2" y="1752600"/>
            <a:ext cx="4114800" cy="411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15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Threads – server 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5280" cy="4525963"/>
          </a:xfrm>
        </p:spPr>
        <p:txBody>
          <a:bodyPr/>
          <a:lstStyle/>
          <a:p>
            <a:r>
              <a:rPr lang="en-US" dirty="0"/>
              <a:t>Most servers perform the same operation repeatedly</a:t>
            </a:r>
          </a:p>
          <a:p>
            <a:pPr lvl="1"/>
            <a:endParaRPr lang="en-US" dirty="0"/>
          </a:p>
          <a:p>
            <a:r>
              <a:rPr lang="en-US" dirty="0"/>
              <a:t>Perfect scenario for threads</a:t>
            </a:r>
          </a:p>
          <a:p>
            <a:pPr lvl="1"/>
            <a:r>
              <a:rPr lang="en-US" dirty="0"/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013684"/>
            <a:ext cx="4389120" cy="354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00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Threads – client 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/>
              <a:t>Similarly, many client applications involve common sequence of operations</a:t>
            </a:r>
          </a:p>
          <a:p>
            <a:r>
              <a:rPr lang="en-US" dirty="0"/>
              <a:t>Can be parallelized using threads instead of processes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2371812"/>
            <a:ext cx="4023360" cy="28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7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/>
              <a:t>Data that can be accessed directly by both CPU I/O devices</a:t>
            </a:r>
          </a:p>
          <a:p>
            <a:r>
              <a:rPr lang="en-US" dirty="0"/>
              <a:t>Virtual memory extends memory by using the hard disk as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600200"/>
            <a:ext cx="2834640" cy="470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27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 disks are large and non-volatile</a:t>
            </a:r>
          </a:p>
          <a:p>
            <a:r>
              <a:rPr lang="en-US" dirty="0"/>
              <a:t>Accessed using the file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11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Operating system security protections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OS is a very attractive target</a:t>
            </a:r>
          </a:p>
          <a:p>
            <a:r>
              <a:rPr lang="en-US" dirty="0"/>
              <a:t>Security mechanisms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0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components of a computer</a:t>
            </a:r>
          </a:p>
          <a:p>
            <a:pPr lvl="1"/>
            <a:r>
              <a:rPr lang="en-US" dirty="0"/>
              <a:t> Memory, ALU, operating system</a:t>
            </a:r>
          </a:p>
          <a:p>
            <a:r>
              <a:rPr lang="en-US" dirty="0"/>
              <a:t>The operating system</a:t>
            </a:r>
          </a:p>
          <a:p>
            <a:pPr lvl="1"/>
            <a:r>
              <a:rPr lang="en-US" dirty="0"/>
              <a:t>Processes, threads, file systems</a:t>
            </a:r>
          </a:p>
          <a:p>
            <a:r>
              <a:rPr lang="en-US" dirty="0"/>
              <a:t>Security concerns in operating systems</a:t>
            </a:r>
          </a:p>
          <a:p>
            <a:pPr lvl="1"/>
            <a:r>
              <a:rPr lang="en-US" dirty="0"/>
              <a:t>Privileged states, attack protection, security principles</a:t>
            </a:r>
          </a:p>
          <a:p>
            <a:r>
              <a:rPr lang="en-US" dirty="0"/>
              <a:t>Virtualization, Cloud architectures, big data architectures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Operating System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Older operating systems</a:t>
            </a:r>
          </a:p>
          <a:p>
            <a:pPr lvl="1"/>
            <a:r>
              <a:rPr lang="en-US" dirty="0"/>
              <a:t>Highly customized for machine</a:t>
            </a:r>
          </a:p>
          <a:p>
            <a:pPr lvl="2"/>
            <a:endParaRPr lang="en-US" dirty="0"/>
          </a:p>
          <a:p>
            <a:r>
              <a:rPr lang="en-US" dirty="0"/>
              <a:t>Modern operating systems</a:t>
            </a:r>
          </a:p>
          <a:p>
            <a:pPr lvl="1"/>
            <a:r>
              <a:rPr lang="en-US" dirty="0"/>
              <a:t>Designed for end-user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311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startup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power up, computer reads first sector of hard disk</a:t>
            </a:r>
          </a:p>
          <a:p>
            <a:pPr lvl="1"/>
            <a:endParaRPr lang="en-US" dirty="0"/>
          </a:p>
          <a:p>
            <a:r>
              <a:rPr lang="en-US" dirty="0"/>
              <a:t>MBR points to location of operating system kernel</a:t>
            </a:r>
          </a:p>
          <a:p>
            <a:r>
              <a:rPr lang="en-US" dirty="0"/>
              <a:t>Upon receiving control, the kernel loads the rest of the operating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51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data</a:t>
            </a:r>
          </a:p>
          <a:p>
            <a:pPr lvl="1"/>
            <a:r>
              <a:rPr lang="en-US" dirty="0"/>
              <a:t>5V model</a:t>
            </a:r>
          </a:p>
          <a:p>
            <a:pPr lvl="2"/>
            <a:endParaRPr lang="en-US" dirty="0"/>
          </a:p>
          <a:p>
            <a:endParaRPr lang="en-US" dirty="0"/>
          </a:p>
          <a:p>
            <a:r>
              <a:rPr lang="en-US" dirty="0"/>
              <a:t>Motivated need for virtual machines and warehouse scale computers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93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/>
              <a:t>Guest operating systems use spare computing resources on host operating system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1905000"/>
            <a:ext cx="3352800" cy="398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02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Warehouse scale computers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Performance/ dollar of capital invested</a:t>
            </a:r>
          </a:p>
          <a:p>
            <a:pPr lvl="0"/>
            <a:r>
              <a:rPr lang="en-US" dirty="0"/>
              <a:t>Performance/ joule of energy consumed</a:t>
            </a:r>
          </a:p>
          <a:p>
            <a:pPr lvl="0"/>
            <a:r>
              <a:rPr lang="en-US" dirty="0"/>
              <a:t>Reliability</a:t>
            </a:r>
          </a:p>
          <a:p>
            <a:pPr lvl="0"/>
            <a:r>
              <a:rPr lang="en-US" dirty="0"/>
              <a:t>Request level parallelism</a:t>
            </a:r>
          </a:p>
          <a:p>
            <a:r>
              <a:rPr lang="en-US" dirty="0"/>
              <a:t>Handling device failures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2335616"/>
            <a:ext cx="4023360" cy="254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98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 characteristics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Services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2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/>
              <a:t>Hide underlying hardware details</a:t>
            </a:r>
          </a:p>
          <a:p>
            <a:pPr lvl="1"/>
            <a:endParaRPr lang="en-US" dirty="0"/>
          </a:p>
          <a:p>
            <a:r>
              <a:rPr lang="en-US" dirty="0"/>
              <a:t>Industry standardization effort is OpenStack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1600199"/>
            <a:ext cx="3931203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55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components of a modern computer</a:t>
            </a:r>
          </a:p>
          <a:p>
            <a:r>
              <a:rPr lang="en-US" dirty="0"/>
              <a:t>The operating system and its components</a:t>
            </a:r>
          </a:p>
          <a:p>
            <a:r>
              <a:rPr lang="en-US" dirty="0"/>
              <a:t>Security concerns in operating systems</a:t>
            </a:r>
          </a:p>
          <a:p>
            <a:pPr lvl="1"/>
            <a:r>
              <a:rPr lang="en-US" dirty="0"/>
              <a:t>Protection mechanisms</a:t>
            </a:r>
          </a:p>
          <a:p>
            <a:r>
              <a:rPr lang="en-US" dirty="0"/>
              <a:t>Infrastructure scaling</a:t>
            </a:r>
          </a:p>
          <a:p>
            <a:pPr lvl="1"/>
            <a:r>
              <a:rPr lang="en-US" dirty="0"/>
              <a:t>Virtualization</a:t>
            </a:r>
          </a:p>
          <a:p>
            <a:pPr lvl="1"/>
            <a:r>
              <a:rPr lang="en-US" dirty="0"/>
              <a:t>Cloud architectures</a:t>
            </a:r>
          </a:p>
          <a:p>
            <a:pPr lvl="1"/>
            <a:r>
              <a:rPr lang="en-US" dirty="0"/>
              <a:t>Big data architectures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74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Elastic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/>
              <a:t>Cloud computing facilitates on-demand access to hardware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69" y="1600199"/>
            <a:ext cx="4263631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12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Origins of modern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report</a:t>
            </a:r>
          </a:p>
          <a:p>
            <a:pPr lvl="1"/>
            <a:endParaRPr lang="en-US" dirty="0"/>
          </a:p>
          <a:p>
            <a:r>
              <a:rPr lang="en-US" dirty="0"/>
              <a:t>5 components of a computer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 - </a:t>
            </a:r>
            <a:r>
              <a:rPr lang="en-US" dirty="0" err="1"/>
              <a:t>perfmon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/>
              <a:t>Monitor essential CPU statistics while performing common computing 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2464629"/>
            <a:ext cx="4572000" cy="279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930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infrastructure design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cloud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Neumann architecture</a:t>
            </a:r>
          </a:p>
        </p:txBody>
      </p:sp>
      <p:pic>
        <p:nvPicPr>
          <p:cNvPr id="1026" name="Picture 2" descr="File:Von Neumann Architecture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315200" cy="42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1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Computer architecture and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 language constructs map directly to von Neumann architecture</a:t>
            </a:r>
          </a:p>
          <a:p>
            <a:pPr lvl="1"/>
            <a:endParaRPr lang="en-US" dirty="0"/>
          </a:p>
          <a:p>
            <a:r>
              <a:rPr lang="en-US" dirty="0"/>
              <a:t>Software developers need to phrase business problems in terms of von Neumann architecture constructs</a:t>
            </a:r>
          </a:p>
          <a:p>
            <a:r>
              <a:rPr lang="en-US" dirty="0"/>
              <a:t>Focus of programming language developments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operations common to computer applications</a:t>
            </a:r>
          </a:p>
          <a:p>
            <a:pPr lvl="1"/>
            <a:r>
              <a:rPr lang="en-US" dirty="0"/>
              <a:t>E.g. read data from storage, print output, audit computer usage etc.</a:t>
            </a:r>
          </a:p>
          <a:p>
            <a:endParaRPr lang="en-US" dirty="0"/>
          </a:p>
          <a:p>
            <a:r>
              <a:rPr lang="en-US" dirty="0"/>
              <a:t>Implement system calls</a:t>
            </a:r>
          </a:p>
          <a:p>
            <a:pPr lvl="1"/>
            <a:r>
              <a:rPr lang="en-US" dirty="0"/>
              <a:t>Functions provided by the operating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6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systems (contd.)</a:t>
            </a:r>
          </a:p>
        </p:txBody>
      </p:sp>
      <p:pic>
        <p:nvPicPr>
          <p:cNvPr id="2050" name="Picture 2" descr="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3657600" cy="511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93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mode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Assumption</a:t>
            </a:r>
          </a:p>
          <a:p>
            <a:pPr lvl="1"/>
            <a:endParaRPr lang="en-US" dirty="0"/>
          </a:p>
          <a:p>
            <a:r>
              <a:rPr lang="en-US" dirty="0"/>
              <a:t>Computers track whether they are executing OS instructions or application instructions</a:t>
            </a:r>
          </a:p>
          <a:p>
            <a:r>
              <a:rPr lang="en-US" dirty="0"/>
              <a:t>Mode bit</a:t>
            </a:r>
          </a:p>
          <a:p>
            <a:pPr lvl="1"/>
            <a:r>
              <a:rPr lang="en-US" dirty="0"/>
              <a:t>0:</a:t>
            </a:r>
          </a:p>
          <a:p>
            <a:pPr lvl="1"/>
            <a:r>
              <a:rPr lang="en-US" dirty="0"/>
              <a:t>1: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18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mode operation (contd.)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/>
              <a:t>Some CPU instructions reserved for kernel mode</a:t>
            </a:r>
          </a:p>
          <a:p>
            <a:pPr lvl="1"/>
            <a:endParaRPr lang="en-US" dirty="0"/>
          </a:p>
          <a:p>
            <a:r>
              <a:rPr lang="en-US" dirty="0"/>
              <a:t>Newbie developers cannot harm the system</a:t>
            </a:r>
          </a:p>
        </p:txBody>
      </p:sp>
      <p:pic>
        <p:nvPicPr>
          <p:cNvPr id="3074" name="Picture 399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2" y="2086912"/>
            <a:ext cx="4114800" cy="378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80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588</Words>
  <Application>Microsoft Office PowerPoint</Application>
  <PresentationFormat>On-screen Show (4:3)</PresentationFormat>
  <Paragraphs>158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Chapter 12</vt:lpstr>
      <vt:lpstr>Introduction</vt:lpstr>
      <vt:lpstr>Origins of modern computing</vt:lpstr>
      <vt:lpstr>Von Neumann architecture</vt:lpstr>
      <vt:lpstr>Computer architecture and software</vt:lpstr>
      <vt:lpstr>Operating systems</vt:lpstr>
      <vt:lpstr>Operating systems (contd.)</vt:lpstr>
      <vt:lpstr>Dual mode operation</vt:lpstr>
      <vt:lpstr>Dual mode operation (contd.)</vt:lpstr>
      <vt:lpstr>Operating system components</vt:lpstr>
      <vt:lpstr>Process</vt:lpstr>
      <vt:lpstr>Process components</vt:lpstr>
      <vt:lpstr>Process states</vt:lpstr>
      <vt:lpstr>Threads</vt:lpstr>
      <vt:lpstr>Threads – server end</vt:lpstr>
      <vt:lpstr>Threads – client end</vt:lpstr>
      <vt:lpstr>Memory</vt:lpstr>
      <vt:lpstr>Data stores</vt:lpstr>
      <vt:lpstr>Operating system security protections</vt:lpstr>
      <vt:lpstr>Operating System installation</vt:lpstr>
      <vt:lpstr>Operating System startup</vt:lpstr>
      <vt:lpstr>Scaling up</vt:lpstr>
      <vt:lpstr>Virtual machines</vt:lpstr>
      <vt:lpstr>Warehouse scale computers</vt:lpstr>
      <vt:lpstr>Cloud computing</vt:lpstr>
      <vt:lpstr>Cloud computing models</vt:lpstr>
      <vt:lpstr>Cloud computing implementation</vt:lpstr>
      <vt:lpstr>Summary</vt:lpstr>
      <vt:lpstr>Case study – Elastic scaling</vt:lpstr>
      <vt:lpstr>Hands-on exercise - perfmon</vt:lpstr>
      <vt:lpstr>IT infrastructure design 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Manish Agrawal</cp:lastModifiedBy>
  <cp:revision>219</cp:revision>
  <dcterms:created xsi:type="dcterms:W3CDTF">2006-08-16T00:00:00Z</dcterms:created>
  <dcterms:modified xsi:type="dcterms:W3CDTF">2020-11-22T15:01:04Z</dcterms:modified>
</cp:coreProperties>
</file>