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8" r:id="rId3"/>
    <p:sldId id="268" r:id="rId4"/>
    <p:sldId id="261" r:id="rId5"/>
    <p:sldId id="269" r:id="rId6"/>
    <p:sldId id="270" r:id="rId7"/>
    <p:sldId id="271" r:id="rId8"/>
    <p:sldId id="257" r:id="rId9"/>
    <p:sldId id="266" r:id="rId10"/>
    <p:sldId id="267" r:id="rId11"/>
    <p:sldId id="260" r:id="rId12"/>
    <p:sldId id="289" r:id="rId13"/>
    <p:sldId id="272" r:id="rId14"/>
    <p:sldId id="274" r:id="rId15"/>
    <p:sldId id="275" r:id="rId16"/>
    <p:sldId id="276" r:id="rId17"/>
    <p:sldId id="278" r:id="rId18"/>
    <p:sldId id="279" r:id="rId19"/>
    <p:sldId id="290" r:id="rId20"/>
    <p:sldId id="280" r:id="rId21"/>
    <p:sldId id="281" r:id="rId22"/>
    <p:sldId id="282" r:id="rId23"/>
    <p:sldId id="291" r:id="rId24"/>
    <p:sldId id="292" r:id="rId25"/>
    <p:sldId id="258" r:id="rId26"/>
    <p:sldId id="259" r:id="rId27"/>
    <p:sldId id="265" r:id="rId28"/>
    <p:sldId id="293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42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524CD-D9CD-4D04-82E5-E68DBA52362C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D3F02-78A7-4BFF-9F19-4B89FA2ECB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5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tiv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19" y="45720"/>
            <a:ext cx="1880703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r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19" y="45720"/>
            <a:ext cx="1880702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19" y="45720"/>
            <a:ext cx="1880702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24" y="45720"/>
            <a:ext cx="1880692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mpu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24" y="45720"/>
            <a:ext cx="1880692" cy="1828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Subnetting - Organizing IP addresses within a network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3-part interpretation of IP addresses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 descr="WithSub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8599" y="1325159"/>
            <a:ext cx="6146801" cy="530424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Comparing phone numbers and subnetting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Subnetting organizes IP addresses like phone numbers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Only difference is that phone numbers have a fixed structure: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04" name="Picture 6" descr="SubnetAddresse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57313"/>
            <a:ext cx="3962400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Subnetting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an organization with a /16 network address block (131.247.0.0/ 16)</a:t>
            </a:r>
          </a:p>
          <a:p>
            <a:pPr lvl="1"/>
            <a:r>
              <a:rPr lang="en-US" dirty="0"/>
              <a:t>Most medium-large organizations fall in this category</a:t>
            </a:r>
          </a:p>
          <a:p>
            <a:pPr lvl="1"/>
            <a:r>
              <a:rPr lang="en-US" dirty="0"/>
              <a:t>Also, most State Universities</a:t>
            </a:r>
          </a:p>
          <a:p>
            <a:pPr lvl="2"/>
            <a:r>
              <a:rPr lang="en-US" dirty="0"/>
              <a:t>Hence used in the example</a:t>
            </a:r>
          </a:p>
          <a:p>
            <a:pPr lvl="1"/>
            <a:r>
              <a:rPr lang="en-US" dirty="0"/>
              <a:t>Say, after analysis, the organization settles on 5-bit subnet IDs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with 5-bit subnet IDs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229600" cy="5147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college&gt;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college&gt;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Dorm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Dorm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dorm&gt;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dorm&gt;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Branch campus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Branch campus 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branch campus 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Campus IT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11011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11100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11101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11110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(30)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ID + subnet ID for colleges in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229600" cy="507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18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First 2 parts of IP addresses by college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00010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00100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00110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01000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01010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Complete subnet addresses for colleges in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229600" cy="507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18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address (binary)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address (decimal)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10000011.11110111.00001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131.247.8.0/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10000011.11110111.00010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131.247.16.0/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10000011.11110111.00011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131.247.24.0/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10000011.11110111.00100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131.247.32.0/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10000011.11110111.00101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131.247.40.0/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10000011.11110111.00110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131.247.48.0/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10000011.11110111.00111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131.247.56.0/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10000011.11110111.01000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131.247.64.0/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10000011.11110111.01001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131.247.72.0/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10000011.11110111.01010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131.247.80.0/ 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locations of college subnets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 descr="UniversityWithSubne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778" y="1676400"/>
            <a:ext cx="7406640" cy="463706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Subnet masks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Subnet IDs are organization-specific</a:t>
            </a:r>
          </a:p>
          <a:p>
            <a:pPr lvl="1"/>
            <a:endParaRPr lang="en-US" dirty="0"/>
          </a:p>
          <a:p>
            <a:r>
              <a:rPr lang="en-US" dirty="0"/>
              <a:t>How do hosts and routers know the location of network ID + subnet ID?</a:t>
            </a:r>
          </a:p>
          <a:p>
            <a:r>
              <a:rPr lang="en-US" dirty="0"/>
              <a:t>Done using subnet masks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14800"/>
            <a:ext cx="749928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Subnet masks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Sequence of 1’s followed by sequence of 0’s</a:t>
            </a:r>
          </a:p>
          <a:p>
            <a:r>
              <a:rPr lang="en-US" dirty="0"/>
              <a:t>1’s indicate network ID and subnet ID bits</a:t>
            </a:r>
          </a:p>
          <a:p>
            <a:r>
              <a:rPr lang="en-US" dirty="0"/>
              <a:t>0’s indicate host ID bits</a:t>
            </a:r>
          </a:p>
          <a:p>
            <a:r>
              <a:rPr lang="en-US" dirty="0"/>
              <a:t>Subnet mask example: 11111111.11111111.11111000.00000000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Subnet mask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a subnet mask do?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example, consider IP addresses of hosts in 2 colleges, viewed through the subnet mask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 for </a:t>
            </a:r>
            <a:r>
              <a:rPr lang="en-US" dirty="0" err="1"/>
              <a:t>subnetting</a:t>
            </a:r>
            <a:endParaRPr lang="en-US" dirty="0"/>
          </a:p>
          <a:p>
            <a:r>
              <a:rPr lang="en-US" dirty="0"/>
              <a:t>IP address partition with </a:t>
            </a:r>
            <a:r>
              <a:rPr lang="en-US" dirty="0" err="1"/>
              <a:t>subnetting</a:t>
            </a:r>
            <a:endParaRPr lang="en-US" dirty="0"/>
          </a:p>
          <a:p>
            <a:r>
              <a:rPr lang="en-US" dirty="0"/>
              <a:t>Subnetting example</a:t>
            </a:r>
          </a:p>
          <a:p>
            <a:r>
              <a:rPr lang="en-US" dirty="0"/>
              <a:t>Subnet masks</a:t>
            </a:r>
          </a:p>
          <a:p>
            <a:r>
              <a:rPr lang="en-US" dirty="0"/>
              <a:t>Subnet computations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Subnet mask operation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715110"/>
              </p:ext>
            </p:extLst>
          </p:nvPr>
        </p:nvGraphicFramePr>
        <p:xfrm>
          <a:off x="457200" y="13716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5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Host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Host 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Destination IP address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10000011.11110111.00001000.00101101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10000011.11110111.00011011.11100111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Subnet mask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11111111.11111111.11111</a:t>
                      </a: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11111111.11111111.11111</a:t>
                      </a: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Masked IP address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10000011.11110111.00001</a:t>
                      </a: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10000011.11110111.00011</a:t>
                      </a:r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Matching college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131.247.8.0 = 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131.247.24.0 = College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subnet ID -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098" name="Picture 60" descr="PacketProcessingWithSubnets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217" y="1238249"/>
            <a:ext cx="6775450" cy="536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subnet mask by hosts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So, the subnet mask helps routers</a:t>
            </a:r>
          </a:p>
          <a:p>
            <a:pPr lvl="1"/>
            <a:endParaRPr lang="en-US" dirty="0"/>
          </a:p>
          <a:p>
            <a:r>
              <a:rPr lang="en-US" dirty="0"/>
              <a:t>Subnet mask helps determine whether the destination host is on same subnet</a:t>
            </a:r>
          </a:p>
          <a:p>
            <a:pPr lvl="1"/>
            <a:endParaRPr lang="en-US" dirty="0"/>
          </a:p>
          <a:p>
            <a:r>
              <a:rPr lang="en-US" dirty="0"/>
              <a:t>Example of sending packets to two destinations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subnet mask by hosts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IP addresses</a:t>
            </a:r>
          </a:p>
          <a:p>
            <a:pPr lvl="1"/>
            <a:r>
              <a:rPr lang="en-US" dirty="0"/>
              <a:t>Source            : 192.168.1.3</a:t>
            </a:r>
          </a:p>
          <a:p>
            <a:pPr lvl="1"/>
            <a:r>
              <a:rPr lang="en-US" dirty="0"/>
              <a:t>Home router : 192.168.1.1</a:t>
            </a:r>
          </a:p>
          <a:p>
            <a:pPr lvl="1"/>
            <a:r>
              <a:rPr lang="en-US" dirty="0"/>
              <a:t>Destination 1: 192.168.1.153 (same subnet)</a:t>
            </a:r>
          </a:p>
          <a:p>
            <a:pPr lvl="1"/>
            <a:r>
              <a:rPr lang="en-US" dirty="0"/>
              <a:t>Destination 2: 131.247.100.1 (different subnet)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SubnetMaskInHos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9500" y="3733800"/>
            <a:ext cx="8145000" cy="3060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subnet mask by hosts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ARP requests</a:t>
            </a:r>
          </a:p>
          <a:p>
            <a:pPr lvl="1"/>
            <a:r>
              <a:rPr lang="en-US" dirty="0"/>
              <a:t>Destination 1: 192.168.1.153 (same subnet)</a:t>
            </a:r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Destination 2: 131.247.100.1 (different subnet)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Destination MAC address = home router address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 descr="SubnettingAR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198" y="4511040"/>
            <a:ext cx="8184041" cy="173736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Subnetting computations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Say you need about 500 computers/ subnet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Need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512</a:t>
            </a:r>
          </a:p>
          <a:p>
            <a:pPr>
              <a:lnSpc>
                <a:spcPct val="90000"/>
              </a:lnSpc>
            </a:pPr>
            <a:r>
              <a:rPr lang="en-US" dirty="0"/>
              <a:t>If the organization has a /15 network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3 part structure of 32-bit IP address looks as follows: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1" name="Picture 10" descr="Subnetting3Par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9999" y="4657680"/>
            <a:ext cx="6604001" cy="20479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Subnetting computations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Subnet ID has 32 – 15 – 9 = 8 bits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Subnet mask has 15 + 8 = 23 1’s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Remaining bits are 0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Hence subnet mask is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11111111.11111111.11111110.00000000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255.255.254.0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Subnet mask length and subnet size</a:t>
            </a:r>
          </a:p>
        </p:txBody>
      </p:sp>
      <p:sp>
        <p:nvSpPr>
          <p:cNvPr id="63491" name="Rectangle 4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longer a subnet mask, the more the number of subnets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But fewer hosts (computers</a:t>
            </a:r>
            <a:r>
              <a:rPr lang="en-US"/>
              <a:t>)/ subnet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Also, 3 IP addresses are lost for every subnet</a:t>
            </a:r>
          </a:p>
          <a:p>
            <a:pPr lvl="2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Example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Your organization has a Class B address, 131.247.0.0. Your largest department (network) has about 512 computers. What subnet mask should you use, assuming equal subnet sizes?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Subnetting in IPv6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RFC 3587</a:t>
            </a:r>
          </a:p>
          <a:p>
            <a:pPr lvl="1"/>
            <a:r>
              <a:rPr lang="en-US" dirty="0"/>
              <a:t>Standard lengths for network and subnet parts of unicast IPv6 addresses</a:t>
            </a:r>
          </a:p>
          <a:p>
            <a:pPr lvl="2"/>
            <a:r>
              <a:rPr lang="en-US" dirty="0"/>
              <a:t>Global routing prefix (network part)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Subnet ID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Interface ID (host part)</a:t>
            </a:r>
          </a:p>
          <a:p>
            <a:pPr lvl="3"/>
            <a:endParaRPr lang="en-US" dirty="0"/>
          </a:p>
          <a:p>
            <a:pPr lvl="1"/>
            <a:r>
              <a:rPr lang="en-US" dirty="0"/>
              <a:t>Simplifies routing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733794"/>
            <a:ext cx="4389120" cy="85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20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Summary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Subnetting helps delegate IP addresses within large organizations</a:t>
            </a:r>
          </a:p>
          <a:p>
            <a:pPr>
              <a:lnSpc>
                <a:spcPct val="90000"/>
              </a:lnSpc>
            </a:pPr>
            <a:r>
              <a:rPr lang="en-US" dirty="0"/>
              <a:t>Subnetting can limit routing traffic</a:t>
            </a:r>
          </a:p>
          <a:p>
            <a:pPr>
              <a:lnSpc>
                <a:spcPct val="90000"/>
              </a:lnSpc>
            </a:pPr>
            <a:r>
              <a:rPr lang="en-US" dirty="0"/>
              <a:t>Subnetting is implemented using subnet masks</a:t>
            </a:r>
          </a:p>
          <a:p>
            <a:pPr>
              <a:lnSpc>
                <a:spcPct val="90000"/>
              </a:lnSpc>
            </a:pPr>
            <a:r>
              <a:rPr lang="en-US" dirty="0"/>
              <a:t>The 1’s in subnet masks indicate network ID and subnet ID</a:t>
            </a:r>
          </a:p>
          <a:p>
            <a:pPr>
              <a:lnSpc>
                <a:spcPct val="90000"/>
              </a:lnSpc>
            </a:pPr>
            <a:r>
              <a:rPr lang="en-US" dirty="0"/>
              <a:t>0’s indicate the host part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subnetting?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 organize IP addresses within networks and organizations</a:t>
            </a:r>
          </a:p>
          <a:p>
            <a:r>
              <a:rPr lang="en-US" dirty="0"/>
              <a:t>Registries allocate large address blocks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An ISP in Texas</a:t>
            </a:r>
          </a:p>
        </p:txBody>
      </p:sp>
      <p:pic>
        <p:nvPicPr>
          <p:cNvPr id="5122" name="Picture 7" descr="Case_Ch8_Texlin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6933" y="1176337"/>
            <a:ext cx="4038600" cy="529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An ISP in Texas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447800"/>
          <a:ext cx="80010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Times New Roman"/>
                        </a:rPr>
                        <a:t>Subnet</a:t>
                      </a:r>
                      <a:r>
                        <a:rPr lang="en-US" sz="2000" b="1" baseline="0" dirty="0">
                          <a:latin typeface="Calibri"/>
                          <a:ea typeface="Times New Roman"/>
                          <a:cs typeface="Times New Roman"/>
                        </a:rPr>
                        <a:t> ID bits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Times New Roman"/>
                        </a:rPr>
                        <a:t>Subnet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Times New Roman"/>
                        </a:rPr>
                        <a:t>Aggregate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Times New Roman"/>
                        </a:rPr>
                        <a:t>City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66.118.0.0  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San Antonio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66.118.8.0  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Austin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66.118.16.0/21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Dallas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66.118.24.0/21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66.118.32.0/21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66.118.32.0/20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66.118.40.0/21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66.118.48.0/21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66.118.48.0/20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66.118.56.0/21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Ipconfig</a:t>
            </a:r>
            <a:r>
              <a:rPr lang="en-US" dirty="0"/>
              <a:t> /all to obtain subnet mask</a:t>
            </a:r>
          </a:p>
          <a:p>
            <a:r>
              <a:rPr lang="en-US" dirty="0"/>
              <a:t>Subnet mask in binary notation</a:t>
            </a:r>
          </a:p>
          <a:p>
            <a:r>
              <a:rPr lang="en-US" dirty="0"/>
              <a:t>Masked IP address of host</a:t>
            </a:r>
          </a:p>
          <a:p>
            <a:r>
              <a:rPr lang="en-US" dirty="0"/>
              <a:t>Number of hosts on subnet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Subnets for </a:t>
            </a:r>
            <a:r>
              <a:rPr lang="en-US"/>
              <a:t>each location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Why subnetting?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Subnetting allows organizations to distribute total pool of IP addresses in subnets in different ways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en-US" dirty="0"/>
              <a:t>For example, an organization with a /16 address may have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 address allocation without subnetting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IPAllocationWithoutSubn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660" y="1543050"/>
            <a:ext cx="7650163" cy="512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 address allocation with subnetting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 descr="IPAllocationWithSubn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508" y="1676400"/>
            <a:ext cx="877009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Subnetting and network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LANsWithSubne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2263" y="1904999"/>
            <a:ext cx="6546337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Subnetting and network structure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Each Ethernet is given a unique </a:t>
            </a:r>
            <a:r>
              <a:rPr lang="en-US" dirty="0" err="1"/>
              <a:t>subnetwork</a:t>
            </a:r>
            <a:r>
              <a:rPr lang="en-US" dirty="0"/>
              <a:t> ID</a:t>
            </a:r>
          </a:p>
          <a:p>
            <a:pPr lvl="1" eaLnBrk="1" hangingPunct="1"/>
            <a:r>
              <a:rPr lang="en-US"/>
              <a:t>Enables broadcasting within the Ethernet</a:t>
            </a:r>
            <a:endParaRPr lang="en-US" dirty="0"/>
          </a:p>
          <a:p>
            <a:pPr lvl="1" eaLnBrk="1" hangingPunct="1"/>
            <a:r>
              <a:rPr lang="en-US" dirty="0"/>
              <a:t>Each computer on the Ethernet must be part of this</a:t>
            </a:r>
            <a:r>
              <a:rPr lang="en-US" dirty="0">
                <a:ea typeface="AppleGothic" pitchFamily="1" charset="-127"/>
              </a:rPr>
              <a:t> </a:t>
            </a:r>
            <a:r>
              <a:rPr lang="en-US" dirty="0"/>
              <a:t>network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Subnetting enables the partition of a large address pool into multiple smaller blocks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2-part interpretation of IP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WithoutSub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5777" y="2090039"/>
            <a:ext cx="6146801" cy="34725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</TotalTime>
  <Words>1216</Words>
  <Application>Microsoft Office PowerPoint</Application>
  <PresentationFormat>On-screen Show (4:3)</PresentationFormat>
  <Paragraphs>329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 Theme</vt:lpstr>
      <vt:lpstr>Chapter 9</vt:lpstr>
      <vt:lpstr>Contents</vt:lpstr>
      <vt:lpstr>Why subnetting?</vt:lpstr>
      <vt:lpstr>Why subnetting?</vt:lpstr>
      <vt:lpstr>IP address allocation without subnetting</vt:lpstr>
      <vt:lpstr>IP address allocation with subnetting</vt:lpstr>
      <vt:lpstr>Subnetting and network structure</vt:lpstr>
      <vt:lpstr>Subnetting and network structure</vt:lpstr>
      <vt:lpstr>2-part interpretation of IP addresses</vt:lpstr>
      <vt:lpstr>3-part interpretation of IP addresses</vt:lpstr>
      <vt:lpstr>Comparing phone numbers and subnetting</vt:lpstr>
      <vt:lpstr>Subnetting example</vt:lpstr>
      <vt:lpstr>Example with 5-bit subnet IDs</vt:lpstr>
      <vt:lpstr>Network ID + subnet ID for colleges in example</vt:lpstr>
      <vt:lpstr>Complete subnet addresses for colleges in example</vt:lpstr>
      <vt:lpstr>Example locations of college subnets</vt:lpstr>
      <vt:lpstr>Subnet masks</vt:lpstr>
      <vt:lpstr>Subnet masks</vt:lpstr>
      <vt:lpstr>Subnet mask operation</vt:lpstr>
      <vt:lpstr>Subnet mask operation</vt:lpstr>
      <vt:lpstr>Determining subnet ID - example</vt:lpstr>
      <vt:lpstr>Use of subnet mask by hosts</vt:lpstr>
      <vt:lpstr>Use of subnet mask by hosts</vt:lpstr>
      <vt:lpstr>Use of subnet mask by hosts</vt:lpstr>
      <vt:lpstr>Subnetting computations</vt:lpstr>
      <vt:lpstr>Subnetting computations</vt:lpstr>
      <vt:lpstr>Subnet mask length and subnet size</vt:lpstr>
      <vt:lpstr>Subnetting in IPv6</vt:lpstr>
      <vt:lpstr>Summary</vt:lpstr>
      <vt:lpstr>Case study – An ISP in Texas</vt:lpstr>
      <vt:lpstr>Case study – An ISP in Texas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Subnetting</dc:title>
  <dc:creator>Agrawal, Manish</dc:creator>
  <cp:lastModifiedBy>Manish Agrawal</cp:lastModifiedBy>
  <cp:revision>95</cp:revision>
  <dcterms:created xsi:type="dcterms:W3CDTF">2006-08-16T00:00:00Z</dcterms:created>
  <dcterms:modified xsi:type="dcterms:W3CDTF">2020-11-22T14:55:38Z</dcterms:modified>
</cp:coreProperties>
</file>