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58" r:id="rId4"/>
    <p:sldId id="260" r:id="rId5"/>
    <p:sldId id="263" r:id="rId6"/>
    <p:sldId id="265" r:id="rId7"/>
    <p:sldId id="261" r:id="rId8"/>
    <p:sldId id="262" r:id="rId9"/>
    <p:sldId id="264" r:id="rId10"/>
    <p:sldId id="266" r:id="rId11"/>
    <p:sldId id="267" r:id="rId12"/>
    <p:sldId id="287" r:id="rId13"/>
    <p:sldId id="268" r:id="rId14"/>
    <p:sldId id="269" r:id="rId15"/>
    <p:sldId id="283" r:id="rId16"/>
    <p:sldId id="284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85" r:id="rId25"/>
    <p:sldId id="288" r:id="rId26"/>
    <p:sldId id="282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10\DataAggreg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80</c:v>
                </c:pt>
                <c:pt idx="1">
                  <c:v>85</c:v>
                </c:pt>
                <c:pt idx="2">
                  <c:v>75</c:v>
                </c:pt>
                <c:pt idx="3">
                  <c:v>80</c:v>
                </c:pt>
                <c:pt idx="4">
                  <c:v>35</c:v>
                </c:pt>
                <c:pt idx="5">
                  <c:v>25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55-4EFF-B5BA-2BDA4FA531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35</c:v>
                </c:pt>
                <c:pt idx="5">
                  <c:v>40</c:v>
                </c:pt>
                <c:pt idx="6">
                  <c:v>55</c:v>
                </c:pt>
                <c:pt idx="7">
                  <c:v>65</c:v>
                </c:pt>
                <c:pt idx="8">
                  <c:v>85</c:v>
                </c:pt>
                <c:pt idx="9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55-4EFF-B5BA-2BDA4FA53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0331168"/>
        <c:axId val="81033172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A+B</c:v>
                </c:pt>
              </c:strCache>
            </c:strRef>
          </c:tx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95</c:v>
                </c:pt>
                <c:pt idx="1">
                  <c:v>100</c:v>
                </c:pt>
                <c:pt idx="2">
                  <c:v>90</c:v>
                </c:pt>
                <c:pt idx="3">
                  <c:v>95</c:v>
                </c:pt>
                <c:pt idx="4">
                  <c:v>70</c:v>
                </c:pt>
                <c:pt idx="5">
                  <c:v>65</c:v>
                </c:pt>
                <c:pt idx="6">
                  <c:v>70</c:v>
                </c:pt>
                <c:pt idx="7">
                  <c:v>80</c:v>
                </c:pt>
                <c:pt idx="8">
                  <c:v>100</c:v>
                </c:pt>
                <c:pt idx="9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55-4EFF-B5BA-2BDA4FA53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0331168"/>
        <c:axId val="810331728"/>
      </c:lineChart>
      <c:catAx>
        <c:axId val="810331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of day</a:t>
                </a:r>
              </a:p>
            </c:rich>
          </c:tx>
          <c:overlay val="0"/>
        </c:title>
        <c:numFmt formatCode="h:mm" sourceLinked="1"/>
        <c:majorTickMark val="out"/>
        <c:minorTickMark val="none"/>
        <c:tickLblPos val="nextTo"/>
        <c:crossAx val="810331728"/>
        <c:crosses val="autoZero"/>
        <c:auto val="1"/>
        <c:lblAlgn val="ctr"/>
        <c:lblOffset val="100"/>
        <c:noMultiLvlLbl val="0"/>
      </c:catAx>
      <c:valAx>
        <c:axId val="81033172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link utilization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103311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BB493-0DCA-4A55-B6E9-63B3AC83546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5F5E9-9322-4BEE-BDA1-DBFCBF506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21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65" y="76200"/>
            <a:ext cx="155203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2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6368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W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CP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4" r:id="rId5"/>
    <p:sldLayoutId id="2147483665" r:id="rId6"/>
    <p:sldLayoutId id="2147483666" r:id="rId7"/>
    <p:sldLayoutId id="2147483667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</a:t>
            </a:r>
            <a:r>
              <a:rPr lang="en-US" dirty="0"/>
              <a:t>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Area Networks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irstInter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3128" y="1905000"/>
            <a:ext cx="4312272" cy="382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Point-to-point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5928" cy="4525963"/>
          </a:xfrm>
        </p:spPr>
        <p:txBody>
          <a:bodyPr>
            <a:normAutofit/>
          </a:bodyPr>
          <a:lstStyle/>
          <a:p>
            <a:r>
              <a:rPr lang="en-US" dirty="0"/>
              <a:t>Earliest WANs used dial-up networking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15000" y="6096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Phone lines</a:t>
            </a: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rot="5400000" flipH="1" flipV="1">
            <a:off x="5200650" y="4667250"/>
            <a:ext cx="25908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5581650" y="4743450"/>
            <a:ext cx="21336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0"/>
          </p:cNvCxnSpPr>
          <p:nvPr/>
        </p:nvCxnSpPr>
        <p:spPr>
          <a:xfrm rot="16200000" flipV="1">
            <a:off x="5657850" y="5391150"/>
            <a:ext cx="1371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14478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Internet in 1969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T/ DS carriers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Phone companies realized business opportunity in providing data services</a:t>
            </a:r>
          </a:p>
          <a:p>
            <a:r>
              <a:rPr lang="en-US" dirty="0"/>
              <a:t>Combined (multiplexed) data carrying capacity of multiple phone lines to provide high speeds</a:t>
            </a:r>
          </a:p>
          <a:p>
            <a:pPr lvl="1"/>
            <a:endParaRPr lang="en-US" dirty="0"/>
          </a:p>
          <a:p>
            <a:r>
              <a:rPr lang="en-US" dirty="0"/>
              <a:t>Offered as T/ DS carriers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 built using T-carriers</a:t>
            </a:r>
          </a:p>
        </p:txBody>
      </p:sp>
      <p:pic>
        <p:nvPicPr>
          <p:cNvPr id="1026" name="Picture 11" descr="T1WAN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3404" y="1206499"/>
            <a:ext cx="6316663" cy="547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T/ DS carriers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Formally, t-carriers are the physical line, DS is the signal carried by the line</a:t>
            </a:r>
          </a:p>
          <a:p>
            <a:pPr lvl="1"/>
            <a:endParaRPr lang="en-US" dirty="0"/>
          </a:p>
          <a:p>
            <a:r>
              <a:rPr lang="en-US" dirty="0"/>
              <a:t>Offer point-to-point connection like dial-up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191000"/>
          <a:ext cx="80010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of phone lines aggregated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T-carrier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DS-0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 kbps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DS-1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1.544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DS-2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6.312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/>
                        <a:t>672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DS-3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44.736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Statistically multiplexed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r>
              <a:rPr lang="en-US" dirty="0"/>
              <a:t>Point-to-point is very inefficient when network grows</a:t>
            </a:r>
          </a:p>
          <a:p>
            <a:pPr lvl="1"/>
            <a:endParaRPr lang="en-US" dirty="0"/>
          </a:p>
          <a:p>
            <a:r>
              <a:rPr lang="en-US" dirty="0"/>
              <a:t>Statistical multiplexing allows WANs to aggregate traffic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T1-vs-FR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143000"/>
            <a:ext cx="339562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“</a:t>
            </a:r>
            <a:r>
              <a:rPr lang="en-US" dirty="0" err="1"/>
              <a:t>burstiness</a:t>
            </a:r>
            <a:r>
              <a:rPr lang="en-US" dirty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/>
        </p:nvGraphicFramePr>
        <p:xfrm>
          <a:off x="762000" y="1676400"/>
          <a:ext cx="7772400" cy="466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Virtual circuits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 descr="VirtualCircui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249534"/>
            <a:ext cx="7315200" cy="545606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29200" y="4648200"/>
          <a:ext cx="3733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4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Connection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Virtual-circuit ID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A-A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B-B</a:t>
                      </a:r>
                      <a:r>
                        <a:rPr lang="en-US" sz="2000" baseline="-250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B-B</a:t>
                      </a:r>
                      <a:r>
                        <a:rPr lang="en-US" sz="2000" baseline="-25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X.25/ Frame relay/ ATM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Shared network services offered by </a:t>
            </a:r>
            <a:r>
              <a:rPr lang="en-US" dirty="0" err="1"/>
              <a:t>telcos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End users connect to shared network using point-to-point links such as T1/ T3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X.25/ Frame relay/ ATM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data packets enter shared network, carrier assigns label based upon destination</a:t>
            </a:r>
          </a:p>
          <a:p>
            <a:r>
              <a:rPr lang="en-US" dirty="0"/>
              <a:t>Shared network uses labels to direct packets to correct destinations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Each label is called a virtual channel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X.25/ Frame relay/ ATM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X.25</a:t>
            </a:r>
          </a:p>
          <a:p>
            <a:pPr lvl="1"/>
            <a:endParaRPr lang="en-US" dirty="0"/>
          </a:p>
          <a:p>
            <a:r>
              <a:rPr lang="en-US" dirty="0"/>
              <a:t>Frame relay</a:t>
            </a:r>
          </a:p>
          <a:p>
            <a:pPr lvl="1"/>
            <a:endParaRPr lang="en-US" dirty="0"/>
          </a:p>
          <a:p>
            <a:r>
              <a:rPr lang="en-US" dirty="0"/>
              <a:t>ATM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need for Wide area networks (WANs)</a:t>
            </a:r>
          </a:p>
          <a:p>
            <a:r>
              <a:rPr lang="en-US" dirty="0"/>
              <a:t>Point-to-point approaches</a:t>
            </a:r>
          </a:p>
          <a:p>
            <a:r>
              <a:rPr lang="en-US" dirty="0"/>
              <a:t>Statistical multiplexing, TDM, FDM approaches</a:t>
            </a:r>
          </a:p>
          <a:p>
            <a:r>
              <a:rPr lang="en-US" dirty="0"/>
              <a:t>Dial-up, T/ DS links</a:t>
            </a:r>
          </a:p>
          <a:p>
            <a:r>
              <a:rPr lang="en-US" dirty="0"/>
              <a:t>X.25, Frame relay, ATM</a:t>
            </a:r>
          </a:p>
          <a:p>
            <a:r>
              <a:rPr lang="en-US" dirty="0"/>
              <a:t>SONET</a:t>
            </a:r>
          </a:p>
          <a:p>
            <a:r>
              <a:rPr lang="en-US" dirty="0"/>
              <a:t>DWDM</a:t>
            </a:r>
          </a:p>
          <a:p>
            <a:r>
              <a:rPr lang="en-US" dirty="0"/>
              <a:t>WANs and TCP/ IP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TDM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line data rate divided into time slots</a:t>
            </a:r>
          </a:p>
          <a:p>
            <a:pPr lvl="1"/>
            <a:endParaRPr lang="en-US" dirty="0"/>
          </a:p>
          <a:p>
            <a:r>
              <a:rPr lang="en-US" dirty="0"/>
              <a:t>Each virtual channel given one or more slots</a:t>
            </a:r>
          </a:p>
          <a:p>
            <a:r>
              <a:rPr lang="en-US" dirty="0"/>
              <a:t>Commercially available as SONET services</a:t>
            </a:r>
          </a:p>
          <a:p>
            <a:pPr lvl="1"/>
            <a:endParaRPr lang="en-US" u="sng" dirty="0"/>
          </a:p>
          <a:p>
            <a:pPr lvl="1"/>
            <a:endParaRPr lang="en-US" dirty="0"/>
          </a:p>
          <a:p>
            <a:r>
              <a:rPr lang="en-US" dirty="0"/>
              <a:t>Pricing generally  dependent on distance: ~ $15/ mbps/ mile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TDM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X.25/ Frame relay/ ATM often transported over SONET links</a:t>
            </a:r>
          </a:p>
          <a:p>
            <a:r>
              <a:rPr lang="en-US" dirty="0"/>
              <a:t>SONET data rates first standardized in 1988 by CCITT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1" y="3886200"/>
          <a:ext cx="731520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5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3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SONET service names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Data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+ overhead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50.112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51.84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150.336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155.52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601.344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622.08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2.405,376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2.488,320 gbps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9.621,504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9.953,280 gbps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OC-768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38.486,016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39.813,120 gbps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FDM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Optical fiber has very high bandwidth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Available line bandwidth split into multiple lower bandwidth channels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FDM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DWDM channel frequencies standardized by ITU-T as ITU grid in 2001</a:t>
            </a:r>
          </a:p>
          <a:p>
            <a:pPr lvl="1"/>
            <a:endParaRPr lang="en-US" dirty="0"/>
          </a:p>
          <a:p>
            <a:r>
              <a:rPr lang="en-US" dirty="0"/>
              <a:t>DWDM commonly used in network core</a:t>
            </a:r>
          </a:p>
          <a:p>
            <a:pPr lvl="1"/>
            <a:endParaRPr lang="en-US" dirty="0"/>
          </a:p>
          <a:p>
            <a:r>
              <a:rPr lang="en-US" dirty="0"/>
              <a:t>Each FDM channel on a DWDM link may transport a SONET signal, which in turn may transport multiple ATM channels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WANs and TCP/ IP stack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WAN technologies positioned on the TCP/ IP stack?</a:t>
            </a:r>
          </a:p>
          <a:p>
            <a:r>
              <a:rPr lang="en-US" dirty="0"/>
              <a:t>Typically, multiple WANs traversed by packet from source to destination</a:t>
            </a:r>
          </a:p>
          <a:p>
            <a:r>
              <a:rPr lang="en-US" dirty="0"/>
              <a:t>Routers interface between WANs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WANs and TCP/ IP stack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Traceroute to Google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 descr="WAN_TCPIP_Loc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199" y="2523240"/>
            <a:ext cx="7213601" cy="258216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WANs are long distance links that aggregate traffic from multiple networks</a:t>
            </a:r>
          </a:p>
          <a:p>
            <a:r>
              <a:rPr lang="en-US" dirty="0"/>
              <a:t>WANs generally have very high data rates</a:t>
            </a:r>
          </a:p>
          <a:p>
            <a:r>
              <a:rPr lang="en-US" dirty="0"/>
              <a:t>WAN types include point-to-point, statistically multiplexed, TDM and FDM</a:t>
            </a:r>
          </a:p>
          <a:p>
            <a:r>
              <a:rPr lang="en-US" dirty="0"/>
              <a:t>Carriers define virtual circuits for each source-destination pair of nodes</a:t>
            </a:r>
          </a:p>
          <a:p>
            <a:r>
              <a:rPr lang="en-US" dirty="0"/>
              <a:t>WANs operate at the data link layer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UAVs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Remote wars were fought with soldiers</a:t>
            </a:r>
          </a:p>
          <a:p>
            <a:r>
              <a:rPr lang="en-US" dirty="0"/>
              <a:t>Now, increasingly de[end upon satellite based WAN networks</a:t>
            </a:r>
          </a:p>
          <a:p>
            <a:r>
              <a:rPr lang="en-US" dirty="0"/>
              <a:t>UAVs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Web-page debugging</a:t>
            </a:r>
          </a:p>
          <a:p>
            <a:pPr lvl="1"/>
            <a:r>
              <a:rPr lang="en-US" dirty="0"/>
              <a:t>Large web pages generate unnecessary WAN traffic</a:t>
            </a:r>
          </a:p>
          <a:p>
            <a:pPr lvl="1"/>
            <a:r>
              <a:rPr lang="en-US" dirty="0"/>
              <a:t>Simple tools can help debug problems</a:t>
            </a:r>
          </a:p>
          <a:p>
            <a:pPr lvl="2"/>
            <a:r>
              <a:rPr lang="en-US" dirty="0"/>
              <a:t>Browser → Right click → Inspect element → Network tab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965" y="2286000"/>
            <a:ext cx="4927195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Choosing appropriate WAN technologies</a:t>
            </a:r>
          </a:p>
          <a:p>
            <a:r>
              <a:rPr lang="en-US" dirty="0"/>
              <a:t>Adding routers to </a:t>
            </a:r>
            <a:r>
              <a:rPr lang="en-US"/>
              <a:t>the network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WANs are physical or logical networks that provide data communications to a large number of independent users. These users are usually spread over a larger geographic area than a 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LANs are very effective at connecting computers within offices</a:t>
            </a:r>
          </a:p>
          <a:p>
            <a:r>
              <a:rPr lang="en-US" dirty="0"/>
              <a:t>Links are short, so dedicated link to each PC is not too expensive</a:t>
            </a:r>
          </a:p>
          <a:p>
            <a:r>
              <a:rPr lang="en-US" dirty="0"/>
              <a:t>But many organizations have offices in many states and countries</a:t>
            </a:r>
          </a:p>
          <a:p>
            <a:r>
              <a:rPr lang="en-US" dirty="0"/>
              <a:t>Web pages, email servers are located world-wide</a:t>
            </a:r>
          </a:p>
          <a:p>
            <a:r>
              <a:rPr lang="en-US" dirty="0"/>
              <a:t>As users spread over large distances, link costs become very high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WANs (contd.)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Broadcast lowers costs of LAN equipment</a:t>
            </a:r>
          </a:p>
          <a:p>
            <a:pPr lvl="1"/>
            <a:endParaRPr lang="en-US" dirty="0"/>
          </a:p>
          <a:p>
            <a:r>
              <a:rPr lang="en-US" dirty="0"/>
              <a:t>But as number of users increases, CSMA slows down the network significantly</a:t>
            </a:r>
          </a:p>
          <a:p>
            <a:r>
              <a:rPr lang="en-US" dirty="0"/>
              <a:t>As number of network users increases, need mechanisms to merge traffic from multiple users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Roads and computer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many similarities between the challenges and design solutions used in road networks and computer networks</a:t>
            </a:r>
          </a:p>
          <a:p>
            <a:r>
              <a:rPr lang="en-US" dirty="0"/>
              <a:t>Neighborhood networks are like LANs</a:t>
            </a:r>
          </a:p>
          <a:p>
            <a:pPr lvl="1"/>
            <a:endParaRPr lang="en-US" dirty="0"/>
          </a:p>
          <a:p>
            <a:r>
              <a:rPr lang="en-US" dirty="0"/>
              <a:t>Interstate networks are like WANs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intersection as LAN node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LAN-jun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62745"/>
            <a:ext cx="8229600" cy="392845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3200400"/>
            <a:ext cx="1676400" cy="762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8" idx="0"/>
            <a:endCxn id="5" idx="3"/>
          </p:cNvCxnSpPr>
          <p:nvPr/>
        </p:nvCxnSpPr>
        <p:spPr>
          <a:xfrm rot="5400000" flipH="1" flipV="1">
            <a:off x="4679172" y="3747869"/>
            <a:ext cx="2016592" cy="222247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33133" y="5867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Stop sign promotes carrier sensing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White car will wait till black car passes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Interstate_Ex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4912" y="1524000"/>
            <a:ext cx="6110288" cy="4684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Interstate exit as WAN node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67200" y="5638800"/>
            <a:ext cx="685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57400" y="50292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38525" y="32004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29000" y="5486400"/>
            <a:ext cx="685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3" idx="1"/>
            <a:endCxn id="5" idx="6"/>
          </p:cNvCxnSpPr>
          <p:nvPr/>
        </p:nvCxnSpPr>
        <p:spPr>
          <a:xfrm rot="10800000" flipV="1">
            <a:off x="4953000" y="5696634"/>
            <a:ext cx="1828800" cy="1326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5373469"/>
            <a:ext cx="207430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Merging lane: Entry ramp for local traffic</a:t>
            </a:r>
          </a:p>
        </p:txBody>
      </p:sp>
      <p:cxnSp>
        <p:nvCxnSpPr>
          <p:cNvPr id="26" name="Straight Arrow Connector 25"/>
          <p:cNvCxnSpPr>
            <a:stCxn id="27" idx="3"/>
            <a:endCxn id="9" idx="6"/>
          </p:cNvCxnSpPr>
          <p:nvPr/>
        </p:nvCxnSpPr>
        <p:spPr>
          <a:xfrm rot="10800000" flipV="1">
            <a:off x="3819526" y="3218766"/>
            <a:ext cx="2581275" cy="959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flipH="1">
            <a:off x="6400800" y="2895600"/>
            <a:ext cx="245530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Existing traffic does not stop for merging traffic</a:t>
            </a:r>
          </a:p>
        </p:txBody>
      </p:sp>
      <p:cxnSp>
        <p:nvCxnSpPr>
          <p:cNvPr id="30" name="Straight Arrow Connector 29"/>
          <p:cNvCxnSpPr>
            <a:stCxn id="31" idx="1"/>
            <a:endCxn id="8" idx="2"/>
          </p:cNvCxnSpPr>
          <p:nvPr/>
        </p:nvCxnSpPr>
        <p:spPr>
          <a:xfrm>
            <a:off x="1921903" y="4299466"/>
            <a:ext cx="135497" cy="8440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152400" y="4114800"/>
            <a:ext cx="176950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Shared lanes</a:t>
            </a:r>
          </a:p>
        </p:txBody>
      </p:sp>
      <p:cxnSp>
        <p:nvCxnSpPr>
          <p:cNvPr id="33" name="Straight Arrow Connector 32"/>
          <p:cNvCxnSpPr>
            <a:stCxn id="34" idx="1"/>
            <a:endCxn id="11" idx="2"/>
          </p:cNvCxnSpPr>
          <p:nvPr/>
        </p:nvCxnSpPr>
        <p:spPr>
          <a:xfrm flipV="1">
            <a:off x="2226703" y="5676900"/>
            <a:ext cx="1202297" cy="1973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flipH="1">
            <a:off x="152400" y="5373469"/>
            <a:ext cx="207430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Merging lane: Exit ramp for local traffic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Categories of WANs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Point-to-point</a:t>
            </a:r>
          </a:p>
          <a:p>
            <a:pPr lvl="1"/>
            <a:endParaRPr lang="en-US" dirty="0"/>
          </a:p>
          <a:p>
            <a:r>
              <a:rPr lang="en-US" dirty="0"/>
              <a:t>Statistical multiplexing</a:t>
            </a:r>
          </a:p>
          <a:p>
            <a:pPr lvl="1"/>
            <a:endParaRPr lang="en-US" dirty="0"/>
          </a:p>
          <a:p>
            <a:r>
              <a:rPr lang="en-US" dirty="0"/>
              <a:t>TDM</a:t>
            </a:r>
          </a:p>
          <a:p>
            <a:pPr lvl="1"/>
            <a:endParaRPr lang="en-US" dirty="0"/>
          </a:p>
          <a:p>
            <a:r>
              <a:rPr lang="en-US" dirty="0"/>
              <a:t>FDM/ WDM</a:t>
            </a:r>
          </a:p>
          <a:p>
            <a:pPr lvl="1"/>
            <a:endParaRPr lang="en-US" dirty="0"/>
          </a:p>
          <a:p>
            <a:r>
              <a:rPr lang="en-US" dirty="0"/>
              <a:t>MPLS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2857</TotalTime>
  <Words>820</Words>
  <Application>Microsoft Office PowerPoint</Application>
  <PresentationFormat>On-screen Show (4:3)</PresentationFormat>
  <Paragraphs>204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Chapter 10</vt:lpstr>
      <vt:lpstr>Contents</vt:lpstr>
      <vt:lpstr>Definition</vt:lpstr>
      <vt:lpstr>The need for WANs</vt:lpstr>
      <vt:lpstr>The need for WANs (contd.)</vt:lpstr>
      <vt:lpstr>Roads and computer networks</vt:lpstr>
      <vt:lpstr>Local intersection as LAN node</vt:lpstr>
      <vt:lpstr>Interstate exit as WAN node</vt:lpstr>
      <vt:lpstr>Categories of WANs</vt:lpstr>
      <vt:lpstr>Point-to-point WANs</vt:lpstr>
      <vt:lpstr>T/ DS carriers</vt:lpstr>
      <vt:lpstr>WAN built using T-carriers</vt:lpstr>
      <vt:lpstr>T/ DS carriers</vt:lpstr>
      <vt:lpstr>Statistically multiplexed WANs</vt:lpstr>
      <vt:lpstr>Reducing “burstiness”</vt:lpstr>
      <vt:lpstr>Virtual circuits</vt:lpstr>
      <vt:lpstr>X.25/ Frame relay/ ATM</vt:lpstr>
      <vt:lpstr>X.25/ Frame relay/ ATM</vt:lpstr>
      <vt:lpstr>X.25/ Frame relay/ ATM</vt:lpstr>
      <vt:lpstr>TDM WANs</vt:lpstr>
      <vt:lpstr>TDM WANs</vt:lpstr>
      <vt:lpstr>FDM WANs</vt:lpstr>
      <vt:lpstr>FDM WANs</vt:lpstr>
      <vt:lpstr>WANs and TCP/ IP stack</vt:lpstr>
      <vt:lpstr>WANs and TCP/ IP stack</vt:lpstr>
      <vt:lpstr>Summary</vt:lpstr>
      <vt:lpstr>Case study – UAVs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Wide Area Networks</dc:title>
  <dc:creator>Agrawal, Manish</dc:creator>
  <cp:lastModifiedBy>Manish Agrawal</cp:lastModifiedBy>
  <cp:revision>400</cp:revision>
  <dcterms:created xsi:type="dcterms:W3CDTF">2006-08-16T00:00:00Z</dcterms:created>
  <dcterms:modified xsi:type="dcterms:W3CDTF">2020-11-22T14:57:08Z</dcterms:modified>
</cp:coreProperties>
</file>