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315" r:id="rId5"/>
    <p:sldId id="316" r:id="rId6"/>
    <p:sldId id="309" r:id="rId7"/>
    <p:sldId id="281" r:id="rId8"/>
    <p:sldId id="321" r:id="rId9"/>
    <p:sldId id="259" r:id="rId10"/>
    <p:sldId id="262" r:id="rId11"/>
    <p:sldId id="260" r:id="rId12"/>
    <p:sldId id="288" r:id="rId13"/>
    <p:sldId id="264" r:id="rId14"/>
    <p:sldId id="313" r:id="rId15"/>
    <p:sldId id="263" r:id="rId16"/>
    <p:sldId id="265" r:id="rId17"/>
    <p:sldId id="266" r:id="rId18"/>
    <p:sldId id="267" r:id="rId19"/>
    <p:sldId id="268" r:id="rId20"/>
    <p:sldId id="314" r:id="rId21"/>
    <p:sldId id="269" r:id="rId22"/>
    <p:sldId id="270" r:id="rId23"/>
    <p:sldId id="273" r:id="rId24"/>
    <p:sldId id="317" r:id="rId25"/>
    <p:sldId id="271" r:id="rId26"/>
    <p:sldId id="272" r:id="rId27"/>
    <p:sldId id="274" r:id="rId28"/>
    <p:sldId id="275" r:id="rId29"/>
    <p:sldId id="280" r:id="rId30"/>
    <p:sldId id="289" r:id="rId31"/>
    <p:sldId id="290" r:id="rId32"/>
    <p:sldId id="291" r:id="rId33"/>
    <p:sldId id="311" r:id="rId34"/>
    <p:sldId id="261" r:id="rId35"/>
    <p:sldId id="293" r:id="rId36"/>
    <p:sldId id="301" r:id="rId37"/>
    <p:sldId id="302" r:id="rId38"/>
    <p:sldId id="303" r:id="rId39"/>
    <p:sldId id="312" r:id="rId40"/>
    <p:sldId id="304" r:id="rId41"/>
    <p:sldId id="305" r:id="rId42"/>
    <p:sldId id="306" r:id="rId43"/>
    <p:sldId id="307" r:id="rId44"/>
    <p:sldId id="308" r:id="rId45"/>
    <p:sldId id="322" r:id="rId46"/>
    <p:sldId id="323" r:id="rId47"/>
    <p:sldId id="324" r:id="rId48"/>
    <p:sldId id="285" r:id="rId49"/>
    <p:sldId id="282" r:id="rId50"/>
    <p:sldId id="287" r:id="rId51"/>
    <p:sldId id="310" r:id="rId52"/>
    <p:sldId id="325" r:id="rId53"/>
    <p:sldId id="319" r:id="rId54"/>
    <p:sldId id="320" r:id="rId5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772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91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6F7FFF-9FCE-4D9C-9828-02C82BE93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41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6F7FFF-9FCE-4D9C-9828-02C82BE93B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7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6E55-EF0F-4CB9-84C9-2CD638C3E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50424-38E0-428E-B8C9-7949D7E1F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0129-79F0-4B13-A32E-79C582B04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9B5E-5F6E-4798-822F-D54635AAB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1731-66D5-4053-A01E-65FDBC65A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2B22C-D069-4119-AFCE-A49D1493E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32DD-BA33-4E2C-8EC3-DCCBF2B6F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498E6-7151-4293-B323-5B4035D41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69E0-4DBE-4A2C-A008-75F48C793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8B56E-8280-4C7A-896B-C554A4E32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5E4A-83A8-4C56-9A7B-56726A912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ther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thernet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9634-E6C3-402E-A282-ABFBA016E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SMA/ 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SMACD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A3C-1A17-49FB-A6D2-7C0ACAA96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rror corr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rrorCorrec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55942-2939-4D83-82F0-ACC472DA4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rame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4C2DC-93A0-4707-8E85-56FDF23C2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wit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witche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54E0-4D9D-4618-8A91-E74233B5D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E246B-29BD-4C9D-B353-BA5018AB1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D5C75D-BCF3-4CC0-87C6-E3CDADB1C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getieee802/portfolio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faqs/OUI.htm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3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Data Link Layer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With special focus on Ethernet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Packet in the medium</a:t>
            </a: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 descr="EthernetWithPa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311" y="1322387"/>
            <a:ext cx="795422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Ethernet data transmission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When PC A wants to send data to PC B, it first adds B’s address before the data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packet is then sent into the medium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Broadcast in Ethernet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429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Signal is transmitted to all stations connected to the wire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Note that the receipt process is different from the mail system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Packet receipt in Ethernet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074" name="Picture 2" descr="EthernetWithPacketAt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13" y="1295400"/>
            <a:ext cx="81158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destination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frame is sent to all computers, why should PC A add B’s address to the frame?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Ethernet data reception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broadcast, the network does not direct the packet to its correct destination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Instead, the packet is simply sent to every computer on the network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CSMA/ CD - collision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multiple senders want to send data at the same time?</a:t>
            </a:r>
          </a:p>
          <a:p>
            <a:r>
              <a:rPr lang="en-US" dirty="0"/>
              <a:t>The outcome is called a </a:t>
            </a:r>
            <a:r>
              <a:rPr lang="en-US" i="1" dirty="0"/>
              <a:t>collision</a:t>
            </a:r>
          </a:p>
          <a:p>
            <a:r>
              <a:rPr lang="en-US" dirty="0"/>
              <a:t>The solution to this problem is called 	</a:t>
            </a:r>
          </a:p>
          <a:p>
            <a:pPr lvl="1">
              <a:buFontTx/>
              <a:buNone/>
            </a:pPr>
            <a:r>
              <a:rPr lang="en-US" dirty="0"/>
              <a:t>	</a:t>
            </a:r>
            <a:r>
              <a:rPr lang="en-US" u="sng" dirty="0"/>
              <a:t>C</a:t>
            </a:r>
            <a:r>
              <a:rPr lang="en-US" dirty="0"/>
              <a:t>arrier </a:t>
            </a:r>
            <a:r>
              <a:rPr lang="en-US" u="sng" dirty="0"/>
              <a:t>S</a:t>
            </a:r>
            <a:r>
              <a:rPr lang="en-US" dirty="0"/>
              <a:t>ense </a:t>
            </a:r>
            <a:r>
              <a:rPr lang="en-US" u="sng" dirty="0"/>
              <a:t>M</a:t>
            </a:r>
            <a:r>
              <a:rPr lang="en-US" dirty="0"/>
              <a:t>ultiple </a:t>
            </a:r>
            <a:r>
              <a:rPr lang="en-US" u="sng" dirty="0"/>
              <a:t>A</a:t>
            </a:r>
            <a:r>
              <a:rPr lang="en-US" dirty="0"/>
              <a:t>ccess with </a:t>
            </a:r>
            <a:r>
              <a:rPr lang="en-US" u="sng" dirty="0"/>
              <a:t>C</a:t>
            </a:r>
            <a:r>
              <a:rPr lang="en-US" dirty="0"/>
              <a:t>ollision </a:t>
            </a:r>
            <a:r>
              <a:rPr lang="en-US" u="sng" dirty="0"/>
              <a:t>D</a:t>
            </a:r>
            <a:r>
              <a:rPr lang="en-US" dirty="0"/>
              <a:t>etection (CSMA/ CD)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CSMA/ CD - collision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098" name="Picture 2" descr="EthernetColli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13" y="1295400"/>
            <a:ext cx="81158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CSMA/ CD esentials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Senders send only when they sense that the medium is silent</a:t>
            </a:r>
          </a:p>
          <a:p>
            <a:pPr lvl="1"/>
            <a:endParaRPr lang="en-US" dirty="0"/>
          </a:p>
          <a:p>
            <a:r>
              <a:rPr lang="en-US" dirty="0"/>
              <a:t>Continue to listen while sending data</a:t>
            </a:r>
          </a:p>
          <a:p>
            <a:pPr lvl="1"/>
            <a:endParaRPr lang="en-US" dirty="0"/>
          </a:p>
          <a:p>
            <a:r>
              <a:rPr lang="en-US" dirty="0"/>
              <a:t>If a collision is detected, stop immediately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Alternatives to CSMA/ CD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If we did not want to use CSMA/ CD, what could we do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Note that all these methods require co-ordination among computers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Functions of the data-link layer</a:t>
            </a:r>
          </a:p>
          <a:p>
            <a:r>
              <a:rPr lang="en-US"/>
              <a:t>Ethernet overview</a:t>
            </a:r>
          </a:p>
          <a:p>
            <a:r>
              <a:rPr lang="en-US"/>
              <a:t>CSMA/ CD</a:t>
            </a:r>
          </a:p>
          <a:p>
            <a:r>
              <a:rPr lang="en-US"/>
              <a:t>Error detection and correction </a:t>
            </a:r>
          </a:p>
          <a:p>
            <a:r>
              <a:rPr lang="en-US"/>
              <a:t>Ethernet frame structure</a:t>
            </a:r>
          </a:p>
          <a:p>
            <a:r>
              <a:rPr lang="en-US"/>
              <a:t>Switches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Advantages and disadvantages of CSMA/ CD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Advantages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Very simple to implement, therefore inexpensive and fast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Disadvantages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Not scalable due to broadcasting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Network may not be available when needed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detection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As the packet moves from source to destination, it can get errors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Errors are caused due to the imperfections of the physical world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These errors have to be detected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Error correction in human communication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human error-correction techniques</a:t>
            </a:r>
          </a:p>
          <a:p>
            <a:pPr lvl="1"/>
            <a:r>
              <a:rPr lang="en-US" dirty="0"/>
              <a:t>Receiver reads back on telephone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Redundant data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Sender contact information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Error correction in computer communication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general approach to error detection in human communications is not effective in computer communications because of possible error cancellations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2050" name="Picture 6" descr="Error_feedback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9976" y="3733800"/>
            <a:ext cx="465189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Error correction in computer communication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general approach to error detection in data communications is to add some meta-data to the original data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Accept if results match, reject otherwise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Error correction – simple example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Say we want to send HELLO</a:t>
            </a:r>
          </a:p>
          <a:p>
            <a:pPr lvl="1"/>
            <a:r>
              <a:rPr lang="en-US" dirty="0"/>
              <a:t>We could code it (in decimal) as 8 5 12 12 15 (location in the alphabet)</a:t>
            </a:r>
          </a:p>
          <a:p>
            <a:pPr lvl="1"/>
            <a:r>
              <a:rPr lang="en-US" dirty="0"/>
              <a:t>A simple meta-data would be to add all the digits till you get a single digit</a:t>
            </a:r>
          </a:p>
          <a:p>
            <a:pPr lvl="1"/>
            <a:r>
              <a:rPr lang="en-US" dirty="0"/>
              <a:t>8 + 5 + 12 + 12 + 15 = 52</a:t>
            </a:r>
          </a:p>
          <a:p>
            <a:pPr lvl="1"/>
            <a:r>
              <a:rPr lang="en-US" dirty="0"/>
              <a:t>5 + 2 = 7</a:t>
            </a:r>
          </a:p>
          <a:p>
            <a:pPr lvl="1"/>
            <a:r>
              <a:rPr lang="en-US" dirty="0"/>
              <a:t>Send 8 5 12 12 15 </a:t>
            </a:r>
            <a:r>
              <a:rPr lang="en-US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Error correction problems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If everything goes well, the receiver will get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8 5 12 12 15 7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It knows that the 7 is the meta-data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It calculates 8 + 5 + 12 + 12 + 15 = 52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5 + 2 = 7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Hence, data was received without error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But this scheme is too naïve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What if we receive 8 5 11 13 15 7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 2 2 11 13 15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Cyclic redundancy check (CRC)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Obviously, we need a technique that is more reliable</a:t>
            </a:r>
          </a:p>
          <a:p>
            <a:pPr lvl="1"/>
            <a:r>
              <a:rPr lang="en-US" dirty="0"/>
              <a:t>Most commercial data communication technologies use CRC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CRC-32 capabilities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/>
              <a:t>CRC-32 can detect all errors affecting less than 33 (n + 1) bits</a:t>
            </a:r>
          </a:p>
          <a:p>
            <a:r>
              <a:rPr lang="en-GB"/>
              <a:t>CRC can detect all errors affecting odd number of bits</a:t>
            </a:r>
          </a:p>
          <a:p>
            <a:r>
              <a:rPr lang="en-GB"/>
              <a:t>CRC-32 can reasonably reliably detect errors affecting more than 33 (n + 1) bits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sender procedure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/>
              <a:t>Step 1: User data is dividend, technology specifies a divisor with n + 1 bits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/>
              <a:t>Step 2: At sender, add n zeros to the end of the data (divisor has n+1 bits)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/>
              <a:t>Step 3: At sender, perform modulo-2 division of appended data with divisor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/>
              <a:t>Step 4: At sender, append remainder to data as CRC and send to receiver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of the Data-Link layer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ATIS Telecom glossary 2007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Ethernet is the most common end-user implementation of the data-link layer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55E4A-83A8-4C56-9A7B-56726A91272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receiver procedure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Step 5: At receiver, perform modulo-2 division of appended data with same divisor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Step 6: At receiver, if remainder is 0, accept data. Else reject data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CRC example follows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Data: 101010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Divisor: 1101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Modulo-2 division rules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Modulo-2 division uses Exclusive OR for subtraction operations during division</a:t>
            </a:r>
          </a:p>
          <a:p>
            <a:endParaRPr lang="en-US" dirty="0"/>
          </a:p>
          <a:p>
            <a:r>
              <a:rPr lang="en-US" dirty="0"/>
              <a:t>0 – 0 = 0</a:t>
            </a:r>
          </a:p>
          <a:p>
            <a:r>
              <a:rPr lang="en-US" dirty="0"/>
              <a:t>0 – 1 = 1</a:t>
            </a:r>
          </a:p>
          <a:p>
            <a:r>
              <a:rPr lang="en-US" dirty="0"/>
              <a:t>1 – 0 = 1</a:t>
            </a:r>
          </a:p>
          <a:p>
            <a:r>
              <a:rPr lang="en-US" dirty="0"/>
              <a:t>1 – 1 =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– Sender operation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661160"/>
          <a:ext cx="7010393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9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3902" name="TextBox 3"/>
          <p:cNvSpPr txBox="1">
            <a:spLocks noChangeArrowheads="1"/>
          </p:cNvSpPr>
          <p:nvPr/>
        </p:nvSpPr>
        <p:spPr bwMode="auto">
          <a:xfrm>
            <a:off x="6934200" y="6248400"/>
            <a:ext cx="1981200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CRC remainder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198120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Divisor</a:t>
            </a:r>
          </a:p>
        </p:txBody>
      </p:sp>
      <p:sp>
        <p:nvSpPr>
          <p:cNvPr id="33904" name="TextBox 5"/>
          <p:cNvSpPr txBox="1">
            <a:spLocks noChangeArrowheads="1"/>
          </p:cNvSpPr>
          <p:nvPr/>
        </p:nvSpPr>
        <p:spPr bwMode="auto">
          <a:xfrm>
            <a:off x="6553200" y="1154112"/>
            <a:ext cx="1981200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0’s appended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1154112"/>
            <a:ext cx="1981200" cy="369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User data</a:t>
            </a:r>
          </a:p>
        </p:txBody>
      </p: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-114300" y="3924300"/>
            <a:ext cx="4114800" cy="5334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3902" idx="0"/>
          </p:cNvCxnSpPr>
          <p:nvPr/>
        </p:nvCxnSpPr>
        <p:spPr>
          <a:xfrm rot="16200000" flipV="1">
            <a:off x="7505700" y="5829300"/>
            <a:ext cx="304800" cy="533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3904" idx="2"/>
          </p:cNvCxnSpPr>
          <p:nvPr/>
        </p:nvCxnSpPr>
        <p:spPr>
          <a:xfrm rot="5400000">
            <a:off x="7042944" y="1796256"/>
            <a:ext cx="773112" cy="2286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2"/>
          </p:cNvCxnSpPr>
          <p:nvPr/>
        </p:nvCxnSpPr>
        <p:spPr>
          <a:xfrm rot="16200000" flipH="1">
            <a:off x="3314700" y="17907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CRC – Receiver operation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661160"/>
          <a:ext cx="7010393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9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926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3902" name="TextBox 3"/>
          <p:cNvSpPr txBox="1">
            <a:spLocks noChangeArrowheads="1"/>
          </p:cNvSpPr>
          <p:nvPr/>
        </p:nvSpPr>
        <p:spPr bwMode="auto">
          <a:xfrm>
            <a:off x="6934200" y="6248400"/>
            <a:ext cx="1981200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Remainder is 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198120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Divisor</a:t>
            </a:r>
          </a:p>
        </p:txBody>
      </p:sp>
      <p:sp>
        <p:nvSpPr>
          <p:cNvPr id="33904" name="TextBox 5"/>
          <p:cNvSpPr txBox="1">
            <a:spLocks noChangeArrowheads="1"/>
          </p:cNvSpPr>
          <p:nvPr/>
        </p:nvSpPr>
        <p:spPr bwMode="auto">
          <a:xfrm>
            <a:off x="6553200" y="1154112"/>
            <a:ext cx="1981200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CRC from sender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1154112"/>
            <a:ext cx="1981200" cy="369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Data from sender</a:t>
            </a:r>
          </a:p>
        </p:txBody>
      </p: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-114300" y="3924300"/>
            <a:ext cx="4114800" cy="5334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3902" idx="0"/>
          </p:cNvCxnSpPr>
          <p:nvPr/>
        </p:nvCxnSpPr>
        <p:spPr>
          <a:xfrm rot="16200000" flipV="1">
            <a:off x="7505700" y="5829300"/>
            <a:ext cx="304800" cy="533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3904" idx="2"/>
          </p:cNvCxnSpPr>
          <p:nvPr/>
        </p:nvCxnSpPr>
        <p:spPr>
          <a:xfrm rot="5400000">
            <a:off x="7042944" y="1796256"/>
            <a:ext cx="773112" cy="2286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2"/>
          </p:cNvCxnSpPr>
          <p:nvPr/>
        </p:nvCxnSpPr>
        <p:spPr>
          <a:xfrm rot="16200000" flipH="1">
            <a:off x="3314700" y="17907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 frames with CRC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35843" name="Picture 3" descr="EthernetWithPacketWithCRC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1676400"/>
            <a:ext cx="72644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 frame structure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Previous sections show destination address and CRC fields in Ethernet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Other information also necessary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Source for Ethernet standards: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http://standards.ieee.org/getieee802/portfolio.html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Ethernet frame structure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37892" name="Picture 4" descr="EthernetBitTransmissionSequenc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600" y="4887913"/>
            <a:ext cx="6146800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EthernetFr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537" y="1163637"/>
            <a:ext cx="893766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fields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Preamble: Allows receiver to synchronize with sender</a:t>
            </a:r>
          </a:p>
          <a:p>
            <a:pPr lvl="1"/>
            <a:r>
              <a:rPr lang="en-US" sz="1600" dirty="0"/>
              <a:t>10101010 10101010 10101010 10101010 10101010 10101010 10101010 </a:t>
            </a:r>
            <a:endParaRPr lang="en-US" sz="18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Start Frame Delimiter: Indicates start of frame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fields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</a:t>
            </a:r>
          </a:p>
          <a:p>
            <a:pPr lvl="1"/>
            <a:r>
              <a:rPr lang="en-US" dirty="0"/>
              <a:t>48 bits in length</a:t>
            </a:r>
          </a:p>
          <a:p>
            <a:pPr lvl="1"/>
            <a:r>
              <a:rPr lang="en-US" dirty="0"/>
              <a:t>All 1’s in the destination address is pre-defined to be the broadcast address on the LAN</a:t>
            </a:r>
          </a:p>
          <a:p>
            <a:pPr lvl="1"/>
            <a:r>
              <a:rPr lang="en-US" dirty="0"/>
              <a:t>Addresses may be universally administered</a:t>
            </a:r>
          </a:p>
          <a:p>
            <a:pPr lvl="2"/>
            <a:r>
              <a:rPr lang="en-US" dirty="0"/>
              <a:t>Assigned by manufacturer</a:t>
            </a:r>
          </a:p>
          <a:p>
            <a:pPr lvl="2"/>
            <a:r>
              <a:rPr lang="en-US" dirty="0">
                <a:hlinkClick r:id="rId2"/>
              </a:rPr>
              <a:t>http://standards.ieee.org/faqs/OUI.html</a:t>
            </a:r>
            <a:endParaRPr lang="en-US" dirty="0"/>
          </a:p>
          <a:p>
            <a:pPr lvl="1"/>
            <a:r>
              <a:rPr lang="en-US" dirty="0"/>
              <a:t>Or locally administered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address representation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11409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57200" y="2558407"/>
            <a:ext cx="8305800" cy="215837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links in typical network</a:t>
            </a:r>
          </a:p>
        </p:txBody>
      </p:sp>
      <p:pic>
        <p:nvPicPr>
          <p:cNvPr id="4" name="Picture 3" descr="DataNetwork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0234" y="1342679"/>
            <a:ext cx="4822081" cy="5362921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address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Address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4" descr="MACAddres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399" y="2318759"/>
            <a:ext cx="8585201" cy="3396241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address representation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Hexadecimal notation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3810000"/>
          <a:ext cx="80010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address representation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sz="1800" dirty="0"/>
              <a:t>0000   0000  0001  0101  1100     0101  0101  0111    0001   1101   0001   1010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dirty="0"/>
              <a:t>---- ---- ---- ---- ----  ---- ---- ----  ---- ---- ----  ----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dirty="0"/>
              <a:t>  0    0    1    5     c     5    5     7     1     d    1    a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18288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Note: Globally unique</a:t>
            </a: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2228850" y="666750"/>
            <a:ext cx="304800" cy="3390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950" y="3960812"/>
            <a:ext cx="568325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066800" y="4762500"/>
            <a:ext cx="6172200" cy="1905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fields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Length</a:t>
            </a:r>
          </a:p>
          <a:p>
            <a:pPr lvl="1"/>
            <a:r>
              <a:rPr lang="en-US" dirty="0"/>
              <a:t>If less than 1,518 (max allowed packet length)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If greater than or equal to 1,518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Data</a:t>
            </a:r>
          </a:p>
          <a:p>
            <a:pPr lvl="1"/>
            <a:r>
              <a:rPr lang="en-US" dirty="0"/>
              <a:t>IP packet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fields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Frame check sequence (FCS)</a:t>
            </a:r>
          </a:p>
          <a:p>
            <a:pPr lvl="1"/>
            <a:r>
              <a:rPr lang="en-US"/>
              <a:t>32 bit CRC value</a:t>
            </a:r>
          </a:p>
          <a:p>
            <a:pPr lvl="1"/>
            <a:r>
              <a:rPr lang="en-US"/>
              <a:t>Generator polynomial (divisor) specified as</a:t>
            </a:r>
          </a:p>
          <a:p>
            <a:pPr lvl="2"/>
            <a:r>
              <a:rPr lang="en-US"/>
              <a:t>10000010 01100000 10001110 110110111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Switched Ethernet - state of the market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Hubs vs. switches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Hubs send data out to all computers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Switches only send the data to the intended destination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54E0-4D9D-4618-8A91-E74233B5D86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09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Spanning tree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Ethernet vulnerability</a:t>
            </a:r>
          </a:p>
          <a:p>
            <a:pPr lvl="1"/>
            <a:r>
              <a:rPr lang="en-US" sz="2400" dirty="0"/>
              <a:t>Loops</a:t>
            </a:r>
          </a:p>
          <a:p>
            <a:pPr lvl="1"/>
            <a:r>
              <a:rPr lang="en-US" sz="2400" dirty="0"/>
              <a:t>Frames forwarded to other switches</a:t>
            </a:r>
          </a:p>
          <a:p>
            <a:pPr lvl="2"/>
            <a:endParaRPr lang="en-US" sz="2000" dirty="0"/>
          </a:p>
          <a:p>
            <a:pPr lvl="1"/>
            <a:r>
              <a:rPr lang="en-US" sz="2400" dirty="0"/>
              <a:t>Can disable network</a:t>
            </a:r>
          </a:p>
          <a:p>
            <a:r>
              <a:rPr lang="en-US" sz="2800" dirty="0"/>
              <a:t>Also, loops are useful</a:t>
            </a:r>
          </a:p>
          <a:p>
            <a:pPr lvl="1"/>
            <a:endParaRPr lang="en-US" sz="2400" dirty="0"/>
          </a:p>
          <a:p>
            <a:r>
              <a:rPr lang="en-US" sz="2800" dirty="0"/>
              <a:t>Spanning tree protocol prevents loops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765901"/>
            <a:ext cx="321494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575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Spanning tree protocol (contd.)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Builds a loop-free topology on the network</a:t>
            </a:r>
          </a:p>
          <a:p>
            <a:pPr lvl="1"/>
            <a:endParaRPr lang="en-US" dirty="0"/>
          </a:p>
          <a:p>
            <a:r>
              <a:rPr lang="en-US" dirty="0"/>
              <a:t>Algorithm</a:t>
            </a:r>
          </a:p>
          <a:p>
            <a:pPr lvl="1"/>
            <a:r>
              <a:rPr lang="en-US" dirty="0"/>
              <a:t>Switches on the network elect one switch as the root switch</a:t>
            </a:r>
          </a:p>
          <a:p>
            <a:pPr lvl="1"/>
            <a:r>
              <a:rPr lang="en-US" dirty="0"/>
              <a:t>Each switch 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This eliminates loops and broadcast storms</a:t>
            </a:r>
          </a:p>
        </p:txBody>
      </p:sp>
    </p:spTree>
    <p:extLst>
      <p:ext uri="{BB962C8B-B14F-4D97-AF65-F5344CB8AC3E}">
        <p14:creationId xmlns:p14="http://schemas.microsoft.com/office/powerpoint/2010/main" val="2706183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issues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Ethernet packets are called Frames because they have the synchronization bits at the beginning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Ethernet is commonly available at speeds of 10/100/1000 Mbps, called 10BaseT, 100BaseT or 1GbE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From Ethernet to the outside world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54E0-4D9D-4618-8A91-E74233B5D86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8" name="Picture 7" descr="EthernetInInter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8850" y="1618559"/>
            <a:ext cx="4686300" cy="44774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common data link layer technology for end users</a:t>
            </a:r>
          </a:p>
          <a:p>
            <a:r>
              <a:rPr lang="en-US" dirty="0"/>
              <a:t>Easily understood</a:t>
            </a:r>
          </a:p>
          <a:p>
            <a:r>
              <a:rPr lang="en-US" dirty="0"/>
              <a:t>Patented in 1977</a:t>
            </a:r>
          </a:p>
          <a:p>
            <a:r>
              <a:rPr lang="en-US" dirty="0"/>
              <a:t>Ethernet is a low-cost, high-speed communication technology for small networks</a:t>
            </a:r>
          </a:p>
          <a:p>
            <a:r>
              <a:rPr lang="en-US" dirty="0"/>
              <a:t>An Ethernet network can be up to 100 meters in radius and have up to 250 devices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chapter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Ethernet can reliably send data between computers on one network</a:t>
            </a:r>
          </a:p>
          <a:p>
            <a:pPr>
              <a:lnSpc>
                <a:spcPct val="90000"/>
              </a:lnSpc>
            </a:pPr>
            <a:r>
              <a:rPr lang="en-US" dirty="0"/>
              <a:t>To get bigger networks, we connect networks together</a:t>
            </a:r>
          </a:p>
          <a:p>
            <a:pPr>
              <a:lnSpc>
                <a:spcPct val="90000"/>
              </a:lnSpc>
            </a:pPr>
            <a:r>
              <a:rPr lang="en-US" dirty="0"/>
              <a:t>The network layer figures out how to find the correct path from source to destination through these networks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Why broadcast?</a:t>
            </a:r>
          </a:p>
          <a:p>
            <a:r>
              <a:rPr lang="en-US"/>
              <a:t>Why CSMA/ CD?</a:t>
            </a:r>
          </a:p>
          <a:p>
            <a:r>
              <a:rPr lang="en-US"/>
              <a:t>Why CRC?</a:t>
            </a:r>
          </a:p>
          <a:p>
            <a:r>
              <a:rPr lang="en-US"/>
              <a:t>Why Switches over hubs?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case – 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4d’s of modern industry</a:t>
            </a:r>
          </a:p>
          <a:p>
            <a:pPr lvl="1"/>
            <a:r>
              <a:rPr lang="en-US" dirty="0"/>
              <a:t>Dull, distant, dirty, dangerous</a:t>
            </a:r>
          </a:p>
          <a:p>
            <a:r>
              <a:rPr lang="en-US" dirty="0"/>
              <a:t>IT infrastructure helps service these conditions</a:t>
            </a:r>
          </a:p>
          <a:p>
            <a:r>
              <a:rPr lang="en-US" dirty="0"/>
              <a:t>E.g. Agriculture</a:t>
            </a:r>
          </a:p>
          <a:p>
            <a:pPr lvl="1"/>
            <a:r>
              <a:rPr lang="en-US" dirty="0"/>
              <a:t>Monitor soil conditions</a:t>
            </a:r>
          </a:p>
          <a:p>
            <a:pPr lvl="1"/>
            <a:r>
              <a:rPr lang="en-US" dirty="0"/>
              <a:t>Monitor fertilizer level</a:t>
            </a:r>
          </a:p>
          <a:p>
            <a:pPr lvl="1"/>
            <a:r>
              <a:rPr lang="en-US" dirty="0"/>
              <a:t>Modify planting density</a:t>
            </a:r>
          </a:p>
          <a:p>
            <a:r>
              <a:rPr lang="en-US" dirty="0"/>
              <a:t>E.g. Manufacturing</a:t>
            </a:r>
          </a:p>
          <a:p>
            <a:pPr lvl="1"/>
            <a:r>
              <a:rPr lang="en-US" dirty="0"/>
              <a:t>Trouble-shoot problems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Ipconfig</a:t>
            </a:r>
            <a:endParaRPr lang="en-US" dirty="0"/>
          </a:p>
          <a:p>
            <a:r>
              <a:rPr lang="en-US" dirty="0"/>
              <a:t>Physical address</a:t>
            </a:r>
          </a:p>
          <a:p>
            <a:r>
              <a:rPr lang="en-US" dirty="0"/>
              <a:t>Converting MAC addresses to binary</a:t>
            </a:r>
          </a:p>
          <a:p>
            <a:r>
              <a:rPr lang="en-US" dirty="0"/>
              <a:t>OUI lookup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Ethernet diagrams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Ethernet 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1609725"/>
            <a:ext cx="7543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Early Ethernet diagram </a:t>
            </a:r>
            <a:br>
              <a:rPr lang="en-US" sz="4000" dirty="0"/>
            </a:br>
            <a:r>
              <a:rPr lang="en-US" sz="2400" dirty="0"/>
              <a:t>(Robert M. Metcalfe and Dave R. Boggs (1976))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79699"/>
            <a:ext cx="8229600" cy="4216301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Metcalfe-Boggs transceiver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thernet-1980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268" y="1219200"/>
            <a:ext cx="8274478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Ethernet operation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typical end-user network looks like this: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 descr="Ether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971" y="2286000"/>
            <a:ext cx="680298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9234</TotalTime>
  <Words>1565</Words>
  <Application>Microsoft Office PowerPoint</Application>
  <PresentationFormat>On-screen Show (4:3)</PresentationFormat>
  <Paragraphs>494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Arial</vt:lpstr>
      <vt:lpstr>Calibri</vt:lpstr>
      <vt:lpstr>Office Theme</vt:lpstr>
      <vt:lpstr>Chapter 3</vt:lpstr>
      <vt:lpstr>Contents</vt:lpstr>
      <vt:lpstr>Functions of the Data-Link layer</vt:lpstr>
      <vt:lpstr>Data links in typical network</vt:lpstr>
      <vt:lpstr>Ethernet</vt:lpstr>
      <vt:lpstr>Early Ethernet vision</vt:lpstr>
      <vt:lpstr>Early Ethernet diagram  (Robert M. Metcalfe and Dave R. Boggs (1976))</vt:lpstr>
      <vt:lpstr>Metcalfe-Boggs transceiver</vt:lpstr>
      <vt:lpstr>Ethernet operation</vt:lpstr>
      <vt:lpstr>Packet in the medium</vt:lpstr>
      <vt:lpstr>Ethernet data transmission</vt:lpstr>
      <vt:lpstr>Broadcast in Ethernet</vt:lpstr>
      <vt:lpstr>Packet receipt in Ethernet</vt:lpstr>
      <vt:lpstr>Role of destination address</vt:lpstr>
      <vt:lpstr>Ethernet data reception</vt:lpstr>
      <vt:lpstr>CSMA/ CD - collision</vt:lpstr>
      <vt:lpstr>CSMA/ CD - collision</vt:lpstr>
      <vt:lpstr>CSMA/ CD esentials</vt:lpstr>
      <vt:lpstr>Alternatives to CSMA/ CD</vt:lpstr>
      <vt:lpstr>Advantages and disadvantages of CSMA/ CD</vt:lpstr>
      <vt:lpstr>Error detection</vt:lpstr>
      <vt:lpstr>Error correction in human communication</vt:lpstr>
      <vt:lpstr>Error correction in computer communication</vt:lpstr>
      <vt:lpstr>Error correction in computer communication</vt:lpstr>
      <vt:lpstr>Error correction – simple example</vt:lpstr>
      <vt:lpstr>Error correction problems</vt:lpstr>
      <vt:lpstr>Cyclic redundancy check (CRC)</vt:lpstr>
      <vt:lpstr>CRC-32 capabilities</vt:lpstr>
      <vt:lpstr>CRC sender procedure</vt:lpstr>
      <vt:lpstr>CRC receiver procedure</vt:lpstr>
      <vt:lpstr>Modulo-2 division rules</vt:lpstr>
      <vt:lpstr>CRC – Sender operation</vt:lpstr>
      <vt:lpstr>CRC – Receiver operation</vt:lpstr>
      <vt:lpstr>Ethernet frames with CRC</vt:lpstr>
      <vt:lpstr>Ethernet frame structure</vt:lpstr>
      <vt:lpstr>Ethernet frame structure</vt:lpstr>
      <vt:lpstr>Ethernet fields</vt:lpstr>
      <vt:lpstr>Ethernet fields</vt:lpstr>
      <vt:lpstr>Ethernet address representation</vt:lpstr>
      <vt:lpstr>Ethernet address</vt:lpstr>
      <vt:lpstr>Ethernet address representation</vt:lpstr>
      <vt:lpstr>Ethernet address representation</vt:lpstr>
      <vt:lpstr>Ethernet fields</vt:lpstr>
      <vt:lpstr>Ethernet fields</vt:lpstr>
      <vt:lpstr>Switched Ethernet - state of the market</vt:lpstr>
      <vt:lpstr>Spanning tree protocol</vt:lpstr>
      <vt:lpstr>Spanning tree protocol (contd.)</vt:lpstr>
      <vt:lpstr>Other issues</vt:lpstr>
      <vt:lpstr>From Ethernet to the outside world</vt:lpstr>
      <vt:lpstr>Next chapter</vt:lpstr>
      <vt:lpstr>Summary</vt:lpstr>
      <vt:lpstr>Example case – Monitoring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732</cp:revision>
  <dcterms:created xsi:type="dcterms:W3CDTF">2005-08-27T20:10:56Z</dcterms:created>
  <dcterms:modified xsi:type="dcterms:W3CDTF">2020-11-02T22:00:11Z</dcterms:modified>
</cp:coreProperties>
</file>