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7" r:id="rId3"/>
    <p:sldId id="261" r:id="rId4"/>
    <p:sldId id="303" r:id="rId5"/>
    <p:sldId id="266" r:id="rId6"/>
    <p:sldId id="304" r:id="rId7"/>
    <p:sldId id="262" r:id="rId8"/>
    <p:sldId id="365" r:id="rId9"/>
    <p:sldId id="318" r:id="rId10"/>
    <p:sldId id="371" r:id="rId11"/>
    <p:sldId id="319" r:id="rId12"/>
    <p:sldId id="306" r:id="rId13"/>
    <p:sldId id="320" r:id="rId14"/>
    <p:sldId id="356" r:id="rId15"/>
    <p:sldId id="357" r:id="rId16"/>
    <p:sldId id="307" r:id="rId17"/>
    <p:sldId id="358" r:id="rId18"/>
    <p:sldId id="308" r:id="rId19"/>
    <p:sldId id="323" r:id="rId20"/>
    <p:sldId id="372" r:id="rId21"/>
    <p:sldId id="373" r:id="rId22"/>
    <p:sldId id="374" r:id="rId23"/>
    <p:sldId id="258" r:id="rId24"/>
    <p:sldId id="359" r:id="rId25"/>
    <p:sldId id="355" r:id="rId26"/>
    <p:sldId id="325" r:id="rId27"/>
    <p:sldId id="268" r:id="rId28"/>
    <p:sldId id="269" r:id="rId29"/>
    <p:sldId id="324" r:id="rId30"/>
    <p:sldId id="327" r:id="rId31"/>
    <p:sldId id="353" r:id="rId32"/>
    <p:sldId id="332" r:id="rId33"/>
    <p:sldId id="334" r:id="rId34"/>
    <p:sldId id="329" r:id="rId35"/>
    <p:sldId id="326" r:id="rId36"/>
    <p:sldId id="336" r:id="rId37"/>
    <p:sldId id="337" r:id="rId38"/>
    <p:sldId id="338" r:id="rId39"/>
    <p:sldId id="339" r:id="rId40"/>
    <p:sldId id="341" r:id="rId41"/>
    <p:sldId id="340" r:id="rId42"/>
    <p:sldId id="342" r:id="rId43"/>
    <p:sldId id="344" r:id="rId44"/>
    <p:sldId id="345" r:id="rId45"/>
    <p:sldId id="343" r:id="rId46"/>
    <p:sldId id="366" r:id="rId47"/>
    <p:sldId id="263" r:id="rId48"/>
    <p:sldId id="346" r:id="rId49"/>
    <p:sldId id="277" r:id="rId50"/>
    <p:sldId id="349" r:id="rId51"/>
    <p:sldId id="367" r:id="rId52"/>
    <p:sldId id="370" r:id="rId53"/>
    <p:sldId id="368" r:id="rId54"/>
    <p:sldId id="369" r:id="rId55"/>
    <p:sldId id="360" r:id="rId56"/>
    <p:sldId id="361" r:id="rId5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3218" autoAdjust="0"/>
    <p:restoredTop sz="84367" autoAdjust="0"/>
  </p:normalViewPr>
  <p:slideViewPr>
    <p:cSldViewPr>
      <p:cViewPr varScale="1">
        <p:scale>
          <a:sx n="72" d="100"/>
          <a:sy n="72" d="100"/>
        </p:scale>
        <p:origin x="72" y="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6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6\emailMktShar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6\emailMktSha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Data!$B$1</c:f>
              <c:strCache>
                <c:ptCount val="1"/>
                <c:pt idx="0">
                  <c:v>Share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: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Data!$A$2:$A$6</c:f>
              <c:strCache>
                <c:ptCount val="5"/>
                <c:pt idx="0">
                  <c:v>Outlook/ Express</c:v>
                </c:pt>
                <c:pt idx="1">
                  <c:v>Mozilla Thunderbird</c:v>
                </c:pt>
                <c:pt idx="2">
                  <c:v>Evolution</c:v>
                </c:pt>
                <c:pt idx="3">
                  <c:v>Apple mail</c:v>
                </c:pt>
                <c:pt idx="4">
                  <c:v>Lotus</c:v>
                </c:pt>
              </c:strCache>
            </c:strRef>
          </c:cat>
          <c:val>
            <c:numRef>
              <c:f>Data!$B$2:$B$6</c:f>
              <c:numCache>
                <c:formatCode>0%</c:formatCode>
                <c:ptCount val="5"/>
                <c:pt idx="0">
                  <c:v>0.59000000000000064</c:v>
                </c:pt>
                <c:pt idx="1">
                  <c:v>0.2200000000000005</c:v>
                </c:pt>
                <c:pt idx="2">
                  <c:v>8.0000000000000224E-2</c:v>
                </c:pt>
                <c:pt idx="3">
                  <c:v>8.0000000000000224E-2</c:v>
                </c:pt>
                <c:pt idx="4">
                  <c:v>3.0000000000000138E-2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73-4FDE-9AF1-5195132A256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Data!$E$1</c:f>
              <c:strCache>
                <c:ptCount val="1"/>
                <c:pt idx="0">
                  <c:v>Share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: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Data!$D$2:$D$11</c:f>
              <c:strCache>
                <c:ptCount val="10"/>
                <c:pt idx="0">
                  <c:v>Sendmail</c:v>
                </c:pt>
                <c:pt idx="1">
                  <c:v>Postfix</c:v>
                </c:pt>
                <c:pt idx="2">
                  <c:v>Postini</c:v>
                </c:pt>
                <c:pt idx="3">
                  <c:v>MS Exchange</c:v>
                </c:pt>
                <c:pt idx="4">
                  <c:v>MXLogic</c:v>
                </c:pt>
                <c:pt idx="5">
                  <c:v>gmail</c:v>
                </c:pt>
                <c:pt idx="6">
                  <c:v>Exim</c:v>
                </c:pt>
                <c:pt idx="7">
                  <c:v>Concentric hosting</c:v>
                </c:pt>
                <c:pt idx="8">
                  <c:v>Cisco</c:v>
                </c:pt>
                <c:pt idx="9">
                  <c:v>Barracuda</c:v>
                </c:pt>
              </c:strCache>
            </c:strRef>
          </c:cat>
          <c:val>
            <c:numRef>
              <c:f>Data!$E$2:$E$11</c:f>
              <c:numCache>
                <c:formatCode>General</c:formatCode>
                <c:ptCount val="10"/>
                <c:pt idx="0">
                  <c:v>12.3</c:v>
                </c:pt>
                <c:pt idx="1">
                  <c:v>8.6</c:v>
                </c:pt>
                <c:pt idx="2">
                  <c:v>8.5</c:v>
                </c:pt>
                <c:pt idx="3">
                  <c:v>7.6</c:v>
                </c:pt>
                <c:pt idx="4">
                  <c:v>6</c:v>
                </c:pt>
                <c:pt idx="5">
                  <c:v>5.3</c:v>
                </c:pt>
                <c:pt idx="6">
                  <c:v>5</c:v>
                </c:pt>
                <c:pt idx="7">
                  <c:v>4.5</c:v>
                </c:pt>
                <c:pt idx="8">
                  <c:v>3</c:v>
                </c:pt>
                <c:pt idx="9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AA-472B-A834-9FA90108DDD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6368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64498-2B50-45BA-9F34-E434EE47F196}" type="datetimeFigureOut">
              <a:rPr lang="en-US" smtClean="0"/>
              <a:pPr/>
              <a:t>11/2/2020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E8A10-C874-4CDE-8D63-68E560DF62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09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FEB2-6772-47C2-9F9E-984EEB8E5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1A103-F7FB-4A2A-A68C-F29928B70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B9267-7D00-4DAB-B26D-D1D236ACE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2D1B5-C743-4E60-BDC1-23A766A61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5704B-F84E-4DCB-B1FA-D32305827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E45-9EBD-43FA-B24E-1296D3278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24F52-5703-4556-97D5-26FC32F7C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E42E0-0F38-4716-8F0D-38BFE7E0D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2E0D3-2F11-47E3-90C7-149A54AA17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1FD85-D6AB-4751-AEBA-3391ABA15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ntro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1754E-7DEB-4637-8B67-404B77C15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Web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7DB82-4C81-4374-9A72-63F1D11EF6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Email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F6FAB-CAE4-460F-81E6-8DB211887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T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TP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6093A-2B66-4EA1-9FC2-ADFABB0C4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SSH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BB322-B224-45B0-915F-0C5091EF8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M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C6861-FD23-4C38-85D0-5FBE43FFD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962B5-6EA0-451C-A13A-828AE0F68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8CD8091-681F-4A00-858D-30A68294F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  <p:sldLayoutId id="2147483924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tf.org/rfc/rfc2616.txt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1738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f.edu/index.asp" TargetMode="External"/><Relationship Id="rId2" Type="http://schemas.openxmlformats.org/officeDocument/2006/relationships/hyperlink" Target="http://www.usf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fc.net/rfc1939.html" TargetMode="External"/><Relationship Id="rId2" Type="http://schemas.openxmlformats.org/officeDocument/2006/relationships/hyperlink" Target="http://www.rfc.net/rfc821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fc.net/rfc3501.html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qs.org/rfcs/rfc1123.html" TargetMode="External"/><Relationship Id="rId2" Type="http://schemas.openxmlformats.org/officeDocument/2006/relationships/hyperlink" Target="http://www.rfc.net/rfc114.html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filezilla-project.org/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fc.net/rfc1123.html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/>
              <a:t>Chapter 6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Application layer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With emphasis on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Web, e-mail, FTP, IM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Web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8982" y="1143000"/>
            <a:ext cx="453641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14300" y="2570024"/>
            <a:ext cx="4267200" cy="175432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Asia Pacific - Red</a:t>
            </a:r>
          </a:p>
          <a:p>
            <a:r>
              <a:rPr lang="en-US" dirty="0">
                <a:solidFill>
                  <a:srgbClr val="00B050"/>
                </a:solidFill>
              </a:rPr>
              <a:t>Europe/Middle Asia/Africa - Green</a:t>
            </a:r>
          </a:p>
          <a:p>
            <a:r>
              <a:rPr lang="en-US" dirty="0">
                <a:solidFill>
                  <a:srgbClr val="0070C0"/>
                </a:solidFill>
              </a:rPr>
              <a:t>North America - Blue</a:t>
            </a:r>
          </a:p>
          <a:p>
            <a:r>
              <a:rPr lang="en-US" dirty="0">
                <a:solidFill>
                  <a:srgbClr val="FFFF00"/>
                </a:solidFill>
              </a:rPr>
              <a:t>Latin American and Caribbean - Yellow</a:t>
            </a:r>
          </a:p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RFC1918 IP Addresses - Cyan</a:t>
            </a:r>
          </a:p>
          <a:p>
            <a:r>
              <a:rPr lang="en-US" dirty="0">
                <a:solidFill>
                  <a:schemeClr val="bg1"/>
                </a:solidFill>
              </a:rPr>
              <a:t>Unknown - White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Web pages - inlinks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Links pointing to a webpage are called inlinks (or backlinks)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Inlinks to a webpage can be found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Web pages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Web pages are written in hypertext markup language (HTML)</a:t>
            </a:r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Special feature of web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Web page example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&lt;html&gt;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&lt;head&gt;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&lt;title&gt;HTML 101&lt;/title&gt;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&lt;/head&gt;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&lt;body&gt;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&lt;h1&gt;Welcome to html page at 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&lt;a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href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>
                <a:latin typeface="Courier New" pitchFamily="49" charset="0"/>
                <a:cs typeface="Courier New" pitchFamily="49" charset="0"/>
              </a:rPr>
              <a:t>“www.usf.edu”&gt;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USF&lt;/a&gt; &lt;/h1&gt;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&lt;p&gt;Please check back later&lt;/p&gt;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&lt;/body&gt;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&lt;/html&gt;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" name="Picture 4" descr="C:\Users\magrawal\AppData\Local\Microsoft\Windows\Temporary Internet Files\Content.Word\New Pic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76800" y="1371600"/>
            <a:ext cx="3793127" cy="9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HTTP protocol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Defined in </a:t>
            </a:r>
            <a:r>
              <a:rPr lang="en-US" dirty="0">
                <a:hlinkClick r:id="rId2"/>
              </a:rPr>
              <a:t>RFC 2616 </a:t>
            </a:r>
            <a:r>
              <a:rPr lang="en-US" dirty="0"/>
              <a:t>(1999)</a:t>
            </a:r>
          </a:p>
          <a:p>
            <a:r>
              <a:rPr lang="en-US" dirty="0"/>
              <a:t>General purpose protocol for data transfer</a:t>
            </a:r>
          </a:p>
          <a:p>
            <a:r>
              <a:rPr lang="en-US" dirty="0"/>
              <a:t>Based on request/ response</a:t>
            </a:r>
          </a:p>
          <a:p>
            <a:r>
              <a:rPr lang="en-US" dirty="0"/>
              <a:t>Client sends request to server</a:t>
            </a:r>
          </a:p>
          <a:p>
            <a:r>
              <a:rPr lang="en-US" dirty="0"/>
              <a:t>Server responds with status code, meta-information and data</a:t>
            </a:r>
          </a:p>
          <a:p>
            <a:r>
              <a:rPr lang="en-US" dirty="0"/>
              <a:t>HTTP transaction for web page example </a:t>
            </a:r>
            <a:r>
              <a:rPr lang="en-US"/>
              <a:t>is shown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210" y="1371600"/>
            <a:ext cx="7825624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HTTP features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Web transfers contain meta information about the data being transferred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Web transfers can be modified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Content-encoding for compression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4" name="Picture 3" descr="C:\Users\magrawal\AppData\Local\Microsoft\Windows\Temporary Internet Files\Content.Word\New Picture (3)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252" y="1219200"/>
            <a:ext cx="710257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914400" y="4289778"/>
            <a:ext cx="2057400" cy="228600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URLs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Web pages are accessed by URLs</a:t>
            </a:r>
          </a:p>
          <a:p>
            <a:pPr lvl="1" eaLnBrk="1" hangingPunct="1"/>
            <a:r>
              <a:rPr lang="en-US" u="sng" dirty="0">
                <a:solidFill>
                  <a:srgbClr val="FF0000"/>
                </a:solidFill>
              </a:rPr>
              <a:t>U</a:t>
            </a:r>
            <a:r>
              <a:rPr lang="en-US" dirty="0"/>
              <a:t>niform </a:t>
            </a:r>
            <a:r>
              <a:rPr lang="en-US" u="sng" dirty="0">
                <a:solidFill>
                  <a:srgbClr val="FF0000"/>
                </a:solidFill>
              </a:rPr>
              <a:t>R</a:t>
            </a:r>
            <a:r>
              <a:rPr lang="en-US" dirty="0"/>
              <a:t>esource </a:t>
            </a:r>
            <a:r>
              <a:rPr lang="en-US" u="sng" dirty="0">
                <a:solidFill>
                  <a:srgbClr val="FF0000"/>
                </a:solidFill>
              </a:rPr>
              <a:t>L</a:t>
            </a:r>
            <a:r>
              <a:rPr lang="en-US" dirty="0"/>
              <a:t>ocator</a:t>
            </a:r>
          </a:p>
          <a:p>
            <a:pPr lvl="1" eaLnBrk="1" hangingPunct="1"/>
            <a:r>
              <a:rPr lang="en-US" dirty="0">
                <a:hlinkClick r:id="rId2"/>
              </a:rPr>
              <a:t>RFC 1738</a:t>
            </a:r>
            <a:r>
              <a:rPr lang="en-US" dirty="0"/>
              <a:t>, 1994</a:t>
            </a:r>
          </a:p>
          <a:p>
            <a:pPr eaLnBrk="1" hangingPunct="1"/>
            <a:r>
              <a:rPr lang="fr-FR" dirty="0" err="1"/>
              <a:t>Syntax</a:t>
            </a:r>
            <a:endParaRPr lang="fr-FR" dirty="0"/>
          </a:p>
          <a:p>
            <a:pPr lvl="1" eaLnBrk="1" hangingPunct="1"/>
            <a:r>
              <a:rPr lang="fr-FR" dirty="0"/>
              <a:t>protocol://host [:port ]/[</a:t>
            </a:r>
            <a:r>
              <a:rPr lang="fr-FR" dirty="0" err="1"/>
              <a:t>abs_path</a:t>
            </a:r>
            <a:r>
              <a:rPr lang="fr-FR" dirty="0"/>
              <a:t>[?</a:t>
            </a:r>
            <a:r>
              <a:rPr lang="fr-FR" dirty="0" err="1"/>
              <a:t>query</a:t>
            </a:r>
            <a:r>
              <a:rPr lang="fr-FR" dirty="0"/>
              <a:t>]]</a:t>
            </a:r>
          </a:p>
          <a:p>
            <a:pPr eaLnBrk="1" hangingPunct="1"/>
            <a:r>
              <a:rPr lang="fr-FR" dirty="0" err="1"/>
              <a:t>Examples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URL defaults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/>
              <a:t>To </a:t>
            </a:r>
            <a:r>
              <a:rPr lang="fr-FR" dirty="0" err="1"/>
              <a:t>simplify</a:t>
            </a:r>
            <a:r>
              <a:rPr lang="fr-FR" dirty="0"/>
              <a:t> </a:t>
            </a:r>
            <a:r>
              <a:rPr lang="fr-FR" dirty="0" err="1"/>
              <a:t>access</a:t>
            </a:r>
            <a:r>
              <a:rPr lang="fr-FR" dirty="0"/>
              <a:t> to web pages, web servers </a:t>
            </a:r>
            <a:r>
              <a:rPr lang="fr-FR" dirty="0" err="1"/>
              <a:t>recognize</a:t>
            </a:r>
            <a:r>
              <a:rPr lang="fr-FR" dirty="0"/>
              <a:t> defaults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>
                <a:hlinkClick r:id="rId2"/>
              </a:rPr>
              <a:t>http://www.usf.edu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same</a:t>
            </a:r>
            <a:r>
              <a:rPr lang="fr-FR" dirty="0"/>
              <a:t> as </a:t>
            </a:r>
            <a:r>
              <a:rPr lang="fr-FR" dirty="0">
                <a:hlinkClick r:id="rId3"/>
              </a:rPr>
              <a:t>http://www.usf.edu:80/index.asp</a:t>
            </a:r>
            <a:endParaRPr lang="fr-FR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err="1"/>
              <a:t>URLs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to </a:t>
            </a:r>
            <a:r>
              <a:rPr lang="fr-FR" dirty="0" err="1"/>
              <a:t>specify</a:t>
            </a:r>
            <a:r>
              <a:rPr lang="fr-FR" dirty="0"/>
              <a:t> 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kinds</a:t>
            </a:r>
            <a:r>
              <a:rPr lang="fr-FR" dirty="0"/>
              <a:t> of network connections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err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Overview of the application layer</a:t>
            </a:r>
          </a:p>
          <a:p>
            <a:pPr eaLnBrk="1" hangingPunct="1"/>
            <a:r>
              <a:rPr lang="en-US" dirty="0"/>
              <a:t>Overview of the Web</a:t>
            </a:r>
          </a:p>
          <a:p>
            <a:pPr eaLnBrk="1" hangingPunct="1"/>
            <a:r>
              <a:rPr lang="en-US" dirty="0"/>
              <a:t>Overview of E-mail</a:t>
            </a:r>
          </a:p>
          <a:p>
            <a:pPr eaLnBrk="1" hangingPunct="1"/>
            <a:r>
              <a:rPr lang="en-US" dirty="0"/>
              <a:t>Overview of FTP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91FD85-D6AB-4751-AEBA-3391ABA15FD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18478-4042-46DF-9BF5-8F576FC1A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 APIs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DF453-1727-4001-84D9-75B3701CC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 is increasingly used for data exchange between applications</a:t>
            </a:r>
          </a:p>
          <a:p>
            <a:pPr lvl="1"/>
            <a:r>
              <a:rPr lang="en-US" dirty="0"/>
              <a:t>Exchange format specified as an API</a:t>
            </a:r>
          </a:p>
          <a:p>
            <a:pPr lvl="2"/>
            <a:r>
              <a:rPr lang="en-US" dirty="0"/>
              <a:t>Application programming interface</a:t>
            </a:r>
          </a:p>
          <a:p>
            <a:pPr lvl="1"/>
            <a:r>
              <a:rPr lang="en-US" dirty="0"/>
              <a:t>Defines allowed calls and specifications of inputs and outputs</a:t>
            </a:r>
          </a:p>
          <a:p>
            <a:r>
              <a:rPr lang="en-US" dirty="0"/>
              <a:t>Most popular API are REST</a:t>
            </a:r>
          </a:p>
          <a:p>
            <a:pPr lvl="1"/>
            <a:r>
              <a:rPr lang="en-US" dirty="0" err="1"/>
              <a:t>REpresentational</a:t>
            </a:r>
            <a:r>
              <a:rPr lang="en-US" dirty="0"/>
              <a:t> State Transfer</a:t>
            </a:r>
          </a:p>
          <a:p>
            <a:pPr lvl="2"/>
            <a:r>
              <a:rPr lang="en-US" dirty="0"/>
              <a:t>Exactly one response with all necessary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9362427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64923-FADD-423C-A67D-E06A80726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Cookies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429E7-9DF5-427A-8E3D-A4AD7C5295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small piece of information stored on a client computer by a web browser, for later reference</a:t>
            </a:r>
          </a:p>
          <a:p>
            <a:pPr lvl="1"/>
            <a:r>
              <a:rPr lang="en-US" dirty="0"/>
              <a:t>used to identify the user, and try to provide the best personalized user experience possible</a:t>
            </a:r>
          </a:p>
        </p:txBody>
      </p:sp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8ADDDAF-3096-42E8-9EF1-1A18D14626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595" y="1600200"/>
            <a:ext cx="3801809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8605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E0BB40-ED7C-42F8-99B2-8AD19427C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Cookies - mechanism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8C4AEB44-F75B-4EBF-A3A0-0907208F31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8511"/>
            <a:ext cx="8229600" cy="39693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1372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e-mail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An electronic means for communication in which information including  text, graphics and sound is sent, stored, processed, and received. Messages are held in storage until called for by the addressee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Widely considered the killer application on the Internet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e-mail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Still one of the most popular applications on the Internet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But ceding ground to social networks, chat and text messaging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e-mail in financial history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/>
              <a:t>Charles </a:t>
            </a:r>
            <a:r>
              <a:rPr lang="en-US" dirty="0" err="1"/>
              <a:t>Kindleberger</a:t>
            </a:r>
            <a:r>
              <a:rPr lang="en-US" dirty="0"/>
              <a:t> attributes the dot-com bubble to email and related technologies (pg 23, 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)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dirty="0"/>
              <a:t>“</a:t>
            </a:r>
            <a:r>
              <a:rPr lang="en-US" dirty="0" err="1"/>
              <a:t>Minsky</a:t>
            </a:r>
            <a:r>
              <a:rPr lang="en-US" dirty="0"/>
              <a:t> argued that the events that lead to a [financial] crisis start with a ‘displacement’, some exogenous, outside shock to the macroeconomic system”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dirty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Communication and e-mail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/>
              <a:t>E-mail meets human need to communicate</a:t>
            </a:r>
          </a:p>
          <a:p>
            <a:pPr eaLnBrk="1" hangingPunct="1">
              <a:lnSpc>
                <a:spcPct val="80000"/>
              </a:lnSpc>
            </a:pPr>
            <a:r>
              <a:rPr lang="en-US" dirty="0"/>
              <a:t>Human need to communicate hasn’t changed in 40 years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4175125"/>
          <a:ext cx="8153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Sample applications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26%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00B050"/>
                          </a:solidFill>
                        </a:rPr>
                        <a:t>Superwall</a:t>
                      </a: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,</a:t>
                      </a:r>
                      <a:r>
                        <a:rPr lang="en-US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aseline="0" dirty="0" err="1">
                          <a:solidFill>
                            <a:srgbClr val="00B050"/>
                          </a:solidFill>
                        </a:rPr>
                        <a:t>Superpoke</a:t>
                      </a:r>
                      <a:r>
                        <a:rPr lang="en-US" baseline="0" dirty="0">
                          <a:solidFill>
                            <a:srgbClr val="00B050"/>
                          </a:solidFill>
                        </a:rPr>
                        <a:t>!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Social comparison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Hot</a:t>
                      </a:r>
                      <a:r>
                        <a:rPr lang="en-US" baseline="0" dirty="0"/>
                        <a:t> or not, Likeness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Social games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Zombies,</a:t>
                      </a:r>
                      <a:r>
                        <a:rPr lang="en-US" baseline="0" dirty="0"/>
                        <a:t> p</a:t>
                      </a:r>
                      <a:r>
                        <a:rPr lang="en-US" dirty="0"/>
                        <a:t>irates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Social selection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 friends,</a:t>
                      </a:r>
                      <a:r>
                        <a:rPr lang="en-US" baseline="0" dirty="0"/>
                        <a:t> social circles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Profile enhancement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Sketch me, Books </a:t>
                      </a:r>
                      <a:r>
                        <a:rPr lang="en-US" dirty="0" err="1"/>
                        <a:t>iRead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e-mail as communication medium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Provides </a:t>
            </a:r>
            <a:r>
              <a:rPr lang="en-US" i="1" dirty="0"/>
              <a:t>Push</a:t>
            </a:r>
            <a:r>
              <a:rPr lang="en-US" dirty="0"/>
              <a:t> form of communication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Ensures that message reaches recipient</a:t>
            </a:r>
          </a:p>
          <a:p>
            <a:pPr lvl="2" eaLnBrk="1" hangingPunct="1">
              <a:lnSpc>
                <a:spcPct val="90000"/>
              </a:lnSpc>
            </a:pP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Sender can decide</a:t>
            </a:r>
          </a:p>
          <a:p>
            <a:pPr lvl="2" eaLnBrk="1" hangingPunct="1">
              <a:lnSpc>
                <a:spcPct val="90000"/>
              </a:lnSpc>
            </a:pPr>
            <a:endParaRPr lang="en-US" i="1" dirty="0"/>
          </a:p>
          <a:p>
            <a:pPr lvl="2" eaLnBrk="1" hangingPunct="1">
              <a:lnSpc>
                <a:spcPct val="90000"/>
              </a:lnSpc>
            </a:pPr>
            <a:endParaRPr lang="en-US" i="1" dirty="0"/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Essential part of project communication plan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Effective tool for top management to communicate with entire company</a:t>
            </a:r>
          </a:p>
          <a:p>
            <a:pPr lvl="2" eaLnBrk="1" hangingPunct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e-mail as communication medium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E-mail reduces marginal cost and effort of communication to zero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Reduces communication barriers from organizational hierarchies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Eliminates cues about age, gender and appearance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However, rules for effective communication do not 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e-mail advantages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Enables asynchronous communication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Extremely useful when teams work across time zones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Often eliminates hierarchy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Enables location of remote expertise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Provides mailbox with persistent storage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Useful for people who get tongue-tied on the telephone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Or when teams have both leapers and plodders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Email filters help information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Application layer overview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The application layer specifies 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End users only know about application layer interfaces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E1754E-7DEB-4637-8B67-404B77C1509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e-mail disadvantages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/>
              <a:t>Encourages widespread distribution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Multiple distribution lists are common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Reader time and attention are finite</a:t>
            </a:r>
          </a:p>
          <a:p>
            <a:pPr eaLnBrk="1" hangingPunct="1">
              <a:lnSpc>
                <a:spcPct val="80000"/>
              </a:lnSpc>
            </a:pPr>
            <a:r>
              <a:rPr lang="en-US" dirty="0"/>
              <a:t>Encourages quick responses over thoughtful responses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/>
              <a:t>Unless clearly specified, nobody is in charge of the discussion</a:t>
            </a:r>
          </a:p>
          <a:p>
            <a:pPr eaLnBrk="1" hangingPunct="1">
              <a:lnSpc>
                <a:spcPct val="80000"/>
              </a:lnSpc>
            </a:pPr>
            <a:r>
              <a:rPr lang="en-US" dirty="0"/>
              <a:t>Easy to miss the forest for the trees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/>
              <a:t>Easy to lose focus of discussion</a:t>
            </a:r>
          </a:p>
          <a:p>
            <a:pPr eaLnBrk="1" hangingPunct="1">
              <a:lnSpc>
                <a:spcPct val="8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e-mail in the workplace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/>
              <a:t>E-mail is the primary mechanism of work for employees in many industries</a:t>
            </a:r>
          </a:p>
          <a:p>
            <a:pPr lvl="1" eaLnBrk="1" hangingPunct="1">
              <a:lnSpc>
                <a:spcPct val="80000"/>
              </a:lnSpc>
            </a:pPr>
            <a:endParaRPr lang="en-US" dirty="0"/>
          </a:p>
          <a:p>
            <a:pPr eaLnBrk="1" hangingPunct="1">
              <a:lnSpc>
                <a:spcPct val="80000"/>
              </a:lnSpc>
            </a:pPr>
            <a:endParaRPr lang="en-US" dirty="0"/>
          </a:p>
          <a:p>
            <a:pPr eaLnBrk="1" hangingPunct="1">
              <a:lnSpc>
                <a:spcPct val="80000"/>
              </a:lnSpc>
            </a:pPr>
            <a:r>
              <a:rPr lang="en-US" dirty="0"/>
              <a:t>Organizations develop email retention policies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Rule 34 and 26(f) of Federal Civil Procedure</a:t>
            </a:r>
          </a:p>
          <a:p>
            <a:pPr lvl="2" eaLnBrk="1" hangingPunct="1">
              <a:lnSpc>
                <a:spcPct val="80000"/>
              </a:lnSpc>
            </a:pPr>
            <a:endParaRPr lang="en-US" dirty="0"/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Several U.S. companies have employee e-mail and instant messaging sub-</a:t>
            </a:r>
            <a:r>
              <a:rPr lang="en-US" dirty="0" err="1"/>
              <a:t>poenaed</a:t>
            </a:r>
            <a:r>
              <a:rPr lang="en-US" dirty="0"/>
              <a:t> each year</a:t>
            </a:r>
          </a:p>
          <a:p>
            <a:pPr lvl="2" eaLnBrk="1" hangingPunct="1">
              <a:lnSpc>
                <a:spcPct val="8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E-mail software structure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Two categories of software are used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Mail transfer agents (MTA)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Mail user agents (MUA)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E-mail software market shares</a:t>
            </a:r>
          </a:p>
        </p:txBody>
      </p:sp>
      <p:sp>
        <p:nvSpPr>
          <p:cNvPr id="50179" name="Tex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3977640" cy="45259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/>
              <a:t>Server (MTA) market shares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50181" name="Text Placeholder 7"/>
          <p:cNvSpPr>
            <a:spLocks noGrp="1"/>
          </p:cNvSpPr>
          <p:nvPr>
            <p:ph type="body" sz="half" idx="4294967295"/>
          </p:nvPr>
        </p:nvSpPr>
        <p:spPr>
          <a:xfrm>
            <a:off x="4876800" y="1600200"/>
            <a:ext cx="4041775" cy="1066800"/>
          </a:xfrm>
        </p:spPr>
        <p:txBody>
          <a:bodyPr lIns="0" rIns="0"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/>
              <a:t>Client (MUA) market shares</a:t>
            </a:r>
          </a:p>
        </p:txBody>
      </p:sp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989729"/>
              </p:ext>
            </p:extLst>
          </p:nvPr>
        </p:nvGraphicFramePr>
        <p:xfrm>
          <a:off x="4977447" y="2503487"/>
          <a:ext cx="384048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 noGrp="1"/>
          </p:cNvGraphicFramePr>
          <p:nvPr/>
        </p:nvGraphicFramePr>
        <p:xfrm>
          <a:off x="594360" y="2503487"/>
          <a:ext cx="384048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E-mail system architecture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6" name="Picture 5" descr="email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849" y="1719839"/>
            <a:ext cx="8750301" cy="468096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E-mail protocols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Simple mail transfer protocol (SMTP)	</a:t>
            </a:r>
          </a:p>
          <a:p>
            <a:pPr lvl="1" eaLnBrk="1" hangingPunct="1"/>
            <a:r>
              <a:rPr lang="en-US">
                <a:hlinkClick r:id="rId2"/>
              </a:rPr>
              <a:t>RFC 821</a:t>
            </a:r>
            <a:r>
              <a:rPr lang="en-US"/>
              <a:t>, Aug 1982</a:t>
            </a:r>
          </a:p>
          <a:p>
            <a:pPr lvl="1" eaLnBrk="1" hangingPunct="1"/>
            <a:r>
              <a:rPr lang="en-US"/>
              <a:t>enables transfers between MTAs</a:t>
            </a:r>
          </a:p>
          <a:p>
            <a:pPr eaLnBrk="1" hangingPunct="1"/>
            <a:r>
              <a:rPr lang="en-US"/>
              <a:t>Post office protocol (POP)</a:t>
            </a:r>
          </a:p>
          <a:p>
            <a:pPr lvl="1" eaLnBrk="1" hangingPunct="1"/>
            <a:r>
              <a:rPr lang="en-US">
                <a:hlinkClick r:id="rId3"/>
              </a:rPr>
              <a:t>RFC 1939</a:t>
            </a:r>
            <a:r>
              <a:rPr lang="en-US"/>
              <a:t>, May 1996</a:t>
            </a:r>
          </a:p>
          <a:p>
            <a:pPr eaLnBrk="1" hangingPunct="1"/>
            <a:r>
              <a:rPr lang="en-US"/>
              <a:t>Internet mail access protocol (IMAP)</a:t>
            </a:r>
          </a:p>
          <a:p>
            <a:pPr lvl="1" eaLnBrk="1" hangingPunct="1"/>
            <a:r>
              <a:rPr lang="en-US">
                <a:hlinkClick r:id="rId4"/>
              </a:rPr>
              <a:t>RFC 3501</a:t>
            </a:r>
            <a:r>
              <a:rPr lang="en-US"/>
              <a:t>, March 2003</a:t>
            </a:r>
          </a:p>
          <a:p>
            <a:pPr lvl="1" eaLnBrk="1" hangingPunct="1"/>
            <a:r>
              <a:rPr lang="en-US"/>
              <a:t>POP/ IMAP enable manipulation of mailboxes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SMTP protocol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3 step procedure is used to send email</a:t>
            </a:r>
          </a:p>
          <a:p>
            <a:pPr eaLnBrk="1" hangingPunct="1">
              <a:buFontTx/>
              <a:buAutoNum type="arabicPeriod"/>
            </a:pPr>
            <a:r>
              <a:rPr lang="en-US" dirty="0"/>
              <a:t>Sender initiates communication by indicating sender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/>
              <a:t>S: MAIL FROM john@example.com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/>
              <a:t>R: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SMTP protocol (2)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Tx/>
              <a:buAutoNum type="arabicPeriod" startAt="2"/>
            </a:pPr>
            <a:r>
              <a:rPr lang="en-US" dirty="0"/>
              <a:t>Sender provides list of recipients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/>
              <a:t>S: RCPT TO joe@example.net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/>
              <a:t>R: OK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/>
              <a:t>S: RCPT TO jane@example.net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/>
              <a:t>R: FAILURE (No such user here)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/>
              <a:t>S: RCPT TO jill@example.net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/>
              <a:t>R: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SMTP protocol (3)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Tx/>
              <a:buAutoNum type="arabicPeriod" startAt="3"/>
              <a:defRPr/>
            </a:pPr>
            <a:r>
              <a:rPr lang="en-US" dirty="0"/>
              <a:t>Sender sends data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S: DATA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R: START MAIL INPUT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S: Business Data Communication technologies are great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S: for business and personal communications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S: .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R: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POP protocol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dirty="0"/>
              <a:t>Allows less powerful workstations to retrieve mail from mailboxes</a:t>
            </a:r>
          </a:p>
          <a:p>
            <a:pPr marL="514350" indent="-514350" eaLnBrk="1" hangingPunct="1"/>
            <a:r>
              <a:rPr lang="en-US" dirty="0"/>
              <a:t>Typically, mail is downloaded to the client and deleted from the server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Application layer in TCP/ IP stack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E1754E-7DEB-4637-8B67-404B77C1509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2" descr="ApplicationsTCP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39862"/>
            <a:ext cx="8472789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POP transaction states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/>
              <a:t>POP transaction moves through 3 states</a:t>
            </a:r>
          </a:p>
          <a:p>
            <a:pPr marL="914400" lvl="1" indent="-514350" eaLnBrk="1" hangingPunct="1"/>
            <a:r>
              <a:rPr lang="en-US"/>
              <a:t>AUTHORIZATION STATE</a:t>
            </a:r>
          </a:p>
          <a:p>
            <a:pPr marL="1314450" lvl="2" indent="-514350" eaLnBrk="1" hangingPunct="1"/>
            <a:r>
              <a:rPr lang="en-US"/>
              <a:t>Client provides credentials</a:t>
            </a:r>
          </a:p>
          <a:p>
            <a:pPr marL="914400" lvl="1" indent="-514350" eaLnBrk="1" hangingPunct="1"/>
            <a:r>
              <a:rPr lang="en-US"/>
              <a:t>TRANSACTION STATE</a:t>
            </a:r>
          </a:p>
          <a:p>
            <a:pPr marL="1314450" lvl="2" indent="-514350" eaLnBrk="1" hangingPunct="1"/>
            <a:r>
              <a:rPr lang="en-US"/>
              <a:t>Client retrieves messages and marks messages for deletion</a:t>
            </a:r>
          </a:p>
          <a:p>
            <a:pPr marL="914400" lvl="1" indent="-514350" eaLnBrk="1" hangingPunct="1"/>
            <a:r>
              <a:rPr lang="en-US"/>
              <a:t>UPDATE STATE</a:t>
            </a:r>
          </a:p>
          <a:p>
            <a:pPr marL="1314450" lvl="2" indent="-514350" eaLnBrk="1" hangingPunct="1"/>
            <a:r>
              <a:rPr lang="en-US"/>
              <a:t>Server deletes messages marked for deletion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 POP session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Tx/>
              <a:buNone/>
            </a:pPr>
            <a:r>
              <a:rPr lang="en-US" dirty="0"/>
              <a:t>C: &lt;Opens TCP connection on port 110&gt;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/>
              <a:t>S: +OK 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/>
              <a:t>C: APOP </a:t>
            </a:r>
            <a:r>
              <a:rPr lang="en-US" sz="2000" dirty="0" err="1"/>
              <a:t>jill</a:t>
            </a:r>
            <a:r>
              <a:rPr lang="en-US" sz="2000" dirty="0"/>
              <a:t> gthyf5675rder45srgafde5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/>
              <a:t>S: +OK </a:t>
            </a:r>
            <a:r>
              <a:rPr lang="en-US" sz="2000" dirty="0" err="1"/>
              <a:t>jill’s</a:t>
            </a:r>
            <a:r>
              <a:rPr lang="en-US" sz="2000" dirty="0"/>
              <a:t> mailbox has 2 messages (400 Bytes)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/>
              <a:t>C: RETR 1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/>
              <a:t>S: +OK 200 Bytes &lt;POP server sends message&gt;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/>
              <a:t>C: DELE 1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/>
              <a:t>S: +OK message 1 marked for deletion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/>
              <a:t>&lt;repeat for message 2&gt;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/>
              <a:t>C: QUIT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/>
              <a:t>S: +OK (mailbox empty)</a:t>
            </a:r>
          </a:p>
          <a:p>
            <a:pPr marL="514350" indent="-514350" eaLnBrk="1" hangingPunct="1">
              <a:buFontTx/>
              <a:buNone/>
            </a:pPr>
            <a:r>
              <a:rPr lang="en-US" dirty="0"/>
              <a:t>C: &lt;Close TCP connection&gt;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838200" y="2057400"/>
            <a:ext cx="7467600" cy="1143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>
              <a:defRPr/>
            </a:pPr>
            <a:r>
              <a:rPr lang="en-US" dirty="0">
                <a:solidFill>
                  <a:srgbClr val="00B050"/>
                </a:solidFill>
              </a:rPr>
              <a:t>AUTH STATE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838200" y="3200400"/>
            <a:ext cx="7467600" cy="1828800"/>
          </a:xfrm>
          <a:prstGeom prst="roundRect">
            <a:avLst>
              <a:gd name="adj" fmla="val 10010"/>
            </a:avLst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>
              <a:defRPr/>
            </a:pPr>
            <a:r>
              <a:rPr lang="en-US" dirty="0">
                <a:solidFill>
                  <a:srgbClr val="00B050"/>
                </a:solidFill>
              </a:rPr>
              <a:t>TRANS STATE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838200" y="5029200"/>
            <a:ext cx="7467600" cy="762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>
              <a:defRPr/>
            </a:pPr>
            <a:r>
              <a:rPr lang="en-US" sz="1000" dirty="0">
                <a:solidFill>
                  <a:srgbClr val="00B050"/>
                </a:solidFill>
              </a:rPr>
              <a:t>UPDATE STATE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IMAP protocol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dirty="0"/>
              <a:t>Allows clients to manipulate mailboxes directly</a:t>
            </a:r>
          </a:p>
          <a:p>
            <a:pPr marL="514350" indent="-514350" eaLnBrk="1" hangingPunct="1"/>
            <a:r>
              <a:rPr lang="en-US" dirty="0"/>
              <a:t>Server may send data in response to a client command or unilaterally</a:t>
            </a:r>
          </a:p>
          <a:p>
            <a:pPr marL="514350" indent="-514350" eaLnBrk="1" hangingPunct="1"/>
            <a:r>
              <a:rPr lang="en-US" dirty="0"/>
              <a:t>Every message can have 0 or more flags</a:t>
            </a:r>
          </a:p>
          <a:p>
            <a:pPr marL="914400" lvl="1" indent="-514350" eaLnBrk="1" hangingPunct="1"/>
            <a:endParaRPr lang="en-US" dirty="0"/>
          </a:p>
          <a:p>
            <a:pPr marL="514350" indent="-514350" eaLnBrk="1" hangingPunct="1"/>
            <a:r>
              <a:rPr lang="en-US" dirty="0"/>
              <a:t>Every message on the server has a unique 64-bit ID, called UID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IMAP protocol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dirty="0"/>
              <a:t>Messages get a message sequence number that indicates their relative position in the mailbox</a:t>
            </a:r>
          </a:p>
          <a:p>
            <a:pPr marL="914400" lvl="1" indent="-514350" eaLnBrk="1" hangingPunct="1"/>
            <a:endParaRPr lang="en-US" dirty="0"/>
          </a:p>
          <a:p>
            <a:pPr marL="514350" indent="-514350" eaLnBrk="1" hangingPunct="1"/>
            <a:endParaRPr lang="en-US" dirty="0"/>
          </a:p>
          <a:p>
            <a:pPr marL="514350" indent="-514350" eaLnBrk="1" hangingPunct="1"/>
            <a:r>
              <a:rPr lang="en-US" dirty="0"/>
              <a:t>Messages can be accessed by MSN or UID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IMAP transaction states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IMAP transaction moves through 4 states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/>
              <a:t>NOT AUTHENTICATED</a:t>
            </a:r>
          </a:p>
          <a:p>
            <a:pPr marL="1314450" lvl="2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The client provides credentials to gain access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/>
              <a:t>AUTHENTICATED</a:t>
            </a:r>
          </a:p>
          <a:p>
            <a:pPr marL="1314450" lvl="2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The client selects a mailbox on which commands will be applied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/>
              <a:t>SELECTED</a:t>
            </a:r>
          </a:p>
          <a:p>
            <a:pPr marL="1314450" lvl="2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Mail operations are performed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/>
              <a:t>LOGOUT</a:t>
            </a:r>
          </a:p>
          <a:p>
            <a:pPr marL="1314450" lvl="2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Connection is terminated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 IMAP session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S:   * OK IMAP4rev1 Service Ready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C:   a001 login </a:t>
            </a:r>
            <a:r>
              <a:rPr lang="en-US" sz="1600" dirty="0" err="1"/>
              <a:t>jill</a:t>
            </a:r>
            <a:r>
              <a:rPr lang="en-US" sz="1600" dirty="0"/>
              <a:t> fgjf5656kjhfjhfg456jhgcv5654jhv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a001 OK LOGIN completed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C:   a002 select inbox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* 18 EXISTS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* FLAGS (\Answered \Flagged \Deleted \Seen \Draft)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* 2 RECENT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* OK [UNSEEN 17] Message 17 is the first unseen message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* OK [UIDVALIDITY 3857529045] UIDs valid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a002 OK [READ-WRITE] SELECT completed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C:   a003 fetch 17 full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* 17 FETCH (FLAGS (\Seen) INTERNALDATE “17-Jul-2008” ……. &lt;mail contents&gt;)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 a003 OK FETCH completed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C:    a005 logout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 * BYE IMAP4rev1 server terminating connection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/>
              <a:t>	S:    a005 OK LOGOUT completed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81000" y="1828800"/>
            <a:ext cx="8305800" cy="609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UN-AUTH STATE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81000" y="2438400"/>
            <a:ext cx="8305800" cy="1828800"/>
          </a:xfrm>
          <a:prstGeom prst="roundRect">
            <a:avLst>
              <a:gd name="adj" fmla="val 7444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AUTHENTICATED STATE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81000" y="4267200"/>
            <a:ext cx="8305800" cy="1066800"/>
          </a:xfrm>
          <a:prstGeom prst="roundRect">
            <a:avLst>
              <a:gd name="adj" fmla="val 10842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SELECTED STATE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1000" y="5334000"/>
            <a:ext cx="8305800" cy="914400"/>
          </a:xfrm>
          <a:prstGeom prst="roundRect">
            <a:avLst>
              <a:gd name="adj" fmla="val 16667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LOGOUT STATE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email</a:t>
            </a:r>
          </a:p>
        </p:txBody>
      </p:sp>
      <p:pic>
        <p:nvPicPr>
          <p:cNvPr id="89090" name="Picture 15" descr="webmail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9038" y="1262062"/>
            <a:ext cx="2920762" cy="536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FTP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For a long time, the common protocol for exchanging files between computers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E-mail for short messages, FTP for larger files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Now largely replaced by HTTP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2"/>
              </a:rPr>
              <a:t>RFC 959 (1985)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3"/>
              </a:rPr>
              <a:t>RFC 1123 (1989)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6093A-2B66-4EA1-9FC2-ADFABB0C4F20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FTP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Still very useful to send or receive </a:t>
            </a:r>
            <a:r>
              <a:rPr lang="en-US" u="sng" dirty="0"/>
              <a:t>multiple</a:t>
            </a:r>
            <a:r>
              <a:rPr lang="en-US" dirty="0"/>
              <a:t> files between computers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FileZilla project has created a FTP client and server for use on most operating systems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2"/>
              </a:rPr>
              <a:t>http://filezilla-project.org/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Many popular sites essentially are really good front-ends to FTP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err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6093A-2B66-4EA1-9FC2-ADFABB0C4F20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FTP operation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6093A-2B66-4EA1-9FC2-ADFABB0C4F20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64515" name="Picture 4" descr="ftp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150" y="1644650"/>
            <a:ext cx="8521700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Application vs. lower layers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Unlike lower layers, each supported end-user task has a different application layer protocol associated with it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lvl="2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>
                <a:hlinkClick r:id="rId2"/>
              </a:rPr>
              <a:t>RFC 1123 </a:t>
            </a:r>
            <a:r>
              <a:rPr lang="en-US" dirty="0"/>
              <a:t>defined the operation of an initial set of application layer protocols</a:t>
            </a:r>
          </a:p>
          <a:p>
            <a:pPr lvl="2" eaLnBrk="1" hangingPunct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E1754E-7DEB-4637-8B67-404B77C1509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Summary</a:t>
            </a:r>
          </a:p>
        </p:txBody>
      </p:sp>
      <p:sp>
        <p:nvSpPr>
          <p:cNvPr id="6963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Salient features of web, email, FTP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Pull vs. push forms of communication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Communications vs. remote control of hosts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63 million newspaper subscriptions in 1984</a:t>
            </a:r>
          </a:p>
          <a:p>
            <a:pPr lvl="1"/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The driver for these changes is the Internet</a:t>
            </a:r>
          </a:p>
          <a:p>
            <a:r>
              <a:rPr lang="en-US" sz="2800" dirty="0"/>
              <a:t>Allows content to come where the viewer is</a:t>
            </a:r>
          </a:p>
          <a:p>
            <a:r>
              <a:rPr lang="en-US" sz="2800" dirty="0"/>
              <a:t>People spend 29% of their time online and 8% of their time on newspapers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10K statements</a:t>
            </a:r>
          </a:p>
          <a:p>
            <a:pPr lvl="1"/>
            <a:r>
              <a:rPr lang="en-US" dirty="0"/>
              <a:t>Annual filing by publicly traded companies reporting about the operations and finances of the company</a:t>
            </a:r>
          </a:p>
          <a:p>
            <a:pPr lvl="1"/>
            <a:r>
              <a:rPr lang="en-US" dirty="0"/>
              <a:t>Probably the single most useful document to start learning about a publicly traded company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Wireshark</a:t>
            </a:r>
          </a:p>
          <a:p>
            <a:pPr lvl="1"/>
            <a:r>
              <a:rPr lang="en-US" dirty="0"/>
              <a:t>Downloading</a:t>
            </a:r>
          </a:p>
          <a:p>
            <a:pPr lvl="1"/>
            <a:r>
              <a:rPr lang="en-US" dirty="0"/>
              <a:t>Packet capture</a:t>
            </a:r>
          </a:p>
          <a:p>
            <a:pPr lvl="1"/>
            <a:r>
              <a:rPr lang="en-US" dirty="0"/>
              <a:t>Application window panes</a:t>
            </a:r>
          </a:p>
          <a:p>
            <a:pPr lvl="1"/>
            <a:r>
              <a:rPr lang="en-US" dirty="0"/>
              <a:t>Follow TCP stream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Market leading applications to use networks in business</a:t>
            </a:r>
          </a:p>
          <a:p>
            <a:pPr lvl="1"/>
            <a:r>
              <a:rPr lang="en-US" dirty="0"/>
              <a:t>Categories already identified in chapter 1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e-mail etiquette rules (Horowitz ’94)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Follow rules of business memos (Yates ’89)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Make the subject line descriptive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facilitates action on the message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Cover only one subject per message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facilitates forwarding, replies and filing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Keep the message short and to the point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Avoid need to scroll pages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Scrutinize to, cc and bcc addresses </a:t>
            </a:r>
            <a:r>
              <a:rPr lang="en-US" dirty="0" err="1"/>
              <a:t>everytime</a:t>
            </a:r>
            <a:endParaRPr lang="en-US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Don’t send criticism of the boss to the boss  (:-)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Indicate emotional tone by using </a:t>
            </a:r>
            <a:r>
              <a:rPr lang="en-US" dirty="0" err="1"/>
              <a:t>smilies</a:t>
            </a:r>
            <a:r>
              <a:rPr lang="en-US" dirty="0"/>
              <a:t> or emoticons :-) :-(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e-mail etiquette rules (contd.)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MESSAGES IN ALL CAPITAL LETTERS ARE ALWAYS INTERPRETED AS SHOUTING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Use mixed case, just as in regular text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Be polite – written criticism is always harsh to receive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Be calm – don’t write when you are angry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Avoid </a:t>
            </a:r>
            <a:r>
              <a:rPr lang="en-US" i="1" dirty="0"/>
              <a:t>flaming</a:t>
            </a: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Don’t send anything by e-mail that you wouldn’t want to see on page 1 of the Wall Street Journal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Almost all emails exchanged by Enron executives are available online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Application protocols evolution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These days, HTTP is more popular than these protocols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New applications are emerging or have become popular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All these applications use the same underlying TCP/ IP infrastructure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E1754E-7DEB-4637-8B67-404B77C1509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HTTP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web is the lay person’s interpretation of the Internet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Any user can access a huge amount of interesting and/ or useful information across the world using the web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</a:t>
            </a:r>
            <a:r>
              <a:rPr lang="en-US" dirty="0" err="1"/>
              <a:t>vs</a:t>
            </a:r>
            <a:r>
              <a:rPr lang="en-US" dirty="0"/>
              <a:t> Internet </a:t>
            </a:r>
            <a:r>
              <a:rPr lang="en-US" dirty="0" err="1"/>
              <a:t>vs</a:t>
            </a:r>
            <a:r>
              <a:rPr lang="en-US" dirty="0"/>
              <a:t> web</a:t>
            </a:r>
          </a:p>
        </p:txBody>
      </p:sp>
      <p:pic>
        <p:nvPicPr>
          <p:cNvPr id="2050" name="Picture 2" descr="InternetVs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6894" y="1633537"/>
            <a:ext cx="3746239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Web structure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The web consists of pages linked to each other through hyperlinks</a:t>
            </a:r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Pages are linked to each other through hyperlinks form a web of pages</a:t>
            </a:r>
          </a:p>
          <a:p>
            <a:pPr eaLnBrk="1" hangingPunct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11805</TotalTime>
  <Words>1967</Words>
  <Application>Microsoft Office PowerPoint</Application>
  <PresentationFormat>On-screen Show (4:3)</PresentationFormat>
  <Paragraphs>391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Arial</vt:lpstr>
      <vt:lpstr>Calibri</vt:lpstr>
      <vt:lpstr>Courier New</vt:lpstr>
      <vt:lpstr>Wingdings 2</vt:lpstr>
      <vt:lpstr>Office Theme</vt:lpstr>
      <vt:lpstr>Chapter 6</vt:lpstr>
      <vt:lpstr>Contents</vt:lpstr>
      <vt:lpstr>Application layer overview</vt:lpstr>
      <vt:lpstr>Application layer in TCP/ IP stack</vt:lpstr>
      <vt:lpstr>Application vs. lower layers</vt:lpstr>
      <vt:lpstr>Application protocols evolution</vt:lpstr>
      <vt:lpstr>HTTP</vt:lpstr>
      <vt:lpstr>internet vs Internet vs web</vt:lpstr>
      <vt:lpstr>Web structure</vt:lpstr>
      <vt:lpstr>Web structure</vt:lpstr>
      <vt:lpstr>Web pages - inlinks</vt:lpstr>
      <vt:lpstr>Web pages</vt:lpstr>
      <vt:lpstr>Web page example</vt:lpstr>
      <vt:lpstr>The HTTP protocol</vt:lpstr>
      <vt:lpstr>HTTP example</vt:lpstr>
      <vt:lpstr>HTTP features</vt:lpstr>
      <vt:lpstr>Content-encoding for compression</vt:lpstr>
      <vt:lpstr>URLs</vt:lpstr>
      <vt:lpstr>URL defaults</vt:lpstr>
      <vt:lpstr>REST APIs</vt:lpstr>
      <vt:lpstr>Cookies</vt:lpstr>
      <vt:lpstr>Cookies - mechanism</vt:lpstr>
      <vt:lpstr>e-mail</vt:lpstr>
      <vt:lpstr>e-mail</vt:lpstr>
      <vt:lpstr>e-mail in financial history</vt:lpstr>
      <vt:lpstr>Communication and e-mail</vt:lpstr>
      <vt:lpstr>e-mail as communication medium</vt:lpstr>
      <vt:lpstr>e-mail as communication medium</vt:lpstr>
      <vt:lpstr>e-mail advantages</vt:lpstr>
      <vt:lpstr>e-mail disadvantages</vt:lpstr>
      <vt:lpstr>e-mail in the workplace</vt:lpstr>
      <vt:lpstr>E-mail software structure</vt:lpstr>
      <vt:lpstr>E-mail software market shares</vt:lpstr>
      <vt:lpstr>E-mail system architecture</vt:lpstr>
      <vt:lpstr>E-mail protocols</vt:lpstr>
      <vt:lpstr>SMTP protocol</vt:lpstr>
      <vt:lpstr>SMTP protocol (2)</vt:lpstr>
      <vt:lpstr>SMTP protocol (3)</vt:lpstr>
      <vt:lpstr>POP protocol</vt:lpstr>
      <vt:lpstr>POP transaction states</vt:lpstr>
      <vt:lpstr>Example POP session</vt:lpstr>
      <vt:lpstr>IMAP protocol</vt:lpstr>
      <vt:lpstr>IMAP protocol</vt:lpstr>
      <vt:lpstr>IMAP transaction states</vt:lpstr>
      <vt:lpstr>Example IMAP session</vt:lpstr>
      <vt:lpstr>Web email</vt:lpstr>
      <vt:lpstr>FTP</vt:lpstr>
      <vt:lpstr>FTP</vt:lpstr>
      <vt:lpstr>FTP operation</vt:lpstr>
      <vt:lpstr>Summary</vt:lpstr>
      <vt:lpstr>Case study</vt:lpstr>
      <vt:lpstr>Case study</vt:lpstr>
      <vt:lpstr>Hands-on exercise</vt:lpstr>
      <vt:lpstr>IT infrastructure design exercise</vt:lpstr>
      <vt:lpstr>e-mail etiquette rules (Horowitz ’94)</vt:lpstr>
      <vt:lpstr>e-mail etiquette rules (contd.)</vt:lpstr>
    </vt:vector>
  </TitlesOfParts>
  <Company>usf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Propect1</cp:lastModifiedBy>
  <cp:revision>1104</cp:revision>
  <dcterms:created xsi:type="dcterms:W3CDTF">2005-08-27T20:10:56Z</dcterms:created>
  <dcterms:modified xsi:type="dcterms:W3CDTF">2020-11-02T22:01:41Z</dcterms:modified>
</cp:coreProperties>
</file>